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7" r:id="rId2"/>
    <p:sldId id="300" r:id="rId3"/>
    <p:sldId id="299" r:id="rId4"/>
    <p:sldId id="301" r:id="rId5"/>
    <p:sldId id="304" r:id="rId6"/>
    <p:sldId id="305" r:id="rId7"/>
    <p:sldId id="308" r:id="rId8"/>
    <p:sldId id="30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183" autoAdjust="0"/>
  </p:normalViewPr>
  <p:slideViewPr>
    <p:cSldViewPr>
      <p:cViewPr varScale="1">
        <p:scale>
          <a:sx n="69" d="100"/>
          <a:sy n="69" d="100"/>
        </p:scale>
        <p:origin x="112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240113906143035"/>
          <c:y val="0.10541077146902712"/>
          <c:w val="0.84313849230392635"/>
          <c:h val="0.8351173129688236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4330123757619105E-2"/>
                  <c:y val="5.43634536493220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640633051273"/>
                      <c:h val="0.1695515052524810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759-4624-8426-02013DE796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Дополнительные общеобразовательные программы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1709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59-4624-8426-02013DE7964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4092602203081705E-2"/>
                  <c:y val="-1.30995462066070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6033235604344"/>
                      <c:h val="0.169551551298034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3759-4624-8426-02013DE796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Дополнительные общеобразовательные программы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59-4624-8426-02013DE7964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Дополнительные общеобразовательные программы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1839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27-440E-B5D9-E14DFF536D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5935744"/>
        <c:axId val="180744576"/>
        <c:axId val="0"/>
      </c:bar3DChart>
      <c:catAx>
        <c:axId val="16593574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80744576"/>
        <c:crosses val="autoZero"/>
        <c:auto val="1"/>
        <c:lblAlgn val="ctr"/>
        <c:lblOffset val="100"/>
        <c:noMultiLvlLbl val="0"/>
      </c:catAx>
      <c:valAx>
        <c:axId val="1807445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659357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493059051798874E-2"/>
          <c:y val="2.3723132981132346E-2"/>
          <c:w val="0.55475756861111281"/>
          <c:h val="0.8418457801257872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1"/>
          <c:dLbls>
            <c:dLbl>
              <c:idx val="0"/>
              <c:layout>
                <c:manualLayout>
                  <c:x val="-0.11316367256471357"/>
                  <c:y val="-0.1779784984979511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46,9%</a:t>
                    </a:r>
                    <a:endParaRPr lang="en-US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9AB-49D9-8712-B36E97E08A92}"/>
                </c:ext>
              </c:extLst>
            </c:dLbl>
            <c:dLbl>
              <c:idx val="1"/>
              <c:layout>
                <c:manualLayout>
                  <c:x val="8.9394618092230566E-2"/>
                  <c:y val="2.875065223049336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9%</a:t>
                    </a:r>
                    <a:endParaRPr lang="en-US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9AB-49D9-8712-B36E97E08A92}"/>
                </c:ext>
              </c:extLst>
            </c:dLbl>
            <c:dLbl>
              <c:idx val="2"/>
              <c:layout>
                <c:manualLayout>
                  <c:x val="-2.5743823857453191E-2"/>
                  <c:y val="2.458032055079180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12 %    </a:t>
                    </a:r>
                  </a:p>
                  <a:p>
                    <a:r>
                      <a:rPr lang="en-US" dirty="0" smtClean="0"/>
                      <a:t>     </a:t>
                    </a:r>
                    <a:endParaRPr lang="en-US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9AB-49D9-8712-B36E97E08A92}"/>
                </c:ext>
              </c:extLst>
            </c:dLbl>
            <c:dLbl>
              <c:idx val="3"/>
              <c:layout>
                <c:manualLayout>
                  <c:x val="7.1521067693640914E-4"/>
                  <c:y val="5.180069579554707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16%</a:t>
                    </a:r>
                    <a:endParaRPr lang="en-US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9AB-49D9-8712-B36E97E08A92}"/>
                </c:ext>
              </c:extLst>
            </c:dLbl>
            <c:dLbl>
              <c:idx val="4"/>
              <c:layout>
                <c:manualLayout>
                  <c:x val="-3.77798266222081E-2"/>
                  <c:y val="-7.844407795467201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0,6%</a:t>
                    </a:r>
                    <a:endParaRPr lang="en-US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9AB-49D9-8712-B36E97E08A92}"/>
                </c:ext>
              </c:extLst>
            </c:dLbl>
            <c:dLbl>
              <c:idx val="5"/>
              <c:layout>
                <c:manualLayout>
                  <c:x val="-4.4247210215709164E-3"/>
                  <c:y val="-5.109211507815765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3%</a:t>
                    </a:r>
                    <a:endParaRPr lang="en-US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9AB-49D9-8712-B36E97E08A92}"/>
                </c:ext>
              </c:extLst>
            </c:dLbl>
            <c:dLbl>
              <c:idx val="6"/>
              <c:layout>
                <c:manualLayout>
                  <c:x val="8.5168079847358462E-3"/>
                  <c:y val="-9.376407458403661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0,9%</a:t>
                    </a:r>
                    <a:endParaRPr lang="en-US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9AB-49D9-8712-B36E97E08A92}"/>
                </c:ext>
              </c:extLst>
            </c:dLbl>
            <c:dLbl>
              <c:idx val="7"/>
              <c:layout>
                <c:manualLayout>
                  <c:x val="3.7325500306686792E-2"/>
                  <c:y val="-1.942619490494350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11,3%</a:t>
                    </a:r>
                    <a:endParaRPr lang="en-US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9AB-49D9-8712-B36E97E08A92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0,3%</a:t>
                    </a:r>
                    <a:endParaRPr lang="en-US" dirty="0"/>
                  </a:p>
                </c:rich>
              </c:tx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39AB-49D9-8712-B36E97E08A9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Организации дополнительного образования</c:v>
                </c:pt>
                <c:pt idx="1">
                  <c:v>Дошкольные образовательные организации</c:v>
                </c:pt>
                <c:pt idx="2">
                  <c:v>Общеобразовательные организации</c:v>
                </c:pt>
                <c:pt idx="3">
                  <c:v>Учреждения физкультуры и спорта</c:v>
                </c:pt>
                <c:pt idx="4">
                  <c:v>Социальные организации</c:v>
                </c:pt>
                <c:pt idx="5">
                  <c:v>Профессиональные образовательные организации</c:v>
                </c:pt>
                <c:pt idx="6">
                  <c:v>БИПКРО</c:v>
                </c:pt>
                <c:pt idx="7">
                  <c:v>Учреждения культуры</c:v>
                </c:pt>
                <c:pt idx="8">
                  <c:v>Учреждения негосударственного сектора</c:v>
                </c:pt>
              </c:strCache>
            </c:strRef>
          </c:cat>
          <c:val>
            <c:numRef>
              <c:f>Лист1!$B$2:$B$10</c:f>
              <c:numCache>
                <c:formatCode>0.00%</c:formatCode>
                <c:ptCount val="9"/>
                <c:pt idx="0">
                  <c:v>0.47500000000000031</c:v>
                </c:pt>
                <c:pt idx="1">
                  <c:v>0.13400000000000001</c:v>
                </c:pt>
                <c:pt idx="2">
                  <c:v>0.11200000000000021</c:v>
                </c:pt>
                <c:pt idx="3">
                  <c:v>0.10800000000000012</c:v>
                </c:pt>
                <c:pt idx="4">
                  <c:v>1.0000000000000039E-3</c:v>
                </c:pt>
                <c:pt idx="5">
                  <c:v>2.9000000000000078E-2</c:v>
                </c:pt>
                <c:pt idx="6">
                  <c:v>2.6000000000000092E-2</c:v>
                </c:pt>
                <c:pt idx="7">
                  <c:v>0.11200000000000021</c:v>
                </c:pt>
                <c:pt idx="8">
                  <c:v>3.0000000000000144E-3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9AB-49D9-8712-B36E97E08A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509583644050695"/>
          <c:y val="2.1974096746381643E-2"/>
          <c:w val="0.33520726173236243"/>
          <c:h val="0.96395951750094966"/>
        </c:manualLayout>
      </c:layout>
      <c:overlay val="1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6027409949411499E-2"/>
          <c:y val="0.13695320019654175"/>
          <c:w val="0.95397259005058865"/>
          <c:h val="0.374673465318912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мероприятий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ЦВР г. Брянска</c:v>
                </c:pt>
                <c:pt idx="1">
                  <c:v>ЦВР Советского р-на</c:v>
                </c:pt>
                <c:pt idx="2">
                  <c:v>ЦВР Володарского р-на</c:v>
                </c:pt>
                <c:pt idx="3">
                  <c:v>ДДТ Володарского р-на</c:v>
                </c:pt>
                <c:pt idx="4">
                  <c:v>ЦДиЮТиЭ</c:v>
                </c:pt>
                <c:pt idx="5">
                  <c:v>ОДО Лицея № 27</c:v>
                </c:pt>
                <c:pt idx="6">
                  <c:v>ЦДТ г. Брянска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80</c:v>
                </c:pt>
                <c:pt idx="1">
                  <c:v>40</c:v>
                </c:pt>
                <c:pt idx="2">
                  <c:v>14</c:v>
                </c:pt>
                <c:pt idx="3">
                  <c:v>23</c:v>
                </c:pt>
                <c:pt idx="4">
                  <c:v>44</c:v>
                </c:pt>
                <c:pt idx="5">
                  <c:v>16</c:v>
                </c:pt>
                <c:pt idx="6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ED-4EA1-93C4-D5FCBF1792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кол-во заявок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ЦВР г. Брянска</c:v>
                </c:pt>
                <c:pt idx="1">
                  <c:v>ЦВР Советского р-на</c:v>
                </c:pt>
                <c:pt idx="2">
                  <c:v>ЦВР Володарского р-на</c:v>
                </c:pt>
                <c:pt idx="3">
                  <c:v>ДДТ Володарского р-на</c:v>
                </c:pt>
                <c:pt idx="4">
                  <c:v>ЦДиЮТиЭ</c:v>
                </c:pt>
                <c:pt idx="5">
                  <c:v>ОДО Лицея № 27</c:v>
                </c:pt>
                <c:pt idx="6">
                  <c:v>ЦДТ г. Брянска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2661</c:v>
                </c:pt>
                <c:pt idx="1">
                  <c:v>1144</c:v>
                </c:pt>
                <c:pt idx="2">
                  <c:v>1059</c:v>
                </c:pt>
                <c:pt idx="3">
                  <c:v>988</c:v>
                </c:pt>
                <c:pt idx="4">
                  <c:v>816</c:v>
                </c:pt>
                <c:pt idx="5">
                  <c:v>253</c:v>
                </c:pt>
                <c:pt idx="6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ED-4EA1-93C4-D5FCBF1792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9079296"/>
        <c:axId val="59081088"/>
        <c:axId val="0"/>
      </c:bar3DChart>
      <c:catAx>
        <c:axId val="59079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59081088"/>
        <c:crosses val="autoZero"/>
        <c:auto val="1"/>
        <c:lblAlgn val="ctr"/>
        <c:lblOffset val="100"/>
        <c:noMultiLvlLbl val="0"/>
      </c:catAx>
      <c:valAx>
        <c:axId val="59081088"/>
        <c:scaling>
          <c:orientation val="minMax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590792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5797532891922872"/>
          <c:y val="2.385887287059589E-2"/>
          <c:w val="0.29584556709302834"/>
          <c:h val="0.2303512558252964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0.71066</cdr:x>
      <cdr:y>0.0787</cdr:y>
    </cdr:from>
    <cdr:to>
      <cdr:x>0.84691</cdr:x>
      <cdr:y>0.2599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769546" y="39710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1839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D1486-9BB7-4F27-99D8-1C2B5CEC10D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D42FEA-4C21-48E3-B305-D06DE30CB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356992"/>
            <a:ext cx="7438578" cy="1470025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ea typeface="Microsoft JhengHei" pitchFamily="34" charset="-120"/>
                <a:cs typeface="Times New Roman" panose="02020603050405020304" pitchFamily="18" charset="0"/>
              </a:rPr>
              <a:t>Итоговое совещание             </a:t>
            </a:r>
            <a:r>
              <a:rPr lang="ru-RU" sz="2700" b="1" dirty="0" smtClean="0">
                <a:latin typeface="Microsoft JhengHei" pitchFamily="34" charset="-120"/>
                <a:ea typeface="Microsoft JhengHei" pitchFamily="34" charset="-120"/>
              </a:rPr>
              <a:t>                    </a:t>
            </a:r>
            <a:br>
              <a:rPr lang="ru-RU" sz="2700" b="1" dirty="0" smtClean="0">
                <a:latin typeface="Microsoft JhengHei" pitchFamily="34" charset="-120"/>
                <a:ea typeface="Microsoft JhengHei" pitchFamily="34" charset="-120"/>
              </a:rPr>
            </a:br>
            <a:r>
              <a:rPr lang="ru-RU" sz="2700" b="1" dirty="0" smtClean="0">
                <a:latin typeface="Microsoft JhengHei" pitchFamily="34" charset="-120"/>
                <a:ea typeface="Microsoft JhengHei" pitchFamily="34" charset="-120"/>
              </a:rPr>
              <a:t>____________________________________________</a:t>
            </a:r>
            <a:r>
              <a:rPr lang="ru-RU" sz="27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</a:rPr>
              <a:t/>
            </a:r>
            <a:br>
              <a:rPr lang="ru-RU" sz="27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</a:rPr>
            </a:br>
            <a:r>
              <a:rPr lang="ru-RU" sz="27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</a:rPr>
              <a:t/>
            </a:r>
            <a:br>
              <a:rPr lang="ru-RU" sz="27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</a:rPr>
            </a:br>
            <a:r>
              <a:rPr lang="ru-RU" sz="31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Microsoft JhengHei" pitchFamily="34" charset="-120"/>
                <a:cs typeface="Times New Roman" panose="02020603050405020304" pitchFamily="18" charset="0"/>
              </a:rPr>
              <a:t>«Подведение итогов 1 этапа (2022-2024 годы) реализации Концепции развития дополнительного образования детей </a:t>
            </a:r>
            <a:br>
              <a:rPr lang="ru-RU" sz="31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Microsoft JhengHei" pitchFamily="34" charset="-12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Microsoft JhengHei" pitchFamily="34" charset="-120"/>
                <a:cs typeface="Times New Roman" panose="02020603050405020304" pitchFamily="18" charset="0"/>
              </a:rPr>
              <a:t>до 2030 года»</a:t>
            </a:r>
            <a:br>
              <a:rPr lang="ru-RU" sz="31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Microsoft JhengHei" pitchFamily="34" charset="-12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ea typeface="Microsoft JhengHei" pitchFamily="34" charset="-120"/>
                <a:cs typeface="Times New Roman" panose="02020603050405020304" pitchFamily="18" charset="0"/>
              </a:rPr>
              <a:t/>
            </a:r>
            <a:br>
              <a:rPr lang="ru-RU" sz="3100" b="1" dirty="0">
                <a:solidFill>
                  <a:srgbClr val="C00000"/>
                </a:solidFill>
                <a:latin typeface="Times New Roman" panose="02020603050405020304" pitchFamily="18" charset="0"/>
                <a:ea typeface="Microsoft JhengHei" pitchFamily="34" charset="-12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</a:rPr>
              <a:t/>
            </a:r>
            <a:br>
              <a:rPr lang="ru-RU" sz="2700" b="1" dirty="0" smtClean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</a:rPr>
            </a:br>
            <a:r>
              <a:rPr lang="ru-RU" sz="27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</a:rPr>
              <a:t/>
            </a:r>
            <a:br>
              <a:rPr lang="ru-RU" sz="2700" b="1" dirty="0">
                <a:solidFill>
                  <a:srgbClr val="C00000"/>
                </a:solidFill>
                <a:latin typeface="Microsoft JhengHei" pitchFamily="34" charset="-120"/>
                <a:ea typeface="Microsoft JhengHei" pitchFamily="34" charset="-12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Picture 2" descr="E:\Мои документы\МОЦ\МОЦ\Эмблема_МОЦ-removebg-preview — копия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0"/>
            <a:ext cx="1614691" cy="1785926"/>
          </a:xfrm>
          <a:prstGeom prst="rect">
            <a:avLst/>
          </a:prstGeom>
          <a:noFill/>
        </p:spPr>
      </p:pic>
      <p:sp>
        <p:nvSpPr>
          <p:cNvPr id="10" name="Пятиугольник 9"/>
          <p:cNvSpPr/>
          <p:nvPr/>
        </p:nvSpPr>
        <p:spPr>
          <a:xfrm>
            <a:off x="535" y="-8877"/>
            <a:ext cx="7143768" cy="1061613"/>
          </a:xfrm>
          <a:prstGeom prst="homePlate">
            <a:avLst/>
          </a:prstGeom>
          <a:gradFill flip="none" rotWithShape="1">
            <a:gsLst>
              <a:gs pos="0">
                <a:srgbClr val="0070C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</a:pPr>
            <a:endParaRPr 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71414"/>
            <a:ext cx="750095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500" b="1" dirty="0" smtClean="0">
              <a:solidFill>
                <a:schemeClr val="bg1"/>
              </a:solidFill>
            </a:endParaRPr>
          </a:p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опорный центр дополнительного образования детей г. Брянска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58" y="-1"/>
            <a:ext cx="6215042" cy="67020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ятиугольник 4"/>
          <p:cNvSpPr/>
          <p:nvPr/>
        </p:nvSpPr>
        <p:spPr>
          <a:xfrm>
            <a:off x="0" y="0"/>
            <a:ext cx="2714612" cy="6858000"/>
          </a:xfrm>
          <a:prstGeom prst="homePlate">
            <a:avLst>
              <a:gd name="adj" fmla="val 31641"/>
            </a:avLst>
          </a:prstGeom>
          <a:gradFill flip="none" rotWithShape="1">
            <a:gsLst>
              <a:gs pos="0">
                <a:srgbClr val="0070C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</a:pPr>
            <a:endParaRPr lang="ru-RU" sz="2400" b="1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</a:pPr>
            <a:endParaRPr lang="ru-RU" sz="2400" b="1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</a:pPr>
            <a:r>
              <a:rPr lang="ru-RU" sz="2000" b="1" dirty="0" smtClean="0">
                <a:solidFill>
                  <a:schemeClr val="bg1"/>
                </a:solidFill>
              </a:rPr>
              <a:t>План мероприятий </a:t>
            </a:r>
          </a:p>
          <a:p>
            <a:pPr>
              <a:spcBef>
                <a:spcPct val="20000"/>
              </a:spcBef>
            </a:pPr>
            <a:r>
              <a:rPr lang="ru-RU" sz="2000" b="1" dirty="0" smtClean="0">
                <a:solidFill>
                  <a:schemeClr val="bg1"/>
                </a:solidFill>
              </a:rPr>
              <a:t>по реализации Концепции развития дополнительного образования детей до 2030 года</a:t>
            </a:r>
          </a:p>
          <a:p>
            <a:pPr>
              <a:spcBef>
                <a:spcPct val="20000"/>
              </a:spcBef>
            </a:pPr>
            <a:r>
              <a:rPr lang="ru-RU" sz="2000" b="1" dirty="0" smtClean="0">
                <a:solidFill>
                  <a:schemeClr val="bg1"/>
                </a:solidFill>
              </a:rPr>
              <a:t>1 этап</a:t>
            </a:r>
          </a:p>
          <a:p>
            <a:pPr>
              <a:spcBef>
                <a:spcPct val="20000"/>
              </a:spcBef>
            </a:pPr>
            <a:r>
              <a:rPr lang="ru-RU" sz="2000" b="1" dirty="0" smtClean="0">
                <a:solidFill>
                  <a:schemeClr val="bg1"/>
                </a:solidFill>
              </a:rPr>
              <a:t>2022 – 2024 годы</a:t>
            </a:r>
          </a:p>
          <a:p>
            <a:pPr>
              <a:spcBef>
                <a:spcPct val="20000"/>
              </a:spcBef>
            </a:pPr>
            <a:r>
              <a:rPr lang="ru-RU" sz="2000" b="1" dirty="0" smtClean="0">
                <a:solidFill>
                  <a:schemeClr val="bg1"/>
                </a:solidFill>
              </a:rPr>
              <a:t>в Брянской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416607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51" name="AutoShape 17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68" name="AutoShape 19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70" name="AutoShape 21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345281" y="9775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graphicFrame>
        <p:nvGraphicFramePr>
          <p:cNvPr id="71" name="Таблица 70"/>
          <p:cNvGraphicFramePr>
            <a:graphicFrameLocks noGrp="1"/>
          </p:cNvGraphicFramePr>
          <p:nvPr>
            <p:extLst/>
          </p:nvPr>
        </p:nvGraphicFramePr>
        <p:xfrm>
          <a:off x="0" y="0"/>
          <a:ext cx="9172876" cy="70539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72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22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Динамика основных показателей развития системы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дополнительного образования в г. Брянске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57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40972" name="AutoShape 12" descr="http://rmc32.ru/upload/iblock/605/605108c170e769bd2c819bb4e21d5ebb.jp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3505671385"/>
              </p:ext>
            </p:extLst>
          </p:nvPr>
        </p:nvGraphicFramePr>
        <p:xfrm>
          <a:off x="1196653" y="1181013"/>
          <a:ext cx="6711417" cy="5046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2313827" y="4851134"/>
            <a:ext cx="541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</a:rPr>
              <a:t>2023 г.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514223" y="5221993"/>
            <a:ext cx="994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г.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621433" y="5357480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2022 г.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262045" y="5336215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2023 г.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447717" y="5200969"/>
            <a:ext cx="869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г.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352146" y="5200969"/>
            <a:ext cx="111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г.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4862" y="907137"/>
            <a:ext cx="7967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общеобразовательные программы в АИС Навигатор ДО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87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20" y="357166"/>
            <a:ext cx="864399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Показатели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реализации 1 этапа Концепции развития дополнительного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образования детей (2022 – 2024 годы)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480024"/>
              </p:ext>
            </p:extLst>
          </p:nvPr>
        </p:nvGraphicFramePr>
        <p:xfrm>
          <a:off x="214282" y="1854738"/>
          <a:ext cx="8786876" cy="4146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7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86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286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48622">
                <a:tc rowSpan="3"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Ед.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изм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Значение показателя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1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23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727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детей в возрасте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 5 до 18 лет, охваченных дополнительным образованием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77,2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79,5</a:t>
                      </a:r>
                    </a:p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79,8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82,9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Блок-схема: альтернативный процесс 4"/>
          <p:cNvSpPr/>
          <p:nvPr/>
        </p:nvSpPr>
        <p:spPr>
          <a:xfrm>
            <a:off x="3929058" y="3929066"/>
            <a:ext cx="928694" cy="57150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44491 чел</a:t>
            </a:r>
            <a:r>
              <a:rPr lang="ru-RU" sz="1600" b="1" dirty="0" smtClean="0"/>
              <a:t>. </a:t>
            </a:r>
            <a:endParaRPr lang="ru-RU" sz="1600" b="1" dirty="0"/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4714876" y="4714884"/>
            <a:ext cx="928694" cy="8572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44620 чел. (57780)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5572132" y="3929066"/>
            <a:ext cx="800068" cy="57150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48050 чел</a:t>
            </a:r>
            <a:r>
              <a:rPr lang="ru-RU" sz="1600" b="1" dirty="0" smtClean="0"/>
              <a:t>. </a:t>
            </a:r>
            <a:endParaRPr lang="ru-RU" sz="1600" b="1" dirty="0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6286512" y="4714884"/>
            <a:ext cx="928694" cy="8572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48185 чел.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(60371)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8001024" y="4714884"/>
            <a:ext cx="1000132" cy="85725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49767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чел.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(60186)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7143768" y="3929066"/>
            <a:ext cx="901096" cy="57150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48149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чел</a:t>
            </a:r>
            <a:r>
              <a:rPr lang="ru-RU" sz="1600" b="1" dirty="0" smtClean="0"/>
              <a:t>. 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79696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28662" y="357166"/>
            <a:ext cx="7143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Соотношение показателей охвата детей дополнительным образованием по различным типам учреждений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42844" y="1357298"/>
          <a:ext cx="8858280" cy="4818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840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631789"/>
              </p:ext>
            </p:extLst>
          </p:nvPr>
        </p:nvGraphicFramePr>
        <p:xfrm>
          <a:off x="53751" y="0"/>
          <a:ext cx="9090249" cy="6143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3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3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69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1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0035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Единица измерения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Значение показателя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86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3435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Созданы новые места в образовательных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организациях различных типов для реализации ДОП всех направленностей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мест/чел.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365 чел.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(365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мест)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556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чел.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(365 мест)</a:t>
                      </a:r>
                    </a:p>
                    <a:p>
                      <a:pPr algn="ctr"/>
                      <a:endParaRPr lang="ru-RU" sz="1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569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чел.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(365 мест)</a:t>
                      </a:r>
                    </a:p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033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детей в возрасте от 5 до 18 лет с ОВЗ и детей-инвалидов, осваивающих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ДОП, в  т.ч.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 использованием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дистанционных технологий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план/факт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2,9/3,1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план/факт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30/30</a:t>
                      </a:r>
                    </a:p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план/факт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50/52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1256 чел. (306)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Пятиугольник 3"/>
          <p:cNvSpPr/>
          <p:nvPr/>
        </p:nvSpPr>
        <p:spPr>
          <a:xfrm>
            <a:off x="3500430" y="4751314"/>
            <a:ext cx="5508104" cy="2106686"/>
          </a:xfrm>
          <a:prstGeom prst="homePlate">
            <a:avLst>
              <a:gd name="adj" fmla="val 34402"/>
            </a:avLst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45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5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5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50" b="1" dirty="0" smtClean="0">
                <a:latin typeface="Times New Roman" pitchFamily="18" charset="0"/>
                <a:cs typeface="Times New Roman" pitchFamily="18" charset="0"/>
              </a:rPr>
              <a:t>2024 год:</a:t>
            </a:r>
          </a:p>
          <a:p>
            <a:r>
              <a:rPr lang="ru-RU" sz="1450" b="1" dirty="0" smtClean="0">
                <a:latin typeface="Times New Roman" pitchFamily="18" charset="0"/>
                <a:cs typeface="Times New Roman" pitchFamily="18" charset="0"/>
              </a:rPr>
              <a:t>Всего 82 программы, 35 учреждений</a:t>
            </a:r>
          </a:p>
          <a:p>
            <a:r>
              <a:rPr lang="ru-RU" sz="1450" b="1" dirty="0" smtClean="0">
                <a:latin typeface="Times New Roman" pitchFamily="18" charset="0"/>
                <a:cs typeface="Times New Roman" pitchFamily="18" charset="0"/>
              </a:rPr>
              <a:t>1256 обучающихся </a:t>
            </a:r>
          </a:p>
          <a:p>
            <a:r>
              <a:rPr lang="ru-RU" sz="1450" b="1" dirty="0" smtClean="0">
                <a:latin typeface="Times New Roman" pitchFamily="18" charset="0"/>
                <a:cs typeface="Times New Roman" pitchFamily="18" charset="0"/>
              </a:rPr>
              <a:t>ЦВР  г. Брянска -  8 программ /75 </a:t>
            </a:r>
            <a:r>
              <a:rPr lang="ru-RU" sz="1450" b="1" dirty="0" err="1" smtClean="0">
                <a:latin typeface="Times New Roman" pitchFamily="18" charset="0"/>
                <a:cs typeface="Times New Roman" pitchFamily="18" charset="0"/>
              </a:rPr>
              <a:t>обуч-ся</a:t>
            </a:r>
            <a:r>
              <a:rPr lang="ru-RU" sz="145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1450" b="1" dirty="0" smtClean="0">
                <a:latin typeface="Times New Roman" pitchFamily="18" charset="0"/>
                <a:cs typeface="Times New Roman" pitchFamily="18" charset="0"/>
              </a:rPr>
              <a:t>ЦДТ  г. Брянска -  1 программа/1 </a:t>
            </a:r>
            <a:r>
              <a:rPr lang="ru-RU" sz="1450" b="1" dirty="0" err="1" smtClean="0">
                <a:latin typeface="Times New Roman" pitchFamily="18" charset="0"/>
                <a:cs typeface="Times New Roman" pitchFamily="18" charset="0"/>
              </a:rPr>
              <a:t>обуч-ся</a:t>
            </a:r>
            <a:endParaRPr lang="ru-RU" sz="145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50" b="1" dirty="0" smtClean="0">
                <a:latin typeface="Times New Roman" pitchFamily="18" charset="0"/>
                <a:cs typeface="Times New Roman" pitchFamily="18" charset="0"/>
              </a:rPr>
              <a:t>ДДТ Володарского района – 1 программа/12 </a:t>
            </a:r>
            <a:r>
              <a:rPr lang="ru-RU" sz="1450" b="1" dirty="0" err="1" smtClean="0">
                <a:latin typeface="Times New Roman" pitchFamily="18" charset="0"/>
                <a:cs typeface="Times New Roman" pitchFamily="18" charset="0"/>
              </a:rPr>
              <a:t>обуч-ся</a:t>
            </a:r>
            <a:endParaRPr lang="ru-RU" sz="145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50" b="1" dirty="0" smtClean="0">
                <a:latin typeface="Times New Roman" pitchFamily="18" charset="0"/>
                <a:cs typeface="Times New Roman" pitchFamily="18" charset="0"/>
              </a:rPr>
              <a:t>ЦВР Советского района – 1 программа/11 </a:t>
            </a:r>
            <a:r>
              <a:rPr lang="ru-RU" sz="1450" b="1" dirty="0" err="1" smtClean="0">
                <a:latin typeface="Times New Roman" pitchFamily="18" charset="0"/>
                <a:cs typeface="Times New Roman" pitchFamily="18" charset="0"/>
              </a:rPr>
              <a:t>обуч-ся</a:t>
            </a:r>
            <a:endParaRPr lang="ru-RU" sz="145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50" b="1" dirty="0" smtClean="0">
                <a:latin typeface="Times New Roman" pitchFamily="18" charset="0"/>
                <a:cs typeface="Times New Roman" pitchFamily="18" charset="0"/>
              </a:rPr>
              <a:t>ЦДиЮТиЭ г.Брянска – 1 программа/11 </a:t>
            </a:r>
            <a:r>
              <a:rPr lang="ru-RU" sz="1450" b="1" dirty="0" err="1" smtClean="0">
                <a:latin typeface="Times New Roman" pitchFamily="18" charset="0"/>
                <a:cs typeface="Times New Roman" pitchFamily="18" charset="0"/>
              </a:rPr>
              <a:t>обуч-ся</a:t>
            </a:r>
            <a:endParaRPr lang="ru-RU" sz="145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5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5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45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3599384" y="2643206"/>
            <a:ext cx="5544616" cy="857256"/>
          </a:xfrm>
          <a:prstGeom prst="homePlate">
            <a:avLst>
              <a:gd name="adj" fmla="val 3099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2024 год: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ОДО Лицея № 27 – 60 мест/ 4 программы/ 127 обучающихся</a:t>
            </a:r>
          </a:p>
          <a:p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ЦДиЮТиЭ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г. Брянска – 30 мест/ 2 программы/ 149 обучающихся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84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51" name="AutoShape 17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68" name="AutoShape 19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70" name="AutoShape 21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345281" y="9775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40972" name="AutoShape 12" descr="http://rmc32.ru/upload/iblock/605/605108c170e769bd2c819bb4e21d5ebb.jp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18" name="TextBox 17"/>
          <p:cNvSpPr txBox="1"/>
          <p:nvPr/>
        </p:nvSpPr>
        <p:spPr>
          <a:xfrm>
            <a:off x="7386051" y="4383130"/>
            <a:ext cx="614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F8F3FB"/>
                </a:solidFill>
              </a:rPr>
              <a:t>2021-2022 </a:t>
            </a:r>
            <a:r>
              <a:rPr lang="ru-RU" sz="1200" b="1" dirty="0" err="1">
                <a:solidFill>
                  <a:srgbClr val="F8F3FB"/>
                </a:solidFill>
              </a:rPr>
              <a:t>уч</a:t>
            </a:r>
            <a:r>
              <a:rPr lang="ru-RU" sz="1200" b="1" dirty="0">
                <a:solidFill>
                  <a:srgbClr val="F8F3FB"/>
                </a:solidFill>
              </a:rPr>
              <a:t>. г.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900575" y="4371023"/>
            <a:ext cx="614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F8F3FB"/>
                </a:solidFill>
              </a:rPr>
              <a:t>2022-2023</a:t>
            </a:r>
            <a:r>
              <a:rPr lang="ru-RU" sz="1200" b="1" dirty="0"/>
              <a:t> </a:t>
            </a:r>
            <a:r>
              <a:rPr lang="ru-RU" sz="1200" b="1" dirty="0" err="1">
                <a:solidFill>
                  <a:srgbClr val="F8F3FB"/>
                </a:solidFill>
              </a:rPr>
              <a:t>уч</a:t>
            </a:r>
            <a:r>
              <a:rPr lang="ru-RU" sz="1200" b="1" dirty="0">
                <a:solidFill>
                  <a:srgbClr val="F8F3FB"/>
                </a:solidFill>
              </a:rPr>
              <a:t>. г.</a:t>
            </a:r>
          </a:p>
        </p:txBody>
      </p:sp>
      <p:sp>
        <p:nvSpPr>
          <p:cNvPr id="25" name="TextBox 24"/>
          <p:cNvSpPr txBox="1"/>
          <p:nvPr/>
        </p:nvSpPr>
        <p:spPr>
          <a:xfrm rot="16200000">
            <a:off x="1498550" y="4755602"/>
            <a:ext cx="827231" cy="577081"/>
          </a:xfrm>
          <a:prstGeom prst="rect">
            <a:avLst/>
          </a:prstGeom>
          <a:noFill/>
          <a:ln w="25400"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ru-RU" sz="1050" b="1" dirty="0"/>
              <a:t>ЦВР</a:t>
            </a:r>
          </a:p>
          <a:p>
            <a:pPr algn="ctr"/>
            <a:r>
              <a:rPr lang="ru-RU" sz="1050" b="1" dirty="0"/>
              <a:t> г. Брянска</a:t>
            </a:r>
          </a:p>
          <a:p>
            <a:pPr algn="ctr"/>
            <a:endParaRPr lang="ru-RU" sz="1050" b="1" dirty="0"/>
          </a:p>
        </p:txBody>
      </p:sp>
      <p:sp>
        <p:nvSpPr>
          <p:cNvPr id="27" name="TextBox 26"/>
          <p:cNvSpPr txBox="1"/>
          <p:nvPr/>
        </p:nvSpPr>
        <p:spPr>
          <a:xfrm rot="16200000">
            <a:off x="2412889" y="4708526"/>
            <a:ext cx="827870" cy="577081"/>
          </a:xfrm>
          <a:prstGeom prst="rect">
            <a:avLst/>
          </a:prstGeom>
          <a:noFill/>
          <a:ln w="25400"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ru-RU" sz="1050" b="1" dirty="0"/>
              <a:t>ЦВР </a:t>
            </a:r>
            <a:r>
              <a:rPr lang="ru-RU" sz="1050" b="1" spc="-45" dirty="0"/>
              <a:t>Советского </a:t>
            </a:r>
          </a:p>
          <a:p>
            <a:pPr algn="ctr"/>
            <a:r>
              <a:rPr lang="ru-RU" sz="1050" b="1" spc="-45" dirty="0"/>
              <a:t>р-на </a:t>
            </a:r>
          </a:p>
        </p:txBody>
      </p:sp>
      <p:sp>
        <p:nvSpPr>
          <p:cNvPr id="28" name="TextBox 27"/>
          <p:cNvSpPr txBox="1"/>
          <p:nvPr/>
        </p:nvSpPr>
        <p:spPr>
          <a:xfrm rot="16200000">
            <a:off x="3425664" y="4620516"/>
            <a:ext cx="916619" cy="577081"/>
          </a:xfrm>
          <a:prstGeom prst="rect">
            <a:avLst/>
          </a:prstGeom>
          <a:noFill/>
          <a:ln w="25400"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ru-RU" sz="1050" b="1" dirty="0"/>
              <a:t>ЦВР </a:t>
            </a:r>
            <a:r>
              <a:rPr lang="ru-RU" sz="1050" b="1" spc="-68" dirty="0"/>
              <a:t>Володарского</a:t>
            </a:r>
            <a:r>
              <a:rPr lang="ru-RU" sz="1050" b="1" spc="-45" dirty="0"/>
              <a:t> р-на </a:t>
            </a:r>
          </a:p>
        </p:txBody>
      </p:sp>
      <p:sp>
        <p:nvSpPr>
          <p:cNvPr id="29" name="TextBox 28"/>
          <p:cNvSpPr txBox="1"/>
          <p:nvPr/>
        </p:nvSpPr>
        <p:spPr>
          <a:xfrm rot="16200000">
            <a:off x="4388809" y="4652609"/>
            <a:ext cx="916620" cy="600164"/>
          </a:xfrm>
          <a:prstGeom prst="rect">
            <a:avLst/>
          </a:prstGeom>
          <a:noFill/>
          <a:ln w="25400"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ru-RU" sz="1050" b="1" dirty="0"/>
              <a:t>ДДТ</a:t>
            </a:r>
          </a:p>
          <a:p>
            <a:pPr algn="ctr"/>
            <a:r>
              <a:rPr lang="ru-RU" sz="1050" b="1" spc="-68" dirty="0"/>
              <a:t>Володарского </a:t>
            </a:r>
            <a:r>
              <a:rPr lang="ru-RU" sz="1050" b="1" spc="-45" dirty="0"/>
              <a:t>р-на</a:t>
            </a:r>
            <a:r>
              <a:rPr lang="ru-RU" sz="1200" b="1" spc="-45" dirty="0"/>
              <a:t> </a:t>
            </a:r>
          </a:p>
        </p:txBody>
      </p:sp>
      <p:sp>
        <p:nvSpPr>
          <p:cNvPr id="30" name="TextBox 29"/>
          <p:cNvSpPr txBox="1"/>
          <p:nvPr/>
        </p:nvSpPr>
        <p:spPr>
          <a:xfrm rot="16200000">
            <a:off x="5546926" y="4724769"/>
            <a:ext cx="828900" cy="577081"/>
          </a:xfrm>
          <a:prstGeom prst="rect">
            <a:avLst/>
          </a:prstGeom>
          <a:noFill/>
          <a:ln w="25400"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ru-RU" sz="1050" b="1" dirty="0" err="1"/>
              <a:t>ЦДиЮТиЭ</a:t>
            </a:r>
            <a:endParaRPr lang="ru-RU" sz="1050" b="1" dirty="0"/>
          </a:p>
          <a:p>
            <a:pPr algn="ctr"/>
            <a:r>
              <a:rPr lang="ru-RU" sz="1050" b="1" dirty="0"/>
              <a:t> г. Брянска</a:t>
            </a:r>
          </a:p>
          <a:p>
            <a:pPr algn="ctr"/>
            <a:endParaRPr lang="ru-RU" sz="1050" b="1" spc="-45" dirty="0"/>
          </a:p>
        </p:txBody>
      </p:sp>
      <p:sp>
        <p:nvSpPr>
          <p:cNvPr id="31" name="TextBox 30"/>
          <p:cNvSpPr txBox="1"/>
          <p:nvPr/>
        </p:nvSpPr>
        <p:spPr>
          <a:xfrm rot="16200000">
            <a:off x="7605104" y="4712662"/>
            <a:ext cx="789947" cy="577081"/>
          </a:xfrm>
          <a:prstGeom prst="rect">
            <a:avLst/>
          </a:prstGeom>
          <a:noFill/>
          <a:ln w="25400"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ru-RU" sz="1050" b="1" dirty="0"/>
              <a:t>ЦДТ </a:t>
            </a:r>
          </a:p>
          <a:p>
            <a:pPr algn="ctr"/>
            <a:r>
              <a:rPr lang="ru-RU" sz="1050" b="1" dirty="0"/>
              <a:t>г. Брянска</a:t>
            </a:r>
          </a:p>
          <a:p>
            <a:pPr algn="ctr"/>
            <a:endParaRPr lang="ru-RU" sz="1050" b="1" spc="-45" dirty="0"/>
          </a:p>
        </p:txBody>
      </p:sp>
      <p:sp>
        <p:nvSpPr>
          <p:cNvPr id="32" name="TextBox 31"/>
          <p:cNvSpPr txBox="1"/>
          <p:nvPr/>
        </p:nvSpPr>
        <p:spPr>
          <a:xfrm rot="16200000">
            <a:off x="6349994" y="4772657"/>
            <a:ext cx="981461" cy="415498"/>
          </a:xfrm>
          <a:prstGeom prst="rect">
            <a:avLst/>
          </a:prstGeom>
          <a:noFill/>
          <a:ln w="25400"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ru-RU" sz="1050" b="1" dirty="0"/>
              <a:t>ОДО </a:t>
            </a:r>
          </a:p>
          <a:p>
            <a:pPr algn="ctr"/>
            <a:r>
              <a:rPr lang="ru-RU" sz="1050" b="1" dirty="0"/>
              <a:t>Лицея № 27</a:t>
            </a:r>
          </a:p>
        </p:txBody>
      </p:sp>
      <p:cxnSp>
        <p:nvCxnSpPr>
          <p:cNvPr id="34" name="Прямая со стрелкой 33"/>
          <p:cNvCxnSpPr/>
          <p:nvPr/>
        </p:nvCxnSpPr>
        <p:spPr>
          <a:xfrm rot="16200000" flipH="1">
            <a:off x="1838822" y="4976420"/>
            <a:ext cx="614030" cy="797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16200000" flipH="1">
            <a:off x="3852977" y="4953895"/>
            <a:ext cx="614030" cy="797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16200000" flipH="1">
            <a:off x="4847309" y="4909256"/>
            <a:ext cx="614030" cy="797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16200000" flipH="1">
            <a:off x="5841500" y="4976420"/>
            <a:ext cx="614030" cy="797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16200000" flipH="1">
            <a:off x="6857995" y="4976419"/>
            <a:ext cx="614030" cy="797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16200000" flipH="1">
            <a:off x="7904560" y="4997216"/>
            <a:ext cx="614030" cy="797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16200000" flipH="1">
            <a:off x="2855002" y="4963040"/>
            <a:ext cx="614030" cy="797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99592" y="204231"/>
            <a:ext cx="7776864" cy="12618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в систему дополнительного образования детей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мероприятия за 2024 год</a:t>
            </a: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4" name="Диаграмма 43"/>
          <p:cNvGraphicFramePr/>
          <p:nvPr>
            <p:extLst>
              <p:ext uri="{D42A27DB-BD31-4B8C-83A1-F6EECF244321}">
                <p14:modId xmlns:p14="http://schemas.microsoft.com/office/powerpoint/2010/main" val="2984889310"/>
              </p:ext>
            </p:extLst>
          </p:nvPr>
        </p:nvGraphicFramePr>
        <p:xfrm>
          <a:off x="356015" y="2007399"/>
          <a:ext cx="8592003" cy="4886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713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908587"/>
              </p:ext>
            </p:extLst>
          </p:nvPr>
        </p:nvGraphicFramePr>
        <p:xfrm>
          <a:off x="0" y="58682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7215">
                  <a:extLst>
                    <a:ext uri="{9D8B030D-6E8A-4147-A177-3AD203B41FA5}">
                      <a16:colId xmlns:a16="http://schemas.microsoft.com/office/drawing/2014/main" val="498558593"/>
                    </a:ext>
                  </a:extLst>
                </a:gridCol>
                <a:gridCol w="224178">
                  <a:extLst>
                    <a:ext uri="{9D8B030D-6E8A-4147-A177-3AD203B41FA5}">
                      <a16:colId xmlns:a16="http://schemas.microsoft.com/office/drawing/2014/main" val="2368821092"/>
                    </a:ext>
                  </a:extLst>
                </a:gridCol>
                <a:gridCol w="6747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06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31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37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5856">
                  <a:extLst>
                    <a:ext uri="{9D8B030D-6E8A-4147-A177-3AD203B41FA5}">
                      <a16:colId xmlns:a16="http://schemas.microsoft.com/office/drawing/2014/main" val="95524499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35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63269">
                <a:tc rowSpan="3"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 gridSpan="3"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Ед.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изм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Значение показателя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26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26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225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детей,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которые обеспечены сертификатами ПФ/СС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ед.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(25%)</a:t>
                      </a:r>
                    </a:p>
                    <a:p>
                      <a:pPr algn="ctr"/>
                      <a:endParaRPr lang="ru-RU" sz="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</a:p>
                    <a:p>
                      <a:pPr algn="ctr"/>
                      <a:endParaRPr lang="ru-RU" sz="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9618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</a:p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9618</a:t>
                      </a:r>
                    </a:p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(25%)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</a:p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20250</a:t>
                      </a: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(25%)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</a:p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20284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30%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414">
                <a:tc gridSpan="1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работы по реализации социального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заказа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395044"/>
                  </a:ext>
                </a:extLst>
              </a:tr>
              <a:tr h="372386">
                <a:tc rowSpan="2" gridSpan="2">
                  <a:txBody>
                    <a:bodyPr/>
                    <a:lstStyle/>
                    <a:p>
                      <a:pPr algn="ctr"/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</a:p>
                    <a:p>
                      <a:pPr algn="ctr"/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января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13-20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января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января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423273"/>
                  </a:ext>
                </a:extLst>
              </a:tr>
              <a:tr h="246213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Заключение соглашений   с ОО</a:t>
                      </a:r>
                    </a:p>
                    <a:p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Заполнение реестра исполнителей и 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услуг (программы);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создание учебных групп;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заполнение карточек учебных групп;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заполнение календаря праздничных и выходных дней в журнале посещаемости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Заключение договоров на реализацию программ по социальным сертификатам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9437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51920" y="3237533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(сентябрь-декабрь)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12360" y="2498869"/>
            <a:ext cx="142218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25.12.2024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локировка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оговорной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1561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4520</TotalTime>
  <Words>521</Words>
  <Application>Microsoft Office PowerPoint</Application>
  <PresentationFormat>Экран (4:3)</PresentationFormat>
  <Paragraphs>214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Microsoft JhengHei</vt:lpstr>
      <vt:lpstr>Arial</vt:lpstr>
      <vt:lpstr>Calibri</vt:lpstr>
      <vt:lpstr>Times New Roman</vt:lpstr>
      <vt:lpstr>Wingdings</vt:lpstr>
      <vt:lpstr>Тема Office</vt:lpstr>
      <vt:lpstr>Итоговое совещание                                  ____________________________________________  «Подведение итогов 1 этапа (2022-2024 годы) реализации Концепции развития дополнительного образования детей  до 2030 года»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МУНИЦИПАЛЬНЫЙ ОПОРНЫЙ ЦЕНТР ДОПОЛНИТЕЛЬНОГО  ОБРАЗОВАНИЯ ДЕТЕЙ  города БРЯНСКА</dc:title>
  <dc:creator>ЦВР_Брянск</dc:creator>
  <cp:lastModifiedBy>ЦВР_Брянск</cp:lastModifiedBy>
  <cp:revision>1446</cp:revision>
  <dcterms:created xsi:type="dcterms:W3CDTF">2022-10-10T11:36:46Z</dcterms:created>
  <dcterms:modified xsi:type="dcterms:W3CDTF">2024-12-26T09:12:32Z</dcterms:modified>
</cp:coreProperties>
</file>