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300" r:id="rId3"/>
    <p:sldId id="299" r:id="rId4"/>
    <p:sldId id="301" r:id="rId5"/>
    <p:sldId id="304" r:id="rId6"/>
    <p:sldId id="305" r:id="rId7"/>
    <p:sldId id="308" r:id="rId8"/>
    <p:sldId id="30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83" autoAdjust="0"/>
  </p:normalViewPr>
  <p:slideViewPr>
    <p:cSldViewPr>
      <p:cViewPr varScale="1">
        <p:scale>
          <a:sx n="69" d="100"/>
          <a:sy n="69" d="100"/>
        </p:scale>
        <p:origin x="11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40113906143035"/>
          <c:y val="0.10541077146902712"/>
          <c:w val="0.84313849230392635"/>
          <c:h val="0.83511731296882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330123757619105E-2"/>
                  <c:y val="5.4363453649322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40633051273"/>
                      <c:h val="0.16955150525248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759-4624-8426-02013DE79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9-4624-8426-02013DE796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092602203081705E-2"/>
                  <c:y val="-1.3099546206607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033235604344"/>
                      <c:h val="0.169551551298034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759-4624-8426-02013DE79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59-4624-8426-02013DE796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7-440E-B5D9-E14DFF536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935744"/>
        <c:axId val="180744576"/>
        <c:axId val="0"/>
      </c:bar3DChart>
      <c:catAx>
        <c:axId val="165935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0744576"/>
        <c:crosses val="autoZero"/>
        <c:auto val="1"/>
        <c:lblAlgn val="ctr"/>
        <c:lblOffset val="100"/>
        <c:noMultiLvlLbl val="0"/>
      </c:catAx>
      <c:valAx>
        <c:axId val="180744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93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493059051798874E-2"/>
          <c:y val="2.3723132981132346E-2"/>
          <c:w val="0.55475756861111281"/>
          <c:h val="0.841845780125787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-0.11316367256471357"/>
                  <c:y val="-0.177978498497951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9AB-49D9-8712-B36E97E08A92}"/>
                </c:ext>
              </c:extLst>
            </c:dLbl>
            <c:dLbl>
              <c:idx val="1"/>
              <c:layout>
                <c:manualLayout>
                  <c:x val="8.9394618092230566E-2"/>
                  <c:y val="2.87506522304933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AB-49D9-8712-B36E97E08A92}"/>
                </c:ext>
              </c:extLst>
            </c:dLbl>
            <c:dLbl>
              <c:idx val="2"/>
              <c:layout>
                <c:manualLayout>
                  <c:x val="-2.5743823857453191E-2"/>
                  <c:y val="2.458032055079180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12 %    </a:t>
                    </a:r>
                  </a:p>
                  <a:p>
                    <a:r>
                      <a:rPr lang="en-US" dirty="0" smtClean="0"/>
                      <a:t>     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AB-49D9-8712-B36E97E08A92}"/>
                </c:ext>
              </c:extLst>
            </c:dLbl>
            <c:dLbl>
              <c:idx val="3"/>
              <c:layout>
                <c:manualLayout>
                  <c:x val="7.1521067693640914E-4"/>
                  <c:y val="5.18006957955470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AB-49D9-8712-B36E97E08A92}"/>
                </c:ext>
              </c:extLst>
            </c:dLbl>
            <c:dLbl>
              <c:idx val="4"/>
              <c:layout>
                <c:manualLayout>
                  <c:x val="-3.77798266222081E-2"/>
                  <c:y val="-7.844407795467201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0,6%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9AB-49D9-8712-B36E97E08A92}"/>
                </c:ext>
              </c:extLst>
            </c:dLbl>
            <c:dLbl>
              <c:idx val="5"/>
              <c:layout>
                <c:manualLayout>
                  <c:x val="-4.4247210215709164E-3"/>
                  <c:y val="-5.10921150781576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9AB-49D9-8712-B36E97E08A92}"/>
                </c:ext>
              </c:extLst>
            </c:dLbl>
            <c:dLbl>
              <c:idx val="6"/>
              <c:layout>
                <c:manualLayout>
                  <c:x val="8.5168079847358462E-3"/>
                  <c:y val="-9.37640745840366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9AB-49D9-8712-B36E97E08A92}"/>
                </c:ext>
              </c:extLst>
            </c:dLbl>
            <c:dLbl>
              <c:idx val="7"/>
              <c:layout>
                <c:manualLayout>
                  <c:x val="3.7325500306686792E-2"/>
                  <c:y val="-1.94261949049435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11,3%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9AB-49D9-8712-B36E97E08A92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0,3%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9AB-49D9-8712-B36E97E08A9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Организации дополнительного образования</c:v>
                </c:pt>
                <c:pt idx="1">
                  <c:v>Дошкольные образовательные организации</c:v>
                </c:pt>
                <c:pt idx="2">
                  <c:v>Общеобразовательные организации</c:v>
                </c:pt>
                <c:pt idx="3">
                  <c:v>Учреждения физкультуры и спорта</c:v>
                </c:pt>
                <c:pt idx="4">
                  <c:v>Социальные организации</c:v>
                </c:pt>
                <c:pt idx="5">
                  <c:v>Профессиональные образовательные организации</c:v>
                </c:pt>
                <c:pt idx="6">
                  <c:v>БИПКРО</c:v>
                </c:pt>
                <c:pt idx="7">
                  <c:v>Учреждения культуры</c:v>
                </c:pt>
                <c:pt idx="8">
                  <c:v>Учреждения негосударственного сектора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0.47500000000000031</c:v>
                </c:pt>
                <c:pt idx="1">
                  <c:v>0.13400000000000001</c:v>
                </c:pt>
                <c:pt idx="2">
                  <c:v>0.11200000000000021</c:v>
                </c:pt>
                <c:pt idx="3">
                  <c:v>0.10800000000000012</c:v>
                </c:pt>
                <c:pt idx="4">
                  <c:v>1.0000000000000039E-3</c:v>
                </c:pt>
                <c:pt idx="5">
                  <c:v>2.9000000000000078E-2</c:v>
                </c:pt>
                <c:pt idx="6">
                  <c:v>2.6000000000000092E-2</c:v>
                </c:pt>
                <c:pt idx="7">
                  <c:v>0.11200000000000021</c:v>
                </c:pt>
                <c:pt idx="8">
                  <c:v>3.0000000000000144E-3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9AB-49D9-8712-B36E97E08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09583644050695"/>
          <c:y val="2.1974096746381643E-2"/>
          <c:w val="0.33520726173236243"/>
          <c:h val="0.96395951750094966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027409949411499E-2"/>
          <c:y val="0.13695320019654175"/>
          <c:w val="0.95397259005058865"/>
          <c:h val="0.374673465318912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мероприятий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80</c:v>
                </c:pt>
                <c:pt idx="1">
                  <c:v>40</c:v>
                </c:pt>
                <c:pt idx="2">
                  <c:v>14</c:v>
                </c:pt>
                <c:pt idx="3">
                  <c:v>23</c:v>
                </c:pt>
                <c:pt idx="4">
                  <c:v>44</c:v>
                </c:pt>
                <c:pt idx="5">
                  <c:v>16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D-4EA1-93C4-D5FCBF179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заявок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2661</c:v>
                </c:pt>
                <c:pt idx="1">
                  <c:v>1144</c:v>
                </c:pt>
                <c:pt idx="2">
                  <c:v>1059</c:v>
                </c:pt>
                <c:pt idx="3">
                  <c:v>988</c:v>
                </c:pt>
                <c:pt idx="4">
                  <c:v>816</c:v>
                </c:pt>
                <c:pt idx="5">
                  <c:v>253</c:v>
                </c:pt>
                <c:pt idx="6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ED-4EA1-93C4-D5FCBF179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079296"/>
        <c:axId val="59081088"/>
        <c:axId val="0"/>
      </c:bar3DChart>
      <c:catAx>
        <c:axId val="59079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9081088"/>
        <c:crosses val="autoZero"/>
        <c:auto val="1"/>
        <c:lblAlgn val="ctr"/>
        <c:lblOffset val="100"/>
        <c:noMultiLvlLbl val="0"/>
      </c:catAx>
      <c:valAx>
        <c:axId val="5908108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9079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797532891922872"/>
          <c:y val="2.385887287059589E-2"/>
          <c:w val="0.29584556709302834"/>
          <c:h val="0.230351255825296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0.71066</cdr:x>
      <cdr:y>0.0787</cdr:y>
    </cdr:from>
    <cdr:to>
      <cdr:x>0.84691</cdr:x>
      <cdr:y>0.2599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9546" y="3971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1839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D1486-9BB7-4F27-99D8-1C2B5CEC10D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42FEA-4C21-48E3-B305-D06DE30CB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56992"/>
            <a:ext cx="7438578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  <a:t>Итоговое совещание             </a:t>
            </a:r>
            <a:r>
              <a:rPr lang="ru-RU" sz="2700" b="1" dirty="0" smtClean="0">
                <a:latin typeface="Microsoft JhengHei" pitchFamily="34" charset="-120"/>
                <a:ea typeface="Microsoft JhengHei" pitchFamily="34" charset="-120"/>
              </a:rPr>
              <a:t>                    </a:t>
            </a:r>
            <a:br>
              <a:rPr lang="ru-RU" sz="2700" b="1" dirty="0" smtClean="0"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latin typeface="Microsoft JhengHei" pitchFamily="34" charset="-120"/>
                <a:ea typeface="Microsoft JhengHei" pitchFamily="34" charset="-120"/>
              </a:rPr>
              <a:t>____________________________________________</a:t>
            </a: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  <a:t>«Подведение итогов 1 этапа (2022-2024 годы) реализации Концепции развития дополнительного образования детей </a:t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  <a:t>до 2030 года»</a:t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Microsoft JhengHei" pitchFamily="34" charset="-12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E:\Мои документы\МОЦ\МОЦ\Эмблема_МОЦ-removebg-preview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0"/>
            <a:ext cx="1614691" cy="1785926"/>
          </a:xfrm>
          <a:prstGeom prst="rect">
            <a:avLst/>
          </a:prstGeom>
          <a:noFill/>
        </p:spPr>
      </p:pic>
      <p:sp>
        <p:nvSpPr>
          <p:cNvPr id="10" name="Пятиугольник 9"/>
          <p:cNvSpPr/>
          <p:nvPr/>
        </p:nvSpPr>
        <p:spPr>
          <a:xfrm>
            <a:off x="535" y="-8877"/>
            <a:ext cx="7143768" cy="1061613"/>
          </a:xfrm>
          <a:prstGeom prst="homePlate">
            <a:avLst/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1414"/>
            <a:ext cx="75009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опорный центр дополнительного образования детей г. Брянска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58" y="-1"/>
            <a:ext cx="6215042" cy="670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/>
          <p:cNvSpPr/>
          <p:nvPr/>
        </p:nvSpPr>
        <p:spPr>
          <a:xfrm>
            <a:off x="0" y="0"/>
            <a:ext cx="2714612" cy="6858000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План мероприятий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по реализации Концепции развития дополнительного образования детей до 2030 года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2022 – 2024 годы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 Брянской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660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/>
          </p:nvPr>
        </p:nvGraphicFramePr>
        <p:xfrm>
          <a:off x="0" y="0"/>
          <a:ext cx="9172876" cy="7053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7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505671385"/>
              </p:ext>
            </p:extLst>
          </p:nvPr>
        </p:nvGraphicFramePr>
        <p:xfrm>
          <a:off x="1196653" y="1181013"/>
          <a:ext cx="6711417" cy="504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313827" y="4851134"/>
            <a:ext cx="541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14223" y="5221993"/>
            <a:ext cx="99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1433" y="535748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62045" y="533621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47717" y="5200969"/>
            <a:ext cx="86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2146" y="5200969"/>
            <a:ext cx="111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862" y="907137"/>
            <a:ext cx="796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 в АИС Навигатор ДО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1 этапа Концепции развития дополнительного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детей (2022 – 2024 годы)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80024"/>
              </p:ext>
            </p:extLst>
          </p:nvPr>
        </p:nvGraphicFramePr>
        <p:xfrm>
          <a:off x="214282" y="1854738"/>
          <a:ext cx="8786876" cy="4146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86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8622"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72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дополнительным образованием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Блок-схема: альтернативный процесс 4"/>
          <p:cNvSpPr/>
          <p:nvPr/>
        </p:nvSpPr>
        <p:spPr>
          <a:xfrm>
            <a:off x="3929058" y="3929066"/>
            <a:ext cx="928694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44491 чел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14876" y="4714884"/>
            <a:ext cx="928694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44620 чел. (57780)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572132" y="3929066"/>
            <a:ext cx="800068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48050 чел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286512" y="4714884"/>
            <a:ext cx="928694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48185 чел.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(60371)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001024" y="4714884"/>
            <a:ext cx="1000132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49767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(60186)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143768" y="3929066"/>
            <a:ext cx="901096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48149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969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357166"/>
            <a:ext cx="71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Соотношение показателей охвата детей дополнительным образованием по различным типам учреждений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357298"/>
          <a:ext cx="8858280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4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31789"/>
              </p:ext>
            </p:extLst>
          </p:nvPr>
        </p:nvGraphicFramePr>
        <p:xfrm>
          <a:off x="53751" y="0"/>
          <a:ext cx="9090249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003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43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Созданы новые места в образовательных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организациях различных типов для реализации ДОП всех направленностей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мест/чел.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365 чел.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(365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556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(365 мест)</a:t>
                      </a:r>
                    </a:p>
                    <a:p>
                      <a:pPr algn="ctr"/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569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(365 мест)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03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 от 5 до 18 лет с ОВЗ и детей-инвалидов, осваивающих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ДОП, в  т.ч.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использованием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дистанционных технологий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план/факт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2,9/3,1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план/факт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30/30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план/факт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50/52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1256 чел. (306)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3500430" y="4751314"/>
            <a:ext cx="5508104" cy="2106686"/>
          </a:xfrm>
          <a:prstGeom prst="homePlate">
            <a:avLst>
              <a:gd name="adj" fmla="val 34402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5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2024 год:</a:t>
            </a: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Всего 82 программы, 35 учреждений</a:t>
            </a: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1256 обучающихся </a:t>
            </a: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ЦВР  г. Брянска -  8 программ /75 </a:t>
            </a:r>
            <a:r>
              <a:rPr lang="ru-RU" sz="1450" b="1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ЦДТ  г. Брянска -  1 программа/1 </a:t>
            </a:r>
            <a:r>
              <a:rPr lang="ru-RU" sz="1450" b="1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ДДТ Володарского района – 1 программа/12 </a:t>
            </a:r>
            <a:r>
              <a:rPr lang="ru-RU" sz="1450" b="1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ЦВР Советского района – 1 программа/11 </a:t>
            </a:r>
            <a:r>
              <a:rPr lang="ru-RU" sz="1450" b="1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50" b="1" dirty="0" smtClean="0">
                <a:latin typeface="Times New Roman" pitchFamily="18" charset="0"/>
                <a:cs typeface="Times New Roman" pitchFamily="18" charset="0"/>
              </a:rPr>
              <a:t>ЦДиЮТиЭ г.Брянска – 1 программа/11 </a:t>
            </a:r>
            <a:r>
              <a:rPr lang="ru-RU" sz="1450" b="1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5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4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599384" y="2643206"/>
            <a:ext cx="5544616" cy="857256"/>
          </a:xfrm>
          <a:prstGeom prst="homePlate">
            <a:avLst>
              <a:gd name="adj" fmla="val 309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2024 год: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ОДО Лицея № 27 – 60 мест/ 4 программы/ 127 обучающихся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г. Брянска – 30 мест/ 2 программы/ 149 обучающихся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8" name="TextBox 17"/>
          <p:cNvSpPr txBox="1"/>
          <p:nvPr/>
        </p:nvSpPr>
        <p:spPr>
          <a:xfrm>
            <a:off x="7386051" y="4383130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8F3FB"/>
                </a:solidFill>
              </a:rPr>
              <a:t>2021-2022 </a:t>
            </a:r>
            <a:r>
              <a:rPr lang="ru-RU" sz="1200" b="1" dirty="0" err="1">
                <a:solidFill>
                  <a:srgbClr val="F8F3FB"/>
                </a:solidFill>
              </a:rPr>
              <a:t>уч</a:t>
            </a:r>
            <a:r>
              <a:rPr lang="ru-RU" sz="1200" b="1" dirty="0">
                <a:solidFill>
                  <a:srgbClr val="F8F3FB"/>
                </a:solidFill>
              </a:rPr>
              <a:t>. г.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00575" y="4371023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8F3FB"/>
                </a:solidFill>
              </a:rPr>
              <a:t>2022-2023</a:t>
            </a:r>
            <a:r>
              <a:rPr lang="ru-RU" sz="1200" b="1" dirty="0"/>
              <a:t> </a:t>
            </a:r>
            <a:r>
              <a:rPr lang="ru-RU" sz="1200" b="1" dirty="0" err="1">
                <a:solidFill>
                  <a:srgbClr val="F8F3FB"/>
                </a:solidFill>
              </a:rPr>
              <a:t>уч</a:t>
            </a:r>
            <a:r>
              <a:rPr lang="ru-RU" sz="1200" b="1" dirty="0">
                <a:solidFill>
                  <a:srgbClr val="F8F3FB"/>
                </a:solidFill>
              </a:rPr>
              <a:t>. г.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498550" y="4755602"/>
            <a:ext cx="827231" cy="57708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/>
              <a:t>ЦВР</a:t>
            </a:r>
          </a:p>
          <a:p>
            <a:pPr algn="ctr"/>
            <a:r>
              <a:rPr lang="ru-RU" sz="1050" b="1" dirty="0"/>
              <a:t> г. Брянска</a:t>
            </a:r>
          </a:p>
          <a:p>
            <a:pPr algn="ctr"/>
            <a:endParaRPr lang="ru-RU" sz="1050" b="1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2412889" y="4708526"/>
            <a:ext cx="827870" cy="57708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/>
              <a:t>ЦВР </a:t>
            </a:r>
            <a:r>
              <a:rPr lang="ru-RU" sz="1050" b="1" spc="-45" dirty="0"/>
              <a:t>Советского </a:t>
            </a:r>
          </a:p>
          <a:p>
            <a:pPr algn="ctr"/>
            <a:r>
              <a:rPr lang="ru-RU" sz="1050" b="1" spc="-45" dirty="0"/>
              <a:t>р-на 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425664" y="4620516"/>
            <a:ext cx="916619" cy="57708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/>
              <a:t>ЦВР </a:t>
            </a:r>
            <a:r>
              <a:rPr lang="ru-RU" sz="1050" b="1" spc="-68" dirty="0"/>
              <a:t>Володарского</a:t>
            </a:r>
            <a:r>
              <a:rPr lang="ru-RU" sz="1050" b="1" spc="-45" dirty="0"/>
              <a:t> р-на 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4388809" y="4652609"/>
            <a:ext cx="916620" cy="600164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/>
              <a:t>ДДТ</a:t>
            </a:r>
          </a:p>
          <a:p>
            <a:pPr algn="ctr"/>
            <a:r>
              <a:rPr lang="ru-RU" sz="1050" b="1" spc="-68" dirty="0"/>
              <a:t>Володарского </a:t>
            </a:r>
            <a:r>
              <a:rPr lang="ru-RU" sz="1050" b="1" spc="-45" dirty="0"/>
              <a:t>р-на</a:t>
            </a:r>
            <a:r>
              <a:rPr lang="ru-RU" sz="1200" b="1" spc="-45" dirty="0"/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5546926" y="4724769"/>
            <a:ext cx="828900" cy="57708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 err="1"/>
              <a:t>ЦДиЮТиЭ</a:t>
            </a:r>
            <a:endParaRPr lang="ru-RU" sz="1050" b="1" dirty="0"/>
          </a:p>
          <a:p>
            <a:pPr algn="ctr"/>
            <a:r>
              <a:rPr lang="ru-RU" sz="1050" b="1" dirty="0"/>
              <a:t> г. Брянска</a:t>
            </a:r>
          </a:p>
          <a:p>
            <a:pPr algn="ctr"/>
            <a:endParaRPr lang="ru-RU" sz="1050" b="1" spc="-45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7605104" y="4712662"/>
            <a:ext cx="789947" cy="57708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/>
              <a:t>ЦДТ </a:t>
            </a:r>
          </a:p>
          <a:p>
            <a:pPr algn="ctr"/>
            <a:r>
              <a:rPr lang="ru-RU" sz="1050" b="1" dirty="0"/>
              <a:t>г. Брянска</a:t>
            </a:r>
          </a:p>
          <a:p>
            <a:pPr algn="ctr"/>
            <a:endParaRPr lang="ru-RU" sz="1050" b="1" spc="-45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6349994" y="4772657"/>
            <a:ext cx="981461" cy="415498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050" b="1" dirty="0"/>
              <a:t>ОДО </a:t>
            </a:r>
          </a:p>
          <a:p>
            <a:pPr algn="ctr"/>
            <a:r>
              <a:rPr lang="ru-RU" sz="1050" b="1" dirty="0"/>
              <a:t>Лицея № 27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rot="16200000" flipH="1">
            <a:off x="1838822" y="4976420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3852977" y="4953895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4847309" y="4909256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5841500" y="4976420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6857995" y="4976419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H="1">
            <a:off x="7904560" y="4997216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2855002" y="4963040"/>
            <a:ext cx="614030" cy="79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99592" y="204231"/>
            <a:ext cx="7776864" cy="1261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систему дополнительного образования детей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мероприятия за 2024 год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Диаграмма 43"/>
          <p:cNvGraphicFramePr/>
          <p:nvPr>
            <p:extLst>
              <p:ext uri="{D42A27DB-BD31-4B8C-83A1-F6EECF244321}">
                <p14:modId xmlns:p14="http://schemas.microsoft.com/office/powerpoint/2010/main" val="2984889310"/>
              </p:ext>
            </p:extLst>
          </p:nvPr>
        </p:nvGraphicFramePr>
        <p:xfrm>
          <a:off x="356015" y="2007399"/>
          <a:ext cx="8592003" cy="488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1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08587"/>
              </p:ext>
            </p:extLst>
          </p:nvPr>
        </p:nvGraphicFramePr>
        <p:xfrm>
          <a:off x="0" y="5868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215">
                  <a:extLst>
                    <a:ext uri="{9D8B030D-6E8A-4147-A177-3AD203B41FA5}">
                      <a16:colId xmlns:a16="http://schemas.microsoft.com/office/drawing/2014/main" val="498558593"/>
                    </a:ext>
                  </a:extLst>
                </a:gridCol>
                <a:gridCol w="224178">
                  <a:extLst>
                    <a:ext uri="{9D8B030D-6E8A-4147-A177-3AD203B41FA5}">
                      <a16:colId xmlns:a16="http://schemas.microsoft.com/office/drawing/2014/main" val="2368821092"/>
                    </a:ext>
                  </a:extLst>
                </a:gridCol>
                <a:gridCol w="674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31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5856">
                  <a:extLst>
                    <a:ext uri="{9D8B030D-6E8A-4147-A177-3AD203B41FA5}">
                      <a16:colId xmlns:a16="http://schemas.microsoft.com/office/drawing/2014/main" val="9552449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3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3269"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2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2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которые обеспечены сертификатами ПФ/СС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(25%)</a:t>
                      </a: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9618</a:t>
                      </a: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(25%)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20250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(25%)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20284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14">
                <a:tc gridSpan="1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работы по реализации социального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заказа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95044"/>
                  </a:ext>
                </a:extLst>
              </a:tr>
              <a:tr h="372386">
                <a:tc rowSpan="2" grid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13-20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января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423273"/>
                  </a:ext>
                </a:extLst>
              </a:tr>
              <a:tr h="246213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соглашений   с ОО</a:t>
                      </a: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реестра исполнителей и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 (программы);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создание учебных групп;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карточек учебных групп;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календаря праздничных и выходных дней в журнале посещаемости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договоров на реализацию программ по социальным сертификатам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437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51920" y="3237533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(сентябрь-декабрь)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2360" y="2498869"/>
            <a:ext cx="1422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25.12.2024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локировка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оговорной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1561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521</Words>
  <Application>Microsoft Office PowerPoint</Application>
  <PresentationFormat>Экран (4:3)</PresentationFormat>
  <Paragraphs>214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Microsoft JhengHei</vt:lpstr>
      <vt:lpstr>Arial</vt:lpstr>
      <vt:lpstr>Calibri</vt:lpstr>
      <vt:lpstr>Times New Roman</vt:lpstr>
      <vt:lpstr>Wingdings</vt:lpstr>
      <vt:lpstr>Тема Office</vt:lpstr>
      <vt:lpstr>Итоговое совещание                                  ____________________________________________  «Подведение итогов 1 этапа (2022-2024 годы) реализации Концепции развития дополнительного образования детей  до 2030 года»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ОПОРНЫЙ ЦЕНТР ДОПОЛНИТЕЛЬНОГО  ОБРАЗОВАНИЯ ДЕТЕЙ  города БРЯНСКА</dc:title>
  <dc:creator>ЦВР_Брянск</dc:creator>
  <cp:lastModifiedBy>ЦВР_Брянск</cp:lastModifiedBy>
  <cp:revision>1446</cp:revision>
  <dcterms:created xsi:type="dcterms:W3CDTF">2022-10-10T11:36:46Z</dcterms:created>
  <dcterms:modified xsi:type="dcterms:W3CDTF">2024-12-26T09:12:32Z</dcterms:modified>
</cp:coreProperties>
</file>