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2" r:id="rId3"/>
    <p:sldId id="278" r:id="rId4"/>
    <p:sldId id="256" r:id="rId5"/>
    <p:sldId id="264" r:id="rId6"/>
    <p:sldId id="267" r:id="rId7"/>
    <p:sldId id="268" r:id="rId8"/>
    <p:sldId id="265" r:id="rId9"/>
    <p:sldId id="274" r:id="rId10"/>
    <p:sldId id="271" r:id="rId11"/>
    <p:sldId id="276" r:id="rId12"/>
    <p:sldId id="266" r:id="rId13"/>
    <p:sldId id="269" r:id="rId14"/>
    <p:sldId id="270" r:id="rId15"/>
    <p:sldId id="272" r:id="rId16"/>
    <p:sldId id="273" r:id="rId17"/>
    <p:sldId id="275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4" y="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143116"/>
            <a:ext cx="564360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К О Н Ц Е П Ц И Я</a:t>
            </a:r>
            <a:r>
              <a:rPr lang="ru-RU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развития дополнительного образования детей </a:t>
            </a:r>
            <a:b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до 2030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E:\Мои документы\МОЦ\МОЦ\Эмблема_МОЦ-removebg-preview —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1" y="5548711"/>
            <a:ext cx="1186063" cy="1380751"/>
          </a:xfrm>
          <a:prstGeom prst="rect">
            <a:avLst/>
          </a:prstGeom>
          <a:noFill/>
        </p:spPr>
      </p:pic>
      <p:sp>
        <p:nvSpPr>
          <p:cNvPr id="8" name="Пятиугольник 7"/>
          <p:cNvSpPr/>
          <p:nvPr/>
        </p:nvSpPr>
        <p:spPr>
          <a:xfrm>
            <a:off x="1" y="0"/>
            <a:ext cx="2214546" cy="5500702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36"/>
            <a:ext cx="20716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Утверждена распоряжением Правительства Российской Федерации 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от 31.03.2022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№ 678-р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 flipH="1">
            <a:off x="1285852" y="5786454"/>
            <a:ext cx="7858148" cy="1071546"/>
          </a:xfrm>
          <a:prstGeom prst="homePlate">
            <a:avLst>
              <a:gd name="adj" fmla="val 33947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5786454"/>
            <a:ext cx="7143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Муниципальный опорный центр дополнительного образования детей г. Брянска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9001156" cy="492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6189"/>
                <a:gridCol w="1524389"/>
                <a:gridCol w="1669569"/>
                <a:gridCol w="2831009"/>
              </a:tblGrid>
              <a:tr h="714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r>
                        <a:rPr lang="ru-RU" sz="1600" b="1" kern="1200" dirty="0" err="1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№19 «Малышка»</a:t>
                      </a:r>
                      <a:endParaRPr lang="ru-R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детей с 2020 г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переведены/ не отчислены</a:t>
                      </a:r>
                      <a:endParaRPr lang="ru-RU" sz="1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91 «Богатырь»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ребенка  с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переведены/ не отчислены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60 «Теремок»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программыс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2020/2021 г. г.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39 детьми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не переведены/ не отчислены)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№11 «Зёрнышко»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детей  с 2020 г. не переведены/ не отчислены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33 «Снежинка»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программы с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 ребенком  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(не переведены/ не отчислены)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 №63 «Веснушки»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детей  с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переведены/ не отчислены 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9001156" cy="362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6189"/>
                <a:gridCol w="1524389"/>
                <a:gridCol w="1669569"/>
                <a:gridCol w="2831009"/>
              </a:tblGrid>
              <a:tr h="714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r>
                        <a:rPr lang="ru-RU" sz="1600" b="1" kern="1200" dirty="0" err="1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№156 «Сказочный»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программы с «0» кол-вом </a:t>
                      </a:r>
                    </a:p>
                    <a:p>
                      <a:pPr algn="ctr"/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129 «Подсолнушек»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123 ребенка с 2020 г. 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baseline="0" dirty="0" smtClean="0"/>
                    </a:p>
                    <a:p>
                      <a:pPr algn="ctr"/>
                      <a:r>
                        <a:rPr lang="ru-RU" sz="1400" baseline="0" dirty="0" smtClean="0"/>
                        <a:t>не </a:t>
                      </a:r>
                      <a:r>
                        <a:rPr lang="ru-RU" sz="1400" baseline="0" dirty="0" smtClean="0"/>
                        <a:t>отчислены/ не переведены 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№145 «Огонёк»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программы с «0» кол-вом </a:t>
                      </a:r>
                    </a:p>
                    <a:p>
                      <a:pPr algn="ctr"/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111 «Гнездышко»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программ с 2020 г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 175 детьми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не переведены/ не отчислены)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9001155" cy="471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9090"/>
                <a:gridCol w="1571636"/>
                <a:gridCol w="1714512"/>
                <a:gridCol w="1785917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Образовательное учреждение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Количество  программ 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опубликовано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Кол-во 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</a:rPr>
                        <a:t>обуч-ся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в 2022-2023 </a:t>
                      </a:r>
                      <a:r>
                        <a:rPr lang="ru-RU" sz="1600" b="1" baseline="0" dirty="0" err="1" smtClean="0">
                          <a:solidFill>
                            <a:srgbClr val="FF0000"/>
                          </a:solidFill>
                        </a:rPr>
                        <a:t>уч.г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Примечание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Детский сад №1 «Тюльпанчик»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Детский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сад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№86 «Айболит»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раза </a:t>
                      </a:r>
                      <a:r>
                        <a:rPr lang="ru-RU" sz="1600" dirty="0" err="1" smtClean="0"/>
                        <a:t>зарегист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Детский сад № 3 «Радуга»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8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130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Деснянские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звёздочки»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Детский сад №157 «Золотой петушок»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69 РЖД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Детский сад № 108 «Веснянка»</a:t>
                      </a:r>
                      <a:endParaRPr lang="ru-RU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Детский сад №158 «Капелька»</a:t>
                      </a:r>
                      <a:endParaRPr lang="ru-RU" sz="16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 №76 «Ромашка»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9001155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68"/>
                <a:gridCol w="1571636"/>
                <a:gridCol w="1643074"/>
                <a:gridCol w="3214677"/>
              </a:tblGrid>
              <a:tr h="714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«Солнышко»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ребенка не зачислены?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866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106 «Скворушка»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детей с  2020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отчислены/ не переведены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140 «Моржонок»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программа с «0» кол-вом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программа  с 1 ребенком с 2020 г.;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46 детей подтверждены,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но не переведены в статус «обучается»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149 «Сказочный»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128 детей с  2020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г. </a:t>
                      </a:r>
                      <a:endParaRPr lang="ru-RU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400" baseline="0" dirty="0" smtClean="0"/>
                        <a:t>не отчислены/ </a:t>
                      </a:r>
                      <a:r>
                        <a:rPr lang="ru-RU" sz="1400" baseline="0" dirty="0" smtClean="0"/>
                        <a:t>не переведены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150 «Юбилейный»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 детей с 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отчислены/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переведены 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48 «Машенька»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программа с  «0» кол-вом </a:t>
                      </a:r>
                      <a:r>
                        <a:rPr lang="ru-RU" sz="1400" dirty="0" err="1" smtClean="0"/>
                        <a:t>обуч-ся</a:t>
                      </a:r>
                      <a:r>
                        <a:rPr lang="ru-RU" sz="1400" dirty="0" smtClean="0"/>
                        <a:t>; </a:t>
                      </a:r>
                    </a:p>
                    <a:p>
                      <a:pPr algn="ctr"/>
                      <a:r>
                        <a:rPr lang="ru-RU" sz="1400" dirty="0" smtClean="0"/>
                        <a:t>1 программа  </a:t>
                      </a:r>
                      <a:r>
                        <a:rPr lang="ru-RU" sz="1400" dirty="0" smtClean="0"/>
                        <a:t>с 22 детьми с 2020 г. 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9001155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54"/>
                <a:gridCol w="1500198"/>
                <a:gridCol w="1500198"/>
                <a:gridCol w="3643305"/>
              </a:tblGrid>
              <a:tr h="714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52 «Лебедушка»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8 программ с  341 ребенком  с 2020/2021  г.г.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</a:t>
                      </a:r>
                      <a:r>
                        <a:rPr lang="ru-RU" sz="1400" baseline="0" dirty="0" smtClean="0"/>
                        <a:t>не </a:t>
                      </a:r>
                      <a:r>
                        <a:rPr lang="ru-RU" sz="1400" baseline="0" dirty="0" smtClean="0"/>
                        <a:t>отчислены/ не переведены 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721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64 «Веселая семейка»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программы с  58 детьми  с 2020 г. 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(не </a:t>
                      </a:r>
                      <a:r>
                        <a:rPr lang="ru-RU" sz="1400" baseline="0" dirty="0" smtClean="0"/>
                        <a:t>отчислены/ не </a:t>
                      </a:r>
                      <a:r>
                        <a:rPr lang="ru-RU" sz="1400" baseline="0" dirty="0" smtClean="0"/>
                        <a:t>переведены) 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4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№120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Семицветик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программы с  21 ребенком  с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отчислены/ не переведены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№128 «Алые паруса»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программы с  87 детьми  с 2020 г. 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(не </a:t>
                      </a:r>
                      <a:r>
                        <a:rPr lang="ru-RU" sz="1400" baseline="0" dirty="0" smtClean="0"/>
                        <a:t>отчислены/ не </a:t>
                      </a:r>
                      <a:r>
                        <a:rPr lang="ru-RU" sz="1400" baseline="0" dirty="0" smtClean="0"/>
                        <a:t>переведены)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№147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Голубые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дорожки»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ребенка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с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переведены/ не отчислены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№155 «Светлячок»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детей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с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переведены/ не отчислены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9001155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54"/>
                <a:gridCol w="1571636"/>
                <a:gridCol w="1571636"/>
                <a:gridCol w="3500429"/>
              </a:tblGrid>
              <a:tr h="714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2924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№17 «Малинка»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ребенка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с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переведены/ не отчислены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№65 «Василек»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8 программ с  125 детьми  с 2020/2021  г.г. </a:t>
                      </a:r>
                      <a:r>
                        <a:rPr lang="ru-RU" sz="1400" dirty="0" smtClean="0"/>
                        <a:t>(</a:t>
                      </a:r>
                      <a:r>
                        <a:rPr lang="ru-RU" sz="1400" baseline="0" dirty="0" smtClean="0"/>
                        <a:t>не </a:t>
                      </a:r>
                      <a:r>
                        <a:rPr lang="ru-RU" sz="1400" baseline="0" dirty="0" smtClean="0"/>
                        <a:t>отчислены/ не переведены 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721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№68 ОАО «РЖД»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программы с  10 детьми  с 2021 г.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 </a:t>
                      </a:r>
                      <a:r>
                        <a:rPr lang="ru-RU" sz="1400" baseline="0" dirty="0" smtClean="0"/>
                        <a:t>не отчислены/ не </a:t>
                      </a:r>
                      <a:r>
                        <a:rPr lang="ru-RU" sz="1400" baseline="0" dirty="0" smtClean="0"/>
                        <a:t>переведены) 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4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№73 «Малютка»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программы с  16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детьми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2020 г. 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отчислены/ не переведены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 Детский сад №27 «Дружная семейка»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 программ с  99 детьми  с 2020/2021 г. г.  </a:t>
                      </a:r>
                      <a:r>
                        <a:rPr lang="ru-RU" sz="1400" dirty="0" smtClean="0"/>
                        <a:t>(</a:t>
                      </a:r>
                      <a:r>
                        <a:rPr lang="ru-RU" sz="1400" baseline="0" dirty="0" smtClean="0"/>
                        <a:t>не </a:t>
                      </a:r>
                      <a:r>
                        <a:rPr lang="ru-RU" sz="1400" baseline="0" dirty="0" smtClean="0"/>
                        <a:t>отчислены/ не </a:t>
                      </a:r>
                      <a:r>
                        <a:rPr lang="ru-RU" sz="1400" baseline="0" dirty="0" smtClean="0"/>
                        <a:t>переведены)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109 «Воробушек»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ребенок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с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переведен/ не отчислен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40 «Белочка»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 детей</a:t>
                      </a:r>
                      <a:r>
                        <a:rPr lang="ru-RU" sz="1400" dirty="0" smtClean="0"/>
                        <a:t> с 2020 г.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не отчислены/ не переведены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9001155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54"/>
                <a:gridCol w="1571636"/>
                <a:gridCol w="1571636"/>
                <a:gridCol w="3500429"/>
              </a:tblGrid>
              <a:tr h="714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53 «Зеленый огонек»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программы с  77 детьми  с 2020/2021  г.г. </a:t>
                      </a:r>
                      <a:r>
                        <a:rPr lang="ru-RU" sz="1400" dirty="0" smtClean="0"/>
                        <a:t>( </a:t>
                      </a:r>
                      <a:r>
                        <a:rPr lang="ru-RU" sz="1400" baseline="0" dirty="0" smtClean="0"/>
                        <a:t>не отчислены/ не переведены 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721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№2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Лёвушка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 программ с  33 детьми  с 2021 г. 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</a:t>
                      </a:r>
                      <a:r>
                        <a:rPr lang="ru-RU" sz="1400" baseline="0" dirty="0" smtClean="0"/>
                        <a:t>не </a:t>
                      </a:r>
                      <a:r>
                        <a:rPr lang="ru-RU" sz="1400" baseline="0" dirty="0" smtClean="0"/>
                        <a:t>отчислены/ не </a:t>
                      </a:r>
                      <a:r>
                        <a:rPr lang="ru-RU" sz="1400" baseline="0" dirty="0" smtClean="0"/>
                        <a:t>переведены) 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4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№4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Рябинушка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программы с  18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детьми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2020/2021 г. г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 (не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отчислены/ не переведены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№7 «Колокольчик»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программа с  11 детьми  с 2021 г</a:t>
                      </a:r>
                      <a:r>
                        <a:rPr lang="ru-RU" sz="1400" dirty="0" smtClean="0"/>
                        <a:t>.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 </a:t>
                      </a:r>
                      <a:r>
                        <a:rPr lang="ru-RU" sz="1400" baseline="0" dirty="0" smtClean="0"/>
                        <a:t>не отчислены/ не </a:t>
                      </a:r>
                      <a:r>
                        <a:rPr lang="ru-RU" sz="1400" baseline="0" dirty="0" smtClean="0"/>
                        <a:t>переведены)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№89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Дюймовочка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детей  с 2020 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переведены/ не отчислены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№99 «Тополек»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детей</a:t>
                      </a:r>
                      <a:r>
                        <a:rPr lang="ru-RU" sz="1400" dirty="0" smtClean="0"/>
                        <a:t> с 2020 г.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не отчислены/ не переведены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35. </a:t>
                      </a:r>
                      <a:r>
                        <a:rPr lang="ru-RU" sz="1600" dirty="0" smtClean="0"/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етский сад  №21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Десняночка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программа с  «0» кол-вом </a:t>
                      </a:r>
                      <a:r>
                        <a:rPr lang="ru-RU" sz="1400" dirty="0" err="1" smtClean="0"/>
                        <a:t>обуч-ся</a:t>
                      </a:r>
                      <a:r>
                        <a:rPr lang="ru-RU" sz="1400" dirty="0" smtClean="0"/>
                        <a:t>;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7 </a:t>
                      </a:r>
                      <a:r>
                        <a:rPr lang="ru-RU" sz="1400" dirty="0" smtClean="0"/>
                        <a:t>программ </a:t>
                      </a:r>
                      <a:r>
                        <a:rPr lang="ru-RU" sz="1400" dirty="0" smtClean="0"/>
                        <a:t>с  55 детьми  с 2020 г.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</a:t>
                      </a:r>
                      <a:r>
                        <a:rPr lang="ru-RU" sz="1400" baseline="0" dirty="0" smtClean="0"/>
                        <a:t>не </a:t>
                      </a:r>
                      <a:r>
                        <a:rPr lang="ru-RU" sz="1400" baseline="0" dirty="0" smtClean="0"/>
                        <a:t>отчислены/ не переведены 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9001155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54"/>
                <a:gridCol w="1571636"/>
                <a:gridCol w="1571636"/>
                <a:gridCol w="3500429"/>
              </a:tblGrid>
              <a:tr h="714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4348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№105 «Красный мак»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  программ </a:t>
                      </a:r>
                      <a:r>
                        <a:rPr lang="ru-RU" sz="1400" dirty="0" smtClean="0"/>
                        <a:t>с  42 детьми  с 2020г.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</a:t>
                      </a:r>
                      <a:r>
                        <a:rPr lang="ru-RU" sz="1400" baseline="0" dirty="0" smtClean="0"/>
                        <a:t>не </a:t>
                      </a:r>
                      <a:r>
                        <a:rPr lang="ru-RU" sz="1400" baseline="0" dirty="0" smtClean="0"/>
                        <a:t>отчислены/ не </a:t>
                      </a:r>
                      <a:r>
                        <a:rPr lang="ru-RU" sz="1400" baseline="0" dirty="0" smtClean="0"/>
                        <a:t>переведены) 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721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№133 «Родничок»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программы с 25 детьми  с 2020 г. 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</a:t>
                      </a:r>
                      <a:r>
                        <a:rPr lang="ru-RU" sz="1400" baseline="0" dirty="0" smtClean="0"/>
                        <a:t>не </a:t>
                      </a:r>
                      <a:r>
                        <a:rPr lang="ru-RU" sz="1400" baseline="0" dirty="0" smtClean="0"/>
                        <a:t>отчислены/ не переведены 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4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№75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Чебурашка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 раза зарегистрированы.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 программы с  55 детьми  с 2020/2021г. г.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 </a:t>
                      </a:r>
                      <a:r>
                        <a:rPr lang="ru-RU" sz="1400" baseline="0" dirty="0" smtClean="0"/>
                        <a:t>не отчислены/ не </a:t>
                      </a:r>
                      <a:r>
                        <a:rPr lang="ru-RU" sz="1400" baseline="0" dirty="0" smtClean="0"/>
                        <a:t>переведены)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№22 «Лесная сказка»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 программ с  65 детьми  с 2020 г.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 </a:t>
                      </a:r>
                      <a:r>
                        <a:rPr lang="ru-RU" sz="1400" baseline="0" dirty="0" smtClean="0"/>
                        <a:t>не отчислены/ не </a:t>
                      </a:r>
                      <a:r>
                        <a:rPr lang="ru-RU" sz="1400" baseline="0" dirty="0" smtClean="0"/>
                        <a:t>переведены)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 сад № 55 «Пчёлка»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детей  с 2021г.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переведены/ не отчислены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78 «Звёздочка»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детей</a:t>
                      </a:r>
                      <a:r>
                        <a:rPr lang="ru-RU" sz="1400" dirty="0" smtClean="0"/>
                        <a:t> с 2021 г.  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не </a:t>
                      </a:r>
                      <a:r>
                        <a:rPr lang="ru-RU" sz="1400" baseline="0" dirty="0" smtClean="0"/>
                        <a:t>отчислены/ не переведены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Заполнение модуля «Мероприятия» в АИС «Навигатор»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928670"/>
          <a:ext cx="8715436" cy="4857785"/>
        </p:xfrm>
        <a:graphic>
          <a:graphicData uri="http://schemas.openxmlformats.org/drawingml/2006/table">
            <a:tbl>
              <a:tblPr/>
              <a:tblGrid>
                <a:gridCol w="3571900"/>
                <a:gridCol w="3071834"/>
                <a:gridCol w="2071702"/>
              </a:tblGrid>
              <a:tr h="1071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Учреждение</a:t>
                      </a:r>
                    </a:p>
                  </a:txBody>
                  <a:tcPr marL="3299" marR="3299" marT="32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Название</a:t>
                      </a:r>
                    </a:p>
                  </a:txBody>
                  <a:tcPr marL="3299" marR="3299" marT="32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заявок на мероприятие</a:t>
                      </a:r>
                    </a:p>
                  </a:txBody>
                  <a:tcPr marL="3299" marR="3299" marT="32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МБДОУ Детский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сад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№ 162 </a:t>
                      </a: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«Росинка»  г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Брянска</a:t>
                      </a: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Конкурс детской фотографии "Брянск - самый красивый город"</a:t>
                      </a: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МБДОУ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Детский сад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«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Деснянка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» г.Брянска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Конкурс макетов "Мой город Брянск"</a:t>
                      </a: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МБДОУ Детский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сад №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«Колобок»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г.Брянска</a:t>
                      </a: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Выставка рисунков "Я люблю свой город"</a:t>
                      </a: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М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БДОУ Детский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сад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комбинированного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вида №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"Веснушки"г.Брянска</a:t>
                      </a: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Развлечение  «Всем ребятам нужно знать, как по улице шагать»</a:t>
                      </a: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299" marR="3299" marT="329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58" y="-1"/>
            <a:ext cx="5715008" cy="6702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ятиугольник 4"/>
          <p:cNvSpPr/>
          <p:nvPr/>
        </p:nvSpPr>
        <p:spPr>
          <a:xfrm>
            <a:off x="0" y="0"/>
            <a:ext cx="2714612" cy="6858000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План мероприятий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по реализации Концепции развития дополнительного образования детей до 2030 года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1 этап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2022 – 2024 годы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в Брянской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ПОКАЗАТЕЛИ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Концепции развития дополнительного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  детей до 2030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854738"/>
          <a:ext cx="8786874" cy="4146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21"/>
                <a:gridCol w="3027579"/>
                <a:gridCol w="857256"/>
                <a:gridCol w="1071570"/>
                <a:gridCol w="1761153"/>
                <a:gridCol w="726188"/>
                <a:gridCol w="798807"/>
              </a:tblGrid>
              <a:tr h="348622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6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72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dirty="0" smtClean="0"/>
                        <a:t>на </a:t>
                      </a:r>
                      <a:r>
                        <a:rPr lang="ru-RU" sz="1200" b="1" i="0" dirty="0" smtClean="0"/>
                        <a:t>14.10.2022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727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 до 18 лет, охваченных дополнительным образованием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г. Брянск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(с учреждениями культуры)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214422"/>
          <a:ext cx="9001157" cy="562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2"/>
                <a:gridCol w="928694"/>
                <a:gridCol w="1071570"/>
                <a:gridCol w="1000132"/>
                <a:gridCol w="1571636"/>
                <a:gridCol w="2357423"/>
              </a:tblGrid>
              <a:tr h="214314">
                <a:tc rowSpan="2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Образовательное учреждение</a:t>
                      </a:r>
                      <a:endParaRPr lang="ru-RU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Кол-во ставок</a:t>
                      </a:r>
                      <a:r>
                        <a:rPr lang="ru-RU" sz="1800" baseline="0" dirty="0" smtClean="0"/>
                        <a:t> ДОД</a:t>
                      </a:r>
                      <a:endParaRPr lang="ru-RU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Кол-во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/>
                        <a:t>обуч-ся</a:t>
                      </a: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 2022-2023 </a:t>
                      </a:r>
                      <a:r>
                        <a:rPr lang="ru-RU" sz="1800" baseline="0" dirty="0" err="1" smtClean="0"/>
                        <a:t>уч.г</a:t>
                      </a:r>
                      <a:r>
                        <a:rPr lang="ru-RU" sz="1800" baseline="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Количество  программ  </a:t>
                      </a:r>
                    </a:p>
                    <a:p>
                      <a:pPr algn="ctr"/>
                      <a:r>
                        <a:rPr lang="ru-RU" sz="1800" dirty="0" smtClean="0"/>
                        <a:t>2022 -2023 </a:t>
                      </a:r>
                      <a:r>
                        <a:rPr lang="ru-RU" sz="1800" dirty="0" err="1" smtClean="0"/>
                        <a:t>уч</a:t>
                      </a:r>
                      <a:r>
                        <a:rPr lang="ru-RU" sz="1800" dirty="0" smtClean="0"/>
                        <a:t>. г.</a:t>
                      </a:r>
                      <a:endParaRPr lang="ru-RU" sz="18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Примечание</a:t>
                      </a:r>
                      <a:endParaRPr lang="ru-RU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5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</a:t>
                      </a:r>
                    </a:p>
                    <a:p>
                      <a:pPr algn="ctr"/>
                      <a:r>
                        <a:rPr lang="ru-RU" sz="1600" dirty="0" err="1" smtClean="0"/>
                        <a:t>опубли-ковано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  «0» и низким </a:t>
                      </a:r>
                    </a:p>
                    <a:p>
                      <a:pPr algn="ctr"/>
                      <a:r>
                        <a:rPr lang="ru-RU" sz="1600" dirty="0" smtClean="0"/>
                        <a:t>кол-вом </a:t>
                      </a:r>
                    </a:p>
                    <a:p>
                      <a:pPr algn="ctr"/>
                      <a:r>
                        <a:rPr lang="ru-RU" sz="1600" dirty="0" err="1" smtClean="0"/>
                        <a:t>обуч-ся</a:t>
                      </a:r>
                      <a:endParaRPr lang="ru-RU" sz="16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МБОУ СОШ №71 г.Брянска — ОДО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/с  «Гармония»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Работа не ведется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МБДОУ детский сад  №162 «Росинка»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10 детей  с 2020 г. не переведены/не отчислены.</a:t>
                      </a:r>
                    </a:p>
                    <a:p>
                      <a:pPr algn="ctr"/>
                      <a:r>
                        <a:rPr lang="ru-RU" sz="1500" dirty="0" smtClean="0"/>
                        <a:t>Все программы - </a:t>
                      </a:r>
                      <a:r>
                        <a:rPr lang="ru-RU" sz="1500" dirty="0" err="1" smtClean="0"/>
                        <a:t>внебюджет</a:t>
                      </a:r>
                      <a:endParaRPr lang="ru-RU" sz="1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МБДОУ детский сад №30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Гвоздичка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 программ с 2020 г. </a:t>
                      </a:r>
                    </a:p>
                    <a:p>
                      <a:pPr algn="ctr"/>
                      <a:r>
                        <a:rPr lang="ru-RU" sz="1500" dirty="0" smtClean="0"/>
                        <a:t>с  289 детьми</a:t>
                      </a:r>
                    </a:p>
                    <a:p>
                      <a:pPr algn="ctr"/>
                      <a:r>
                        <a:rPr lang="ru-RU" sz="1500" dirty="0" smtClean="0"/>
                        <a:t>(не переведены/не отчислены )</a:t>
                      </a:r>
                      <a:endParaRPr lang="ru-RU" sz="1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МБДОУ детский сад № 5 «Жар-птица»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 программа с 2019 г.</a:t>
                      </a:r>
                    </a:p>
                    <a:p>
                      <a:pPr algn="ctr"/>
                      <a:r>
                        <a:rPr lang="ru-RU" sz="1500" dirty="0" smtClean="0"/>
                        <a:t>с 208 детьми </a:t>
                      </a:r>
                    </a:p>
                    <a:p>
                      <a:pPr algn="ctr"/>
                      <a:r>
                        <a:rPr lang="ru-RU" sz="1500" dirty="0" smtClean="0"/>
                        <a:t>(не переведены/не отчислены)</a:t>
                      </a:r>
                      <a:endParaRPr lang="ru-RU" sz="1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00042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8858312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718"/>
                <a:gridCol w="2500330"/>
                <a:gridCol w="2000264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Образовательное учреждение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Количество  программ 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опубликовано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Кол-во  </a:t>
                      </a:r>
                      <a:r>
                        <a:rPr lang="ru-RU" sz="1600" b="1" dirty="0" err="1" smtClean="0">
                          <a:solidFill>
                            <a:srgbClr val="00B050"/>
                          </a:solidFill>
                        </a:rPr>
                        <a:t>обуч-ся</a:t>
                      </a:r>
                      <a:endParaRPr lang="ru-RU" sz="16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в 2022-2023 </a:t>
                      </a:r>
                      <a:r>
                        <a:rPr lang="ru-RU" sz="1600" b="1" baseline="0" dirty="0" err="1" smtClean="0">
                          <a:solidFill>
                            <a:srgbClr val="00B050"/>
                          </a:solidFill>
                        </a:rPr>
                        <a:t>уч.г</a:t>
                      </a:r>
                      <a:r>
                        <a:rPr lang="ru-RU" sz="1600" b="1" baseline="0" dirty="0" smtClean="0">
                          <a:solidFill>
                            <a:srgbClr val="00B050"/>
                          </a:solidFill>
                        </a:rPr>
                        <a:t>.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Детский сад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9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«Красная Шапочка» 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Детский сад № 87 «Рассвет» 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Детский сад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114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Чебурашка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Детский сад №26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Добрынюшка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Детский сад №127 «Березка»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№62 «Яблонька»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112 «Лисичка»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№148 «Звёздный»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100 «Кораблик»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 Детский сад №137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Ивушка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11.Детский сад №87 «Рассвет» / корп.3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 Детский сад №115 «Ладушки»</a:t>
                      </a:r>
                      <a:endParaRPr lang="ru-R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2 ребенка </a:t>
                      </a:r>
                      <a:r>
                        <a:rPr lang="ru-RU" sz="1000" baseline="0" dirty="0" smtClean="0"/>
                        <a:t> – не переведены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8858312" cy="5352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8563"/>
                <a:gridCol w="2601260"/>
                <a:gridCol w="1968489"/>
              </a:tblGrid>
              <a:tr h="4286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r>
                        <a:rPr lang="ru-RU" sz="16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154 «Лебедушка»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№82 «Одуванчик»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 Детский сад № 101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Деснянка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 Детский сад № 70 «Родничок»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 Детский сад № 85 «Мишутка»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 Детский сад №117 «Радостный»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№18 «Колобок»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151 «Маяк»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№25 «Подснежник»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 Детский сад № 42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Пингвиненок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88 «Сказка»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159 «Непоседа»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№125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Чиполлино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06" y="1071546"/>
          <a:ext cx="9001156" cy="581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2399451"/>
                <a:gridCol w="1815359"/>
              </a:tblGrid>
              <a:tr h="50006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r>
                        <a:rPr lang="ru-RU" sz="16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 Детский сад № 61 «Золотая рыбка»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27. Детский сад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15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«Ягодка»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29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28.Детский сад №183 «Незабудка»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 Детский сад № 56 «Медвежонок»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№136 «Радуга»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№47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Дюймовочка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8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«Зайчонок»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91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«Ромашка» Гимназия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34. Детский сад № 51 «Мотылёк»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35. Детский сад №166 «Буратино»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 Детский сад №144 «Солнышко»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37. Детский сад № 146 «Белоснежка»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38. Детский сад № 141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Жемчужинка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39. Детский сад № 72«</a:t>
                      </a:r>
                      <a:r>
                        <a:rPr lang="ru-RU" dirty="0" err="1" smtClean="0"/>
                        <a:t>Черемушка</a:t>
                      </a:r>
                      <a:r>
                        <a:rPr lang="ru-RU" dirty="0" smtClean="0"/>
                        <a:t>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71414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2860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06" y="1318731"/>
          <a:ext cx="9072594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9809"/>
                <a:gridCol w="1536488"/>
                <a:gridCol w="1535933"/>
                <a:gridCol w="3000364"/>
              </a:tblGrid>
              <a:tr h="75294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BC8F00"/>
                          </a:solidFill>
                        </a:rPr>
                        <a:t>Образовательное учреждение</a:t>
                      </a:r>
                      <a:endParaRPr lang="ru-RU" sz="1600" b="1" dirty="0">
                        <a:solidFill>
                          <a:srgbClr val="BC8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BC8F00"/>
                          </a:solidFill>
                        </a:rPr>
                        <a:t>Количество  программ 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BC8F00"/>
                          </a:solidFill>
                        </a:rPr>
                        <a:t>опубликовано</a:t>
                      </a:r>
                      <a:endParaRPr lang="ru-RU" sz="1600" b="1" dirty="0">
                        <a:solidFill>
                          <a:srgbClr val="BC8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BC8F00"/>
                          </a:solidFill>
                        </a:rPr>
                        <a:t>Кол-во  </a:t>
                      </a:r>
                      <a:r>
                        <a:rPr lang="ru-RU" sz="1600" b="1" dirty="0" err="1" smtClean="0">
                          <a:solidFill>
                            <a:srgbClr val="BC8F00"/>
                          </a:solidFill>
                        </a:rPr>
                        <a:t>обуч-ся</a:t>
                      </a:r>
                      <a:endParaRPr lang="ru-RU" sz="1600" b="1" dirty="0" smtClean="0">
                        <a:solidFill>
                          <a:srgbClr val="BC8F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BC8F00"/>
                          </a:solidFill>
                        </a:rPr>
                        <a:t>в 2022-2023 </a:t>
                      </a:r>
                      <a:r>
                        <a:rPr lang="ru-RU" sz="1600" b="1" baseline="0" dirty="0" err="1" smtClean="0">
                          <a:solidFill>
                            <a:srgbClr val="BC8F00"/>
                          </a:solidFill>
                        </a:rPr>
                        <a:t>уч.г</a:t>
                      </a:r>
                      <a:r>
                        <a:rPr lang="ru-RU" sz="1600" b="1" baseline="0" dirty="0" smtClean="0">
                          <a:solidFill>
                            <a:srgbClr val="BC8F00"/>
                          </a:solidFill>
                        </a:rPr>
                        <a:t>.</a:t>
                      </a:r>
                      <a:endParaRPr lang="ru-RU" sz="1600" b="1" dirty="0">
                        <a:solidFill>
                          <a:srgbClr val="BC8F00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BC8F00"/>
                          </a:solidFill>
                        </a:rPr>
                        <a:t>Примечание</a:t>
                      </a:r>
                      <a:endParaRPr lang="ru-RU" sz="1600" b="1" dirty="0">
                        <a:solidFill>
                          <a:srgbClr val="BC8F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0053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Детский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сад  №139 «Антошка» </a:t>
                      </a:r>
                      <a:endParaRPr lang="ru-R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  детей с 2020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отчислены/ не переведены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7177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Детский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сад №81 «Жаворонок» </a:t>
                      </a:r>
                      <a:endParaRPr lang="ru-R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 детей с 2020/2021 г.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отчислены/ не переведены</a:t>
                      </a:r>
                      <a:endParaRPr lang="ru-RU" sz="1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7177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Детский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сад    №126 «Счастливый» </a:t>
                      </a:r>
                      <a:endParaRPr lang="ru-R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 детей с 2020/2021 г. г. не переведены/ не отчислены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7177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Детский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сад № 135 «Радужный»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детей  с 2020 г. не переведены/ не отчислены</a:t>
                      </a:r>
                      <a:endParaRPr lang="ru-RU" sz="1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5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Детский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сад № 159 «Непоседа»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56</a:t>
                      </a:r>
                      <a:endParaRPr lang="ru-RU" sz="18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Дублируются программы.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 детей с 2020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отчислены/ не переведены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5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6. 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етский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сад №96 «Олененок»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</a:t>
                      </a:r>
                      <a:endParaRPr lang="ru-RU" sz="18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 ребенок с 2020 г. не переведен/ не отчислен.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программа с «0» кол-вом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Детский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сад  № 80 «Солнечный»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</a:t>
                      </a:r>
                      <a:endParaRPr lang="ru-RU" sz="18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  детей с 2020/2021 г.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отчислены/ не переведены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06" y="1318731"/>
          <a:ext cx="8858312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44"/>
                <a:gridCol w="1571636"/>
                <a:gridCol w="1714512"/>
                <a:gridCol w="2857520"/>
              </a:tblGrid>
              <a:tr h="7843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программ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</a:t>
                      </a:r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 </a:t>
                      </a:r>
                      <a:r>
                        <a:rPr lang="ru-RU" sz="1600" b="1" kern="1200" dirty="0" err="1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b="1" kern="1200" dirty="0" smtClean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в 2022-2023 </a:t>
                      </a:r>
                      <a:r>
                        <a:rPr lang="ru-RU" sz="1600" b="1" kern="1200" dirty="0" err="1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BC8F00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600" b="1" kern="1200" dirty="0">
                        <a:solidFill>
                          <a:srgbClr val="BC8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2929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 122 «Лучистый»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Низкая наполняемость групп;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программы с «0» кол-вом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1491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№138 «Песенка»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детей  с 2020 г. не переведены/ не отчислены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1491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№116 «Светлячок»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ребенка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отчислены/ не переведены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0081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№79 «Орлёнок»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программа с «0» кол-вом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7223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№77 «Золотая рыбка»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детей  с 2021 г. не переведены/ не отчислены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7223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 № 20 «Катюша»</a:t>
                      </a:r>
                      <a:endParaRPr lang="ru-R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детей  с 2020 г. не переведены/ не отчислены</a:t>
                      </a:r>
                      <a:endParaRPr lang="ru-RU" sz="1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7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№134 «Морячок»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программа с низким кол-вом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обуч-ся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2852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образованием на </a:t>
            </a:r>
            <a:r>
              <a:rPr lang="ru-RU" sz="2200" b="1" dirty="0" smtClean="0">
                <a:solidFill>
                  <a:srgbClr val="C00000"/>
                </a:solidFill>
              </a:rPr>
              <a:t>17.10.2022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7148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Дошкольные образовательные  учреждения,</a:t>
            </a:r>
          </a:p>
          <a:p>
            <a:pPr algn="ctr"/>
            <a:r>
              <a:rPr lang="ru-RU" b="1" i="1" dirty="0" smtClean="0"/>
              <a:t> не имеющие ставки дополнительного образования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2644</Words>
  <PresentationFormat>Экран (4:3)</PresentationFormat>
  <Paragraphs>645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 О Н Ц Е П Ц И Я развития дополнительного образования детей  до 2030 года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ОПОРНЫЙ ЦЕНТР ДОПОЛНИТЕЛЬНОГО  ОБРАЗОВАНИЯ ДЕТЕЙ  города БРЯНСКА</dc:title>
  <dc:creator>ЦВР_Брянск</dc:creator>
  <cp:lastModifiedBy>ЦВР_Брянск</cp:lastModifiedBy>
  <cp:revision>732</cp:revision>
  <dcterms:created xsi:type="dcterms:W3CDTF">2022-10-10T11:36:46Z</dcterms:created>
  <dcterms:modified xsi:type="dcterms:W3CDTF">2022-10-17T09:37:07Z</dcterms:modified>
</cp:coreProperties>
</file>