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5"/>
  </p:notesMasterIdLst>
  <p:sldIdLst>
    <p:sldId id="283" r:id="rId2"/>
    <p:sldId id="334" r:id="rId3"/>
    <p:sldId id="333" r:id="rId4"/>
    <p:sldId id="332" r:id="rId5"/>
    <p:sldId id="322" r:id="rId6"/>
    <p:sldId id="340" r:id="rId7"/>
    <p:sldId id="343" r:id="rId8"/>
    <p:sldId id="344" r:id="rId9"/>
    <p:sldId id="339" r:id="rId10"/>
    <p:sldId id="349" r:id="rId11"/>
    <p:sldId id="346" r:id="rId12"/>
    <p:sldId id="351" r:id="rId13"/>
    <p:sldId id="352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402DF19-8367-42D8-978B-09D85DBBD209}">
          <p14:sldIdLst>
            <p14:sldId id="283"/>
            <p14:sldId id="299"/>
            <p14:sldId id="305"/>
            <p14:sldId id="303"/>
            <p14:sldId id="300"/>
            <p14:sldId id="306"/>
            <p14:sldId id="297"/>
            <p14:sldId id="309"/>
            <p14:sldId id="308"/>
            <p14:sldId id="315"/>
            <p14:sldId id="302"/>
            <p14:sldId id="304"/>
            <p14:sldId id="310"/>
            <p14:sldId id="311"/>
            <p14:sldId id="312"/>
            <p14:sldId id="313"/>
            <p14:sldId id="314"/>
          </p14:sldIdLst>
        </p14:section>
        <p14:section name="Раздел без заголовка" id="{0802B179-3431-47EC-AAD6-8AF423B7B8D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921" autoAdjust="0"/>
  </p:normalViewPr>
  <p:slideViewPr>
    <p:cSldViewPr>
      <p:cViewPr>
        <p:scale>
          <a:sx n="90" d="100"/>
          <a:sy n="90" d="100"/>
        </p:scale>
        <p:origin x="-504" y="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7E574-0D30-49CC-964D-094B0BBC4E55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14BFA1D-928F-4A8C-991A-0891A27E6765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об утверждении положения о реализации программ в сетевой форме</a:t>
          </a:r>
          <a:endParaRPr lang="ru-RU" sz="2000" b="1" dirty="0" smtClean="0">
            <a:solidFill>
              <a:schemeClr val="tx1"/>
            </a:solidFill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A5013C-E55B-4596-9C83-3179927A3431}" type="parTrans" cxnId="{22E5538C-0248-4F16-BD9C-3DC32C8F27B7}">
      <dgm:prSet/>
      <dgm:spPr/>
      <dgm:t>
        <a:bodyPr/>
        <a:lstStyle/>
        <a:p>
          <a:endParaRPr lang="ru-RU"/>
        </a:p>
      </dgm:t>
    </dgm:pt>
    <dgm:pt modelId="{7A8DB612-CC0A-472F-AB47-32460409FF68}" type="sibTrans" cxnId="{22E5538C-0248-4F16-BD9C-3DC32C8F27B7}">
      <dgm:prSet/>
      <dgm:spPr/>
      <dgm:t>
        <a:bodyPr/>
        <a:lstStyle/>
        <a:p>
          <a:endParaRPr lang="ru-RU"/>
        </a:p>
      </dgm:t>
    </dgm:pt>
    <dgm:pt modelId="{92BBBA8D-1704-4DC7-8442-C6A20D6A52EA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Положение о реализации программ в сетевой форме</a:t>
          </a:r>
          <a:endParaRPr lang="ru-RU" b="1" dirty="0">
            <a:solidFill>
              <a:schemeClr val="tx1"/>
            </a:solidFill>
          </a:endParaRPr>
        </a:p>
      </dgm:t>
    </dgm:pt>
    <dgm:pt modelId="{22124CED-4539-4BAC-B43B-9E01A5C390F2}" type="parTrans" cxnId="{5819E7E2-09E9-47F8-BF0C-CD569ED58EBE}">
      <dgm:prSet/>
      <dgm:spPr/>
      <dgm:t>
        <a:bodyPr/>
        <a:lstStyle/>
        <a:p>
          <a:endParaRPr lang="ru-RU"/>
        </a:p>
      </dgm:t>
    </dgm:pt>
    <dgm:pt modelId="{0966F4CA-5F20-4773-9206-C2114BCA8EDF}" type="sibTrans" cxnId="{5819E7E2-09E9-47F8-BF0C-CD569ED58EBE}">
      <dgm:prSet/>
      <dgm:spPr/>
      <dgm:t>
        <a:bodyPr/>
        <a:lstStyle/>
        <a:p>
          <a:endParaRPr lang="ru-RU"/>
        </a:p>
      </dgm:t>
    </dgm:pt>
    <dgm:pt modelId="{477573BE-841F-4ACD-8B0E-860EABF6AD9F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Изменения в дополнительной общеобразовательной программе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3C1241A-066D-49A7-AEAA-5C409ACC0E00}" type="parTrans" cxnId="{DD7151DF-DCCD-4AD1-AF4F-32E943B66BF2}">
      <dgm:prSet/>
      <dgm:spPr/>
      <dgm:t>
        <a:bodyPr/>
        <a:lstStyle/>
        <a:p>
          <a:endParaRPr lang="ru-RU"/>
        </a:p>
      </dgm:t>
    </dgm:pt>
    <dgm:pt modelId="{EF600C79-AB6D-4149-AB40-2287C174CDFB}" type="sibTrans" cxnId="{DD7151DF-DCCD-4AD1-AF4F-32E943B66BF2}">
      <dgm:prSet/>
      <dgm:spPr/>
      <dgm:t>
        <a:bodyPr/>
        <a:lstStyle/>
        <a:p>
          <a:endParaRPr lang="ru-RU"/>
        </a:p>
      </dgm:t>
    </dgm:pt>
    <dgm:pt modelId="{12DF50F4-C202-4BAD-9F6F-ACFBFD04DAD9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2D5D3809-3E9D-47BB-9AD6-816A77B65631}" type="sibTrans" cxnId="{18D56285-DB2C-48EB-8285-E252EBAB0D64}">
      <dgm:prSet/>
      <dgm:spPr/>
      <dgm:t>
        <a:bodyPr/>
        <a:lstStyle/>
        <a:p>
          <a:endParaRPr lang="ru-RU"/>
        </a:p>
      </dgm:t>
    </dgm:pt>
    <dgm:pt modelId="{291586D5-4020-4451-B035-9FC3345FFBED}" type="parTrans" cxnId="{18D56285-DB2C-48EB-8285-E252EBAB0D64}">
      <dgm:prSet/>
      <dgm:spPr/>
      <dgm:t>
        <a:bodyPr/>
        <a:lstStyle/>
        <a:p>
          <a:endParaRPr lang="ru-RU"/>
        </a:p>
      </dgm:t>
    </dgm:pt>
    <dgm:pt modelId="{56707D5D-A9D2-4DB7-8FEF-06CAA977C545}" type="pres">
      <dgm:prSet presAssocID="{0C57E574-0D30-49CC-964D-094B0BBC4E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0C163C-F777-4362-A22D-BC8E18A06EBB}" type="pres">
      <dgm:prSet presAssocID="{477573BE-841F-4ACD-8B0E-860EABF6AD9F}" presName="boxAndChildren" presStyleCnt="0"/>
      <dgm:spPr/>
    </dgm:pt>
    <dgm:pt modelId="{15954848-55B2-407E-900E-EDFADA3D8789}" type="pres">
      <dgm:prSet presAssocID="{477573BE-841F-4ACD-8B0E-860EABF6AD9F}" presName="parentTextBox" presStyleLbl="node1" presStyleIdx="0" presStyleCnt="4"/>
      <dgm:spPr/>
      <dgm:t>
        <a:bodyPr/>
        <a:lstStyle/>
        <a:p>
          <a:endParaRPr lang="ru-RU"/>
        </a:p>
      </dgm:t>
    </dgm:pt>
    <dgm:pt modelId="{4B3BAA75-536B-4AC6-845C-450AE310FED7}" type="pres">
      <dgm:prSet presAssocID="{2D5D3809-3E9D-47BB-9AD6-816A77B65631}" presName="sp" presStyleCnt="0"/>
      <dgm:spPr/>
    </dgm:pt>
    <dgm:pt modelId="{896A373F-7E28-4BB3-8639-589A32E4E7BA}" type="pres">
      <dgm:prSet presAssocID="{12DF50F4-C202-4BAD-9F6F-ACFBFD04DAD9}" presName="arrowAndChildren" presStyleCnt="0"/>
      <dgm:spPr/>
    </dgm:pt>
    <dgm:pt modelId="{7C7E63AC-378C-4327-8CEF-7DDE901E2031}" type="pres">
      <dgm:prSet presAssocID="{12DF50F4-C202-4BAD-9F6F-ACFBFD04DAD9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163CF3BC-E21F-403D-8B39-163FC87F6D37}" type="pres">
      <dgm:prSet presAssocID="{0966F4CA-5F20-4773-9206-C2114BCA8EDF}" presName="sp" presStyleCnt="0"/>
      <dgm:spPr/>
    </dgm:pt>
    <dgm:pt modelId="{F4F8E749-3BAF-445D-83C2-397F8DBAD714}" type="pres">
      <dgm:prSet presAssocID="{92BBBA8D-1704-4DC7-8442-C6A20D6A52EA}" presName="arrowAndChildren" presStyleCnt="0"/>
      <dgm:spPr/>
    </dgm:pt>
    <dgm:pt modelId="{E8431AF9-3E9A-4FC7-AB59-5A25F9B6A911}" type="pres">
      <dgm:prSet presAssocID="{92BBBA8D-1704-4DC7-8442-C6A20D6A52EA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88CC8A25-DFD9-4A57-8B34-7C3D1B17D14D}" type="pres">
      <dgm:prSet presAssocID="{7A8DB612-CC0A-472F-AB47-32460409FF68}" presName="sp" presStyleCnt="0"/>
      <dgm:spPr/>
    </dgm:pt>
    <dgm:pt modelId="{E3840976-7F87-4AA1-8CA3-76B5A1667388}" type="pres">
      <dgm:prSet presAssocID="{E14BFA1D-928F-4A8C-991A-0891A27E6765}" presName="arrowAndChildren" presStyleCnt="0"/>
      <dgm:spPr/>
    </dgm:pt>
    <dgm:pt modelId="{A31A5292-E294-4C6A-82E4-7720ED5BC984}" type="pres">
      <dgm:prSet presAssocID="{E14BFA1D-928F-4A8C-991A-0891A27E6765}" presName="parentTextArrow" presStyleLbl="node1" presStyleIdx="3" presStyleCnt="4" custLinFactY="-89709" custLinFactNeighborY="-100000"/>
      <dgm:spPr/>
      <dgm:t>
        <a:bodyPr/>
        <a:lstStyle/>
        <a:p>
          <a:endParaRPr lang="ru-RU"/>
        </a:p>
      </dgm:t>
    </dgm:pt>
  </dgm:ptLst>
  <dgm:cxnLst>
    <dgm:cxn modelId="{5819E7E2-09E9-47F8-BF0C-CD569ED58EBE}" srcId="{0C57E574-0D30-49CC-964D-094B0BBC4E55}" destId="{92BBBA8D-1704-4DC7-8442-C6A20D6A52EA}" srcOrd="1" destOrd="0" parTransId="{22124CED-4539-4BAC-B43B-9E01A5C390F2}" sibTransId="{0966F4CA-5F20-4773-9206-C2114BCA8EDF}"/>
    <dgm:cxn modelId="{18D56285-DB2C-48EB-8285-E252EBAB0D64}" srcId="{0C57E574-0D30-49CC-964D-094B0BBC4E55}" destId="{12DF50F4-C202-4BAD-9F6F-ACFBFD04DAD9}" srcOrd="2" destOrd="0" parTransId="{291586D5-4020-4451-B035-9FC3345FFBED}" sibTransId="{2D5D3809-3E9D-47BB-9AD6-816A77B65631}"/>
    <dgm:cxn modelId="{22E5538C-0248-4F16-BD9C-3DC32C8F27B7}" srcId="{0C57E574-0D30-49CC-964D-094B0BBC4E55}" destId="{E14BFA1D-928F-4A8C-991A-0891A27E6765}" srcOrd="0" destOrd="0" parTransId="{05A5013C-E55B-4596-9C83-3179927A3431}" sibTransId="{7A8DB612-CC0A-472F-AB47-32460409FF68}"/>
    <dgm:cxn modelId="{6BF191C7-7AFE-4088-A4D4-17E7F7E70CF2}" type="presOf" srcId="{477573BE-841F-4ACD-8B0E-860EABF6AD9F}" destId="{15954848-55B2-407E-900E-EDFADA3D8789}" srcOrd="0" destOrd="0" presId="urn:microsoft.com/office/officeart/2005/8/layout/process4"/>
    <dgm:cxn modelId="{E8829B4A-59CC-43E7-9F9F-DE295D5DBA21}" type="presOf" srcId="{92BBBA8D-1704-4DC7-8442-C6A20D6A52EA}" destId="{E8431AF9-3E9A-4FC7-AB59-5A25F9B6A911}" srcOrd="0" destOrd="0" presId="urn:microsoft.com/office/officeart/2005/8/layout/process4"/>
    <dgm:cxn modelId="{324A3C91-CE1E-45A4-BEA7-269F5D4659CE}" type="presOf" srcId="{0C57E574-0D30-49CC-964D-094B0BBC4E55}" destId="{56707D5D-A9D2-4DB7-8FEF-06CAA977C545}" srcOrd="0" destOrd="0" presId="urn:microsoft.com/office/officeart/2005/8/layout/process4"/>
    <dgm:cxn modelId="{DD7151DF-DCCD-4AD1-AF4F-32E943B66BF2}" srcId="{0C57E574-0D30-49CC-964D-094B0BBC4E55}" destId="{477573BE-841F-4ACD-8B0E-860EABF6AD9F}" srcOrd="3" destOrd="0" parTransId="{03C1241A-066D-49A7-AEAA-5C409ACC0E00}" sibTransId="{EF600C79-AB6D-4149-AB40-2287C174CDFB}"/>
    <dgm:cxn modelId="{4B4F835A-9CF4-496C-A758-12CDADB7C2F0}" type="presOf" srcId="{12DF50F4-C202-4BAD-9F6F-ACFBFD04DAD9}" destId="{7C7E63AC-378C-4327-8CEF-7DDE901E2031}" srcOrd="0" destOrd="0" presId="urn:microsoft.com/office/officeart/2005/8/layout/process4"/>
    <dgm:cxn modelId="{CC0F6D20-2FDC-4465-9F16-6ECC1262F97A}" type="presOf" srcId="{E14BFA1D-928F-4A8C-991A-0891A27E6765}" destId="{A31A5292-E294-4C6A-82E4-7720ED5BC984}" srcOrd="0" destOrd="0" presId="urn:microsoft.com/office/officeart/2005/8/layout/process4"/>
    <dgm:cxn modelId="{F1EA2A7A-15D1-463B-AB59-71D474E02B4F}" type="presParOf" srcId="{56707D5D-A9D2-4DB7-8FEF-06CAA977C545}" destId="{A80C163C-F777-4362-A22D-BC8E18A06EBB}" srcOrd="0" destOrd="0" presId="urn:microsoft.com/office/officeart/2005/8/layout/process4"/>
    <dgm:cxn modelId="{78F4645D-D78F-4AA4-878C-D65035370E15}" type="presParOf" srcId="{A80C163C-F777-4362-A22D-BC8E18A06EBB}" destId="{15954848-55B2-407E-900E-EDFADA3D8789}" srcOrd="0" destOrd="0" presId="urn:microsoft.com/office/officeart/2005/8/layout/process4"/>
    <dgm:cxn modelId="{0BED4457-4FF6-42A8-8244-E66998E2B38F}" type="presParOf" srcId="{56707D5D-A9D2-4DB7-8FEF-06CAA977C545}" destId="{4B3BAA75-536B-4AC6-845C-450AE310FED7}" srcOrd="1" destOrd="0" presId="urn:microsoft.com/office/officeart/2005/8/layout/process4"/>
    <dgm:cxn modelId="{AD496BE9-7946-474E-984A-EBB8F8A8E303}" type="presParOf" srcId="{56707D5D-A9D2-4DB7-8FEF-06CAA977C545}" destId="{896A373F-7E28-4BB3-8639-589A32E4E7BA}" srcOrd="2" destOrd="0" presId="urn:microsoft.com/office/officeart/2005/8/layout/process4"/>
    <dgm:cxn modelId="{7C3D5CAE-D7E6-49D2-B7FD-35688F35B8D3}" type="presParOf" srcId="{896A373F-7E28-4BB3-8639-589A32E4E7BA}" destId="{7C7E63AC-378C-4327-8CEF-7DDE901E2031}" srcOrd="0" destOrd="0" presId="urn:microsoft.com/office/officeart/2005/8/layout/process4"/>
    <dgm:cxn modelId="{E14E2DA5-F169-4B6C-8783-EF76B4E874F4}" type="presParOf" srcId="{56707D5D-A9D2-4DB7-8FEF-06CAA977C545}" destId="{163CF3BC-E21F-403D-8B39-163FC87F6D37}" srcOrd="3" destOrd="0" presId="urn:microsoft.com/office/officeart/2005/8/layout/process4"/>
    <dgm:cxn modelId="{C658AED2-D672-4121-A1EB-68B943E629F7}" type="presParOf" srcId="{56707D5D-A9D2-4DB7-8FEF-06CAA977C545}" destId="{F4F8E749-3BAF-445D-83C2-397F8DBAD714}" srcOrd="4" destOrd="0" presId="urn:microsoft.com/office/officeart/2005/8/layout/process4"/>
    <dgm:cxn modelId="{B5DECBBA-227D-4DAC-A750-5817B4345C4D}" type="presParOf" srcId="{F4F8E749-3BAF-445D-83C2-397F8DBAD714}" destId="{E8431AF9-3E9A-4FC7-AB59-5A25F9B6A911}" srcOrd="0" destOrd="0" presId="urn:microsoft.com/office/officeart/2005/8/layout/process4"/>
    <dgm:cxn modelId="{F464D524-10FA-493C-B7D4-E6A14A729CB2}" type="presParOf" srcId="{56707D5D-A9D2-4DB7-8FEF-06CAA977C545}" destId="{88CC8A25-DFD9-4A57-8B34-7C3D1B17D14D}" srcOrd="5" destOrd="0" presId="urn:microsoft.com/office/officeart/2005/8/layout/process4"/>
    <dgm:cxn modelId="{754B7D20-199C-4C71-B5C9-FE5F4652B9BF}" type="presParOf" srcId="{56707D5D-A9D2-4DB7-8FEF-06CAA977C545}" destId="{E3840976-7F87-4AA1-8CA3-76B5A1667388}" srcOrd="6" destOrd="0" presId="urn:microsoft.com/office/officeart/2005/8/layout/process4"/>
    <dgm:cxn modelId="{AD61E6FB-7C5D-4A89-8793-ACFF15BECF23}" type="presParOf" srcId="{E3840976-7F87-4AA1-8CA3-76B5A1667388}" destId="{A31A5292-E294-4C6A-82E4-7720ED5BC984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954848-55B2-407E-900E-EDFADA3D8789}">
      <dsp:nvSpPr>
        <dsp:cNvPr id="0" name=""/>
        <dsp:cNvSpPr/>
      </dsp:nvSpPr>
      <dsp:spPr>
        <a:xfrm>
          <a:off x="0" y="4160219"/>
          <a:ext cx="8107834" cy="91015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Изменения в дополнительной общеобразовательной программе</a:t>
          </a:r>
          <a:endParaRPr lang="ru-RU" sz="2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60219"/>
        <a:ext cx="8107834" cy="910154"/>
      </dsp:txXfrm>
    </dsp:sp>
    <dsp:sp modelId="{7C7E63AC-378C-4327-8CEF-7DDE901E2031}">
      <dsp:nvSpPr>
        <dsp:cNvPr id="0" name=""/>
        <dsp:cNvSpPr/>
      </dsp:nvSpPr>
      <dsp:spPr>
        <a:xfrm rot="10800000">
          <a:off x="0" y="2774054"/>
          <a:ext cx="8107834" cy="1399817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10800000">
        <a:off x="0" y="2774054"/>
        <a:ext cx="8107834" cy="1399817"/>
      </dsp:txXfrm>
    </dsp:sp>
    <dsp:sp modelId="{E8431AF9-3E9A-4FC7-AB59-5A25F9B6A911}">
      <dsp:nvSpPr>
        <dsp:cNvPr id="0" name=""/>
        <dsp:cNvSpPr/>
      </dsp:nvSpPr>
      <dsp:spPr>
        <a:xfrm rot="10800000">
          <a:off x="0" y="1387889"/>
          <a:ext cx="8107834" cy="1399817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Положение о реализации программ в сетевой форме</a:t>
          </a:r>
          <a:endParaRPr lang="ru-RU" sz="2200" b="1" kern="1200" dirty="0">
            <a:solidFill>
              <a:schemeClr val="tx1"/>
            </a:solidFill>
          </a:endParaRPr>
        </a:p>
      </dsp:txBody>
      <dsp:txXfrm rot="10800000">
        <a:off x="0" y="1387889"/>
        <a:ext cx="8107834" cy="1399817"/>
      </dsp:txXfrm>
    </dsp:sp>
    <dsp:sp modelId="{A31A5292-E294-4C6A-82E4-7720ED5BC984}">
      <dsp:nvSpPr>
        <dsp:cNvPr id="0" name=""/>
        <dsp:cNvSpPr/>
      </dsp:nvSpPr>
      <dsp:spPr>
        <a:xfrm rot="10800000">
          <a:off x="0" y="0"/>
          <a:ext cx="8107834" cy="1399817"/>
        </a:xfrm>
        <a:prstGeom prst="upArrowCallou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об утверждении положения о реализации программ в сетевой форме</a:t>
          </a:r>
          <a:endParaRPr lang="ru-RU" sz="2000" b="1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0"/>
        <a:ext cx="8107834" cy="1399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41526-0433-479D-9E0E-D66FF76510AE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54974-9BA8-461D-9229-30A31D1029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46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4974-9BA8-461D-9229-30A31D1029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4974-9BA8-461D-9229-30A31D1029D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63B94C-6020-4A0B-BD08-F8860F1AEE2B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564610-BAAE-40B9-A5A1-A003C4A8CE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05064"/>
            <a:ext cx="7406640" cy="1472184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02359"/>
            <a:ext cx="77867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</a:t>
            </a:r>
          </a:p>
          <a:p>
            <a:pPr algn="ctr">
              <a:lnSpc>
                <a:spcPct val="150000"/>
              </a:lnSpc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«ОБОБЩЕНИЕ ОПЫТА УДО</a:t>
            </a:r>
          </a:p>
          <a:p>
            <a:pPr algn="ctr">
              <a:lnSpc>
                <a:spcPct val="150000"/>
              </a:lnSpc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РЕАЛИЗАЦИИ ДОПОЛНИТЕЛЬНЫХ ОБЩЕОБРАЗОВАТЕЛЬНЫХ ПРОГРАММ В СЕТЕВОЙ ФОРМЕ, ПРОГРАММ ДЛЯ ДЕТЕЙ С РАЗЛИЧНЫМИ ОБРАЗОВАТЕЛЬНЫМИ ВОЗМОЖНОСТЯМИ И ПОТРЕБНОСТЯМИ, В ТОМ  ЧИСЛЕ С ОВЗ, </a:t>
            </a:r>
          </a:p>
          <a:p>
            <a:pPr algn="ctr">
              <a:lnSpc>
                <a:spcPct val="150000"/>
              </a:lnSpc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ЗАОЧНЫХ И (ИЛИ) ЕЖЕГОДНЫХ СЕЗОННЫХ ШКОЛ ДЛЯ МОТИВИРОВАННЫХ ШКОЛЬНИКОВ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01122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форма реализации программы предполагает использование ресурсов партнеров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4589" y="1412776"/>
            <a:ext cx="8244408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МАТЕРИАЛЬНО-ТЕХНИЧЕСКАЯ</a:t>
            </a:r>
          </a:p>
          <a:p>
            <a:pPr marL="82296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БАЗА;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ИНФРАСТРУКТУРА;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КАДРЫ (ПЕДАГОГИ, ЭКСПЕРТЫ,</a:t>
            </a:r>
          </a:p>
          <a:p>
            <a:pPr marL="82296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НАСТАВНИКИ И ДР.);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ДИДАКТИЧЕСКИЙ МАТЕРИАЛ.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516216" y="2047301"/>
            <a:ext cx="144016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660232" y="2341720"/>
            <a:ext cx="248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ИНВЕНТАРИЗАЦИИ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2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77809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акты, 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принимаемые общеобразовательной  организацией  при </a:t>
            </a: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образовательных 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в </a:t>
            </a:r>
            <a:r>
              <a:rPr lang="ru-RU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форме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643050"/>
            <a:ext cx="7903438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6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>
              <a:buAutoNum type="arabicPeriod" startAt="3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928662" y="1357298"/>
          <a:ext cx="810783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00166" y="4357694"/>
            <a:ext cx="6786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Договоры о реализации программ в сетевой форме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3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85728"/>
            <a:ext cx="7576306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 сетевой форме реализации дополнительных общеобразовательных программ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285860"/>
            <a:ext cx="8001056" cy="5072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МБУ «Центр психолого-педагогической, медицинской и социальной помощи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ЛадьЯ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г.Брянска (организация-участник)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1.Организация-участник: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lvl="2" algn="l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предоставляет кадровые, методические (дидактические, диагностические и др.)  ресурсы для осуществления образовательной деятельности по программе(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lvl="2" algn="l">
              <a:spcBef>
                <a:spcPts val="0"/>
              </a:spcBef>
              <a:buFontTx/>
              <a:buChar char="-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lvl="2" algn="l">
              <a:spcBef>
                <a:spcPts val="0"/>
              </a:spcBef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lvl="2" algn="l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оказывает методическую поддержку педагогическим работникам базовой организации в формах проведения консультаций, мастер-классов, семинаров и др.мероприятий;</a:t>
            </a: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lvl="2" algn="l">
              <a:spcBef>
                <a:spcPts val="0"/>
              </a:spcBef>
              <a:buFontTx/>
              <a:buChar char="-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lvl="2" algn="l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оказывает содействие в организации мониторинга образовательной деятельности по программе(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71463" lvl="2" algn="l">
              <a:spcBef>
                <a:spcPts val="0"/>
              </a:spcBef>
              <a:buFontTx/>
              <a:buChar char="-"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271463" lvl="2" algn="l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осуществляет иные действия, не противоречащие целям заключения настоящего Договора.</a:t>
            </a:r>
          </a:p>
          <a:p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40664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Договор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о сетевой форме реализации дополнительных общеобразовательных программ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285860"/>
            <a:ext cx="7839100" cy="50720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образовательных организаций (ОО и УДО) – 23 программы:</a:t>
            </a:r>
          </a:p>
          <a:p>
            <a:pPr algn="ctr"/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программа профилактики рискованного поведения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ЛадьЯ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программа профилактики рискованного поведения «Живая вода»;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программа профессиональной ориентации  «Шаг в профессию».</a:t>
            </a:r>
          </a:p>
          <a:p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«Успех каждого ребенка» в муниципальном образовании г. Брянск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414164"/>
              </p:ext>
            </p:extLst>
          </p:nvPr>
        </p:nvGraphicFramePr>
        <p:xfrm>
          <a:off x="0" y="890841"/>
          <a:ext cx="9133910" cy="5926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524"/>
                <a:gridCol w="1202003"/>
                <a:gridCol w="1058332"/>
                <a:gridCol w="1056051"/>
              </a:tblGrid>
              <a:tr h="6628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6896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Количество реализуемых дополнительных общеобразовательных</a:t>
                      </a:r>
                      <a:r>
                        <a:rPr lang="ru-RU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 в сетевой форме с использованием образовательных организаций всех типов, реального сектора экономики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10438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Количество разработанных и внедренных дистанционных курсов дополнительного образования детей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направленности (кроме физкультурно-спортивной)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705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Доля организаций, принявших участие в инвентаризации ресурсов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705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Переподготовка, повышение квалификации экспертов НОКО, сотрудников МОЦ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189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Доля детей из числа обучающихся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ОО, принявших участие в открытых </a:t>
                      </a: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он-лайн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уроках, реализуемых с учетом опыта цикла открытых уроков «</a:t>
                      </a:r>
                      <a:r>
                        <a:rPr lang="ru-RU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Проектория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«Уроки настоящего» и др.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06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регионального проекта «Успех каждого ребенка» в муниципальном образовании г. Брянск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595882"/>
              </p:ext>
            </p:extLst>
          </p:nvPr>
        </p:nvGraphicFramePr>
        <p:xfrm>
          <a:off x="10091" y="980728"/>
          <a:ext cx="913390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525"/>
                <a:gridCol w="1202003"/>
                <a:gridCol w="1058331"/>
                <a:gridCol w="1056050"/>
              </a:tblGrid>
              <a:tr h="6277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5942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Число детей, получивших рекомендации по построению индивидуального плана в соответствии с выбранными профессиональными компетенциями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учетом реализации проекта «Билет в будущее»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819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Доля детей с ограниченными возможностями здоровья, обучающихся по дополнительным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общеобразовательным программам, в том числе с использованием дистанционных технологий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направленности (кроме физкультурно-спортивной)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каждой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направленности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(кроме физкультурно-спортивной)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56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63408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Показатели качества  муниципальных услуг для формирования муниципального задания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9928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6414164"/>
              </p:ext>
            </p:extLst>
          </p:nvPr>
        </p:nvGraphicFramePr>
        <p:xfrm>
          <a:off x="0" y="890841"/>
          <a:ext cx="9143999" cy="6748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443"/>
                <a:gridCol w="1400438"/>
                <a:gridCol w="1318059"/>
                <a:gridCol w="1318059"/>
              </a:tblGrid>
              <a:tr h="7155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(%)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(%)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(%)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3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005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Доля обучающихся, охваченных   программами профилактики рискованного поведения  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1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006 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обучающихся, осваивающих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разноуровневые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программы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1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007 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Доля обучающихся, осваивающих программы в форме сетевого взаимодействия 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3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008 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Доля обучающихся, осваивающих программы с применением дистанционных технологий и электронного обучения, дистанционные курсы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150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06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929618" cy="3714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 ВНЕДРЕНИИ МОДЕЛЕЙ РЕАЛИЗАЦИИ ДОП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b="1" dirty="0" smtClean="0"/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Приказ департамента образования и науки Брянской области 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  01.09.2020 № 872 «О внедрении моделей реализации дополнительных общеобразовательных программ».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Приказ управления образования Брянской городской администрации от 07.09.2020  № 612  «О внедрении моделей реализации дополнительных общеобразовательных программ».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86409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Нормативно-правовая база по организации сетевого взаимодействия</a:t>
            </a:r>
            <a:endParaRPr lang="ru-RU" sz="2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Закон «Об образовании в РФ» от 29.12.2012 №273-ФЗ (ст.13, 15).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"Методические рекомендации для субъектов Российской Федерации по вопросам реализации основных и дополнительных общеобразовательных программ в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сетевой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форме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28.06.2019 № МР-81/02вн.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2.4.3648-20 от 28.09.2020 №28 (вступили в силу 01.01.2021).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30128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effectLst/>
                <a:latin typeface="Times New Roman" pitchFamily="18" charset="0"/>
                <a:cs typeface="Times New Roman" pitchFamily="18" charset="0"/>
              </a:rPr>
              <a:t>Закон «Об образовании в РФ» от 29.12.2012 №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273-ФЗ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8136904" cy="57702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15.  Сетевая форма реализации образовательных программ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Использование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сетевой формы реализации образовательных программ осуществляется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 основании договора между организациями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указанными в части 1 настоящей статьи. Для организации реализации образовательных программ с использованием сетевой формы несколькими организациями, осуществляющими образовательную деятельность, такие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организации также совместно разрабатывают и утверждают образовательные программы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3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В договоре о сетевой форме реализации образовательных программ указываются: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вид, уровень и (или) направленность образовательной программы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(часть образовательной программы определенных уровня, вида и направленности), реализуемой с использованием сетевой формы; 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статус обучающихся в организациях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указанных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 настоящей статьи, правила приема на обучение по образовательной программе, реализуемой с использованием сетевой формы, порядок организации академической мобильности обучающихся (для обучающихся по основным профессиональным образовательным программам), осваивающих образовательную программу, реализуемую с использованием сетевой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формы;</a:t>
            </a:r>
          </a:p>
        </p:txBody>
      </p:sp>
    </p:spTree>
    <p:extLst>
      <p:ext uri="{BB962C8B-B14F-4D97-AF65-F5344CB8AC3E}">
        <p14:creationId xmlns:p14="http://schemas.microsoft.com/office/powerpoint/2010/main" xmlns="" val="19388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930128" cy="100811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effectLst/>
                <a:latin typeface="Times New Roman" pitchFamily="18" charset="0"/>
                <a:cs typeface="Times New Roman" pitchFamily="18" charset="0"/>
              </a:rPr>
              <a:t>Закон «Об образовании в РФ» от 29.12.2012 №</a:t>
            </a:r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273-ФЗ</a:t>
            </a:r>
            <a:b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effectLst/>
                <a:latin typeface="Times New Roman" pitchFamily="18" charset="0"/>
                <a:cs typeface="Times New Roman" pitchFamily="18" charset="0"/>
              </a:rPr>
              <a:t>(ст.13, 15</a:t>
            </a:r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3) условия и порядок осуществления образовательной деятельности по образовательной программе, реализуемой посредством сетевой формы, в том числе распределение обязанностей между организациями, порядок реализации образовательной программы, характер и объем ресурсов, используемых каждой организацией;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4) выдаваемый документ или документы об образовании (обучении), а также организации, осуществляющие образовательную деятельность, которыми выдаются указанные документы;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5) срок действия договора, порядок его изменения и прекращения.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1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064896" cy="77809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effectLst/>
                <a:latin typeface="Times New Roman" pitchFamily="18" charset="0"/>
                <a:cs typeface="Times New Roman" pitchFamily="18" charset="0"/>
              </a:rPr>
              <a:t>Задачи,  решаемые при организации сетевого взаимодействия:</a:t>
            </a:r>
            <a:r>
              <a:rPr lang="ru-RU" sz="22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857232"/>
            <a:ext cx="8064896" cy="5596104"/>
          </a:xfrm>
        </p:spPr>
        <p:txBody>
          <a:bodyPr>
            <a:normAutofit/>
          </a:bodyPr>
          <a:lstStyle/>
          <a:p>
            <a:pPr marL="365125" indent="-282575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качества образования с учетом возможности использования как инновационного оборудования и другого материально-технического, инфраструктурного обеспечения организаций - участников сетевого взаимодействия, так и высококвалифицированного кадрового состава;</a:t>
            </a:r>
          </a:p>
          <a:p>
            <a:pPr marL="365125" indent="-2825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	улучшение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образовательных результатов обучающихся;</a:t>
            </a:r>
          </a:p>
          <a:p>
            <a:pPr marL="365125" indent="-2825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	повышение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эффективности использования имеющихся материально-технических и кадровых ресурсов как образовательных, так и иных организаций - участников сетевого взаимодействия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65125" indent="-2825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	повышение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вариативности 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65125" indent="-2825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	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системы кадрового обеспечения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организаций-участников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сетевого взаимодействия, включающей непрерывное повышение профессионального мастерства педагогических работников.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7310</TotalTime>
  <Words>714</Words>
  <Application>Microsoft Office PowerPoint</Application>
  <PresentationFormat>Экран (4:3)</PresentationFormat>
  <Paragraphs>142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</vt:lpstr>
      <vt:lpstr>Показатели регионального проекта «Успех каждого ребенка» в муниципальном образовании г. Брянск</vt:lpstr>
      <vt:lpstr>Показатели регионального проекта «Успех каждого ребенка» в муниципальном образовании г. Брянск</vt:lpstr>
      <vt:lpstr>Показатели качества  муниципальных услуг для формирования муниципального задания </vt:lpstr>
      <vt:lpstr>        НОРМАТИВНАЯ ДОКУМЕНТАЦИЯ  О ВНЕДРЕНИИ МОДЕЛЕЙ РЕАЛИЗАЦИИ ДОП    1. Приказ департамента образования и науки Брянской области     от  01.09.2020 № 872 «О внедрении моделей реализации дополнительных общеобразовательных программ».  2. Приказ управления образования Брянской городской администрации от 07.09.2020  № 612  «О внедрении моделей реализации дополнительных общеобразовательных программ».          </vt:lpstr>
      <vt:lpstr>Нормативно-правовая база по организации сетевого взаимодействия</vt:lpstr>
      <vt:lpstr> Закон «Об образовании в РФ» от 29.12.2012 №273-ФЗ </vt:lpstr>
      <vt:lpstr> Закон «Об образовании в РФ» от 29.12.2012 №273-ФЗ  (ст.13, 15) </vt:lpstr>
      <vt:lpstr>Задачи,  решаемые при организации сетевого взаимодействия: </vt:lpstr>
      <vt:lpstr>Сетевая форма реализации программы предполагает использование ресурсов партнеров</vt:lpstr>
      <vt:lpstr>Локальные нормативные акты, принимаемые общеобразовательной  организацией  при реализации образовательных программ в сетевой форме</vt:lpstr>
      <vt:lpstr>   Договор  о сетевой форме реализации дополнительных общеобразовательных программ  </vt:lpstr>
      <vt:lpstr>   Договор  о сетевой форме реализации дополнительных общеобразовательных программ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ЦВР_Брянск</cp:lastModifiedBy>
  <cp:revision>627</cp:revision>
  <cp:lastPrinted>2020-10-02T14:37:06Z</cp:lastPrinted>
  <dcterms:created xsi:type="dcterms:W3CDTF">2017-02-02T06:30:27Z</dcterms:created>
  <dcterms:modified xsi:type="dcterms:W3CDTF">2021-05-28T06:34:40Z</dcterms:modified>
</cp:coreProperties>
</file>