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svg" ContentType="image/sv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63" r:id="rId4"/>
    <p:sldId id="260" r:id="rId5"/>
    <p:sldId id="262" r:id="rId6"/>
    <p:sldId id="270" r:id="rId7"/>
    <p:sldId id="280" r:id="rId8"/>
    <p:sldId id="276" r:id="rId9"/>
    <p:sldId id="277" r:id="rId10"/>
    <p:sldId id="278" r:id="rId11"/>
    <p:sldId id="279" r:id="rId12"/>
    <p:sldId id="266" r:id="rId13"/>
    <p:sldId id="265" r:id="rId14"/>
    <p:sldId id="273" r:id="rId15"/>
    <p:sldId id="264" r:id="rId16"/>
    <p:sldId id="272" r:id="rId17"/>
    <p:sldId id="274" r:id="rId18"/>
    <p:sldId id="275" r:id="rId19"/>
    <p:sldId id="261" r:id="rId20"/>
  </p:sldIdLst>
  <p:sldSz cx="12801600" cy="9601200" type="A3"/>
  <p:notesSz cx="7559675" cy="10691813"/>
  <p:custDataLst>
    <p:tags r:id="rId21"/>
  </p:custDataLst>
  <p:defaultTextStyle>
    <a:defPPr>
      <a:defRPr lang="en-US"/>
    </a:defPPr>
    <a:lvl1pPr marL="0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565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132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2697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263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7828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5393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2960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0525" algn="l" defTabSz="1075132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0" userDrawn="1">
          <p15:clr>
            <a:srgbClr val="A4A3A4"/>
          </p15:clr>
        </p15:guide>
        <p15:guide id="2" pos="2603" userDrawn="1">
          <p15:clr>
            <a:srgbClr val="A4A3A4"/>
          </p15:clr>
        </p15:guide>
        <p15:guide id="3" orient="horz" pos="650" userDrawn="1">
          <p15:clr>
            <a:srgbClr val="A4A3A4"/>
          </p15:clr>
        </p15:guide>
        <p15:guide id="4" pos="199" userDrawn="1">
          <p15:clr>
            <a:srgbClr val="A4A3A4"/>
          </p15:clr>
        </p15:guide>
        <p15:guide id="5" pos="7865" userDrawn="1">
          <p15:clr>
            <a:srgbClr val="A4A3A4"/>
          </p15:clr>
        </p15:guide>
        <p15:guide id="6" pos="2822" userDrawn="1">
          <p15:clr>
            <a:srgbClr val="A4A3A4"/>
          </p15:clr>
        </p15:guide>
        <p15:guide id="7" pos="5233" userDrawn="1">
          <p15:clr>
            <a:srgbClr val="A4A3A4"/>
          </p15:clr>
        </p15:guide>
        <p15:guide id="8" pos="5447" userDrawn="1">
          <p15:clr>
            <a:srgbClr val="A4A3A4"/>
          </p15:clr>
        </p15:guide>
        <p15:guide id="9" orient="horz" pos="2074" userDrawn="1">
          <p15:clr>
            <a:srgbClr val="A4A3A4"/>
          </p15:clr>
        </p15:guide>
        <p15:guide id="10" orient="horz" pos="2213" userDrawn="1">
          <p15:clr>
            <a:srgbClr val="A4A3A4"/>
          </p15:clr>
        </p15:guide>
        <p15:guide id="11" orient="horz" pos="3892" userDrawn="1">
          <p15:clr>
            <a:srgbClr val="A4A3A4"/>
          </p15:clr>
        </p15:guide>
        <p15:guide id="12" orient="horz" pos="4016" userDrawn="1">
          <p15:clr>
            <a:srgbClr val="A4A3A4"/>
          </p15:clr>
        </p15:guide>
        <p15:guide id="13" pos="321" userDrawn="1">
          <p15:clr>
            <a:srgbClr val="A4A3A4"/>
          </p15:clr>
        </p15:guide>
        <p15:guide id="14" orient="horz" pos="56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48A8"/>
    <a:srgbClr val="E14A20"/>
    <a:srgbClr val="034896"/>
    <a:srgbClr val="0033A0"/>
    <a:srgbClr val="CF4520"/>
    <a:srgbClr val="6AB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64" autoAdjust="0"/>
    <p:restoredTop sz="95487" autoAdjust="0"/>
  </p:normalViewPr>
  <p:slideViewPr>
    <p:cSldViewPr snapToGrid="0">
      <p:cViewPr varScale="1">
        <p:scale>
          <a:sx n="54" d="100"/>
          <a:sy n="54" d="100"/>
        </p:scale>
        <p:origin x="996" y="36"/>
      </p:cViewPr>
      <p:guideLst>
        <p:guide orient="horz" pos="420"/>
        <p:guide pos="2603"/>
        <p:guide orient="horz" pos="650"/>
        <p:guide pos="199"/>
        <p:guide pos="7865"/>
        <p:guide pos="2822"/>
        <p:guide pos="5233"/>
        <p:guide pos="5447"/>
        <p:guide orient="horz" pos="2074"/>
        <p:guide orient="horz" pos="2213"/>
        <p:guide orient="horz" pos="3892"/>
        <p:guide orient="horz" pos="4016"/>
        <p:guide pos="321"/>
        <p:guide orient="horz" pos="569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tags" Target="tags/tag1.xml" /><Relationship Id="rId22" Type="http://schemas.openxmlformats.org/officeDocument/2006/relationships/presProps" Target="presProps.xml" /><Relationship Id="rId23" Type="http://schemas.openxmlformats.org/officeDocument/2006/relationships/viewProps" Target="viewProps.xml" /><Relationship Id="rId24" Type="http://schemas.openxmlformats.org/officeDocument/2006/relationships/theme" Target="theme/theme1.xml" /><Relationship Id="rId25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prstGeom prst="rect">
            <a:avLst/>
          </a:prstGeom>
          <a:noFill/>
          <a:ln w="0">
            <a:noFill/>
          </a:ln>
        </p:spPr>
      </p:sp>
      <p:sp>
        <p:nvSpPr>
          <p:cNvPr id="124" name="PlaceHolder 2"/>
          <p:cNvSpPr>
            <a:spLocks noGrp="1"/>
          </p:cNvSpPr>
          <p:nvPr>
            <p:ph type="body" idx="1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hdr" idx="14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A5A6F1AE-E804-4F27-A3E7-3F6C77C334A9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68082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565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132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2697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263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7828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5393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2960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0525" algn="l" defTabSz="1075132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ln w="0">
            <a:noFill/>
          </a:ln>
        </p:spPr>
      </p:sp>
      <p:sp>
        <p:nvSpPr>
          <p:cNvPr id="193" name="PlaceHolder 2"/>
          <p:cNvSpPr>
            <a:spLocks noGrp="1"/>
          </p:cNvSpPr>
          <p:nvPr>
            <p:ph type="body" idx="17"/>
          </p:nvPr>
        </p:nvSpPr>
        <p:spPr>
          <a:xfrm>
            <a:off x="755640" y="5145120"/>
            <a:ext cx="6048000" cy="4209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sldNum" idx="16"/>
          </p:nvPr>
        </p:nvSpPr>
        <p:spPr>
          <a:xfrm>
            <a:off x="4281480" y="10155240"/>
            <a:ext cx="3276360" cy="5360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85DA1AA-C518-4102-BA38-542043F41B1C}" type="slidenum">
              <a:rPr lang="ru-RU" sz="1200" b="0" strike="noStrike" spc="-1">
                <a:latin typeface="Times New Roman"/>
              </a:rPr>
              <a:t>1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1209907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Слайд_Работа России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PlaceHolder 1">
            <a:extLst>
              <a:ext uri="{FF2B5EF4-FFF2-40B4-BE49-F238E27FC236}">
                <a16:creationId xmlns:a16="http://schemas.microsoft.com/office/drawing/2014/main" id="{3D0F7AEF-1CBB-4012-A538-35E480D1ED2A}"/>
              </a:ext>
            </a:extLst>
          </p:cNvPr>
          <p:cNvSpPr txBox="1"/>
          <p:nvPr userDrawn="1"/>
        </p:nvSpPr>
        <p:spPr>
          <a:xfrm>
            <a:off x="9585612" y="9092664"/>
            <a:ext cx="2878470" cy="508536"/>
          </a:xfrm>
          <a:prstGeom prst="rect">
            <a:avLst/>
          </a:prstGeom>
          <a:noFill/>
          <a:ln w="0">
            <a:noFill/>
          </a:ln>
        </p:spPr>
        <p:txBody>
          <a:bodyPr lIns="67500" tIns="33750" rIns="67500" bIns="33750" anchor="ctr">
            <a:noAutofit/>
          </a:bodyPr>
          <a:lstStyle>
            <a:defPPr>
              <a:defRPr lang="en-US"/>
            </a:defPPr>
            <a:lvl1pPr marL="0" algn="r" defTabSz="1075132" rtl="0" eaLnBrk="1" latinLnBrk="0" hangingPunct="1">
              <a:lnSpc>
                <a:spcPct val="100000"/>
              </a:lnSpc>
              <a:buNone/>
              <a:defRPr lang="ru-RU" sz="1200" b="0" strike="noStrike" kern="1200" spc="-1">
                <a:solidFill>
                  <a:srgbClr val="CF4520"/>
                </a:solidFill>
                <a:latin typeface="Montserrat"/>
                <a:ea typeface="DejaVu Sans"/>
                <a:cs typeface="+mn-cs"/>
              </a:defRPr>
            </a:lvl1pPr>
            <a:lvl2pPr marL="537565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5132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12697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0263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7828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25393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62960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00525" algn="l" defTabSz="1075132" rtl="0" eaLnBrk="1" latinLnBrk="0" hangingPunct="1">
              <a:defRPr sz="211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8B1ADB-329F-4CCD-A9BA-E615BCF3DF4C}" type="slidenum">
              <a:rPr lang="ru-RU" sz="900" smtClean="0"/>
              <a:t>‹#›</a:t>
            </a:fld>
            <a:endParaRPr lang="ru-RU" sz="900">
              <a:latin typeface="Times New Roman"/>
            </a:endParaRPr>
          </a:p>
        </p:txBody>
      </p:sp>
      <p:pic>
        <p:nvPicPr>
          <p:cNvPr id="9" name="Graphic 6">
            <a:extLst>
              <a:ext uri="{FF2B5EF4-FFF2-40B4-BE49-F238E27FC236}">
                <a16:creationId xmlns:a16="http://schemas.microsoft.com/office/drawing/2014/main" id="{57A6726A-3AEE-466D-AF35-9160BE828BCD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11640064" y="339099"/>
            <a:ext cx="824018" cy="432000"/>
          </a:xfrm>
          <a:prstGeom prst="rect">
            <a:avLst/>
          </a:prstGeom>
          <a:ln w="0">
            <a:noFill/>
          </a:ln>
        </p:spPr>
      </p:pic>
      <p:pic>
        <p:nvPicPr>
          <p:cNvPr id="10" name="Рисунок 38">
            <a:extLst>
              <a:ext uri="{FF2B5EF4-FFF2-40B4-BE49-F238E27FC236}">
                <a16:creationId xmlns:a16="http://schemas.microsoft.com/office/drawing/2014/main" id="{1AECCC80-4F1C-4878-9359-16F9140D64AB}"/>
              </a:ext>
            </a:extLst>
          </p:cNvPr>
          <p:cNvPicPr/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7301935"/>
            <a:ext cx="1767960" cy="2466000"/>
          </a:xfrm>
          <a:prstGeom prst="rect">
            <a:avLst/>
          </a:prstGeom>
          <a:ln w="0">
            <a:noFill/>
          </a:ln>
        </p:spPr>
      </p:pic>
      <p:pic>
        <p:nvPicPr>
          <p:cNvPr id="11" name="Рисунок 40" descr="Изображение выглядит как текст, знак&#10;&#10;Автоматически созданное описание">
            <a:extLst>
              <a:ext uri="{FF2B5EF4-FFF2-40B4-BE49-F238E27FC236}">
                <a16:creationId xmlns:a16="http://schemas.microsoft.com/office/drawing/2014/main" id="{4F785A62-BDAB-4AC2-B1A2-2131968E2D81}"/>
              </a:ext>
            </a:extLst>
          </p:cNvPr>
          <p:cNvPicPr/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11024847" y="0"/>
            <a:ext cx="1945080" cy="185148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799570021"/>
      </p:ext>
    </p:extLst>
  </p:cSld>
  <p:clrMapOvr>
    <a:masterClrMapping/>
  </p:clrMapOvr>
  <p:transition/>
  <p:timing/>
  <p:extLst mod="1">
    <p:ext uri="{DCECCB84-F9BA-43D5-87BE-67443E8EF086}">
      <p15:sldGuideLst xmlns:p15="http://schemas.microsoft.com/office/powerpoint/2012/main">
        <p15:guide id="1" orient="horz" pos="5927" userDrawn="1">
          <p15:clr>
            <a:srgbClr val="FBAE40"/>
          </p15:clr>
        </p15:guide>
        <p15:guide id="2" pos="40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1062" cy="160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35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idx="4"/>
          </p:nvPr>
        </p:nvSpPr>
        <p:spPr>
          <a:xfrm>
            <a:off x="639954" y="2246328"/>
            <a:ext cx="11521062" cy="55681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lnSpc>
                <a:spcPct val="90000"/>
              </a:lnSpc>
              <a:spcBef>
                <a:spcPts val="1063"/>
              </a:spcBef>
              <a:buNone/>
              <a:defRPr/>
            </a:lvl1pPr>
          </a:lstStyle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1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6DFEE45-8121-43F5-AAC7-AC7A45CD955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39954" y="383040"/>
            <a:ext cx="11520684" cy="160221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33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4240404" y="8899128"/>
            <a:ext cx="4318650" cy="5085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ru-RU" sz="105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05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05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9041004" y="8899128"/>
            <a:ext cx="2878470" cy="5085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ru-RU" sz="900" b="0" strike="noStrike" spc="-1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E6A3B1B-D473-4D1D-8618-6A2AA5F55C4F}" type="slidenum">
              <a:rPr lang="ru-RU" sz="9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9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879984" y="8899128"/>
            <a:ext cx="2878470" cy="50853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ru-RU" sz="1050" b="0" strike="noStrike" spc="-1">
                <a:latin typeface="Times New Roman"/>
              </a:defRPr>
            </a:lvl1pPr>
          </a:lstStyle>
          <a:p>
            <a:r>
              <a:rPr lang="ru-RU" sz="105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 idx="4"/>
          </p:nvPr>
        </p:nvSpPr>
        <p:spPr>
          <a:xfrm>
            <a:off x="639954" y="2246328"/>
            <a:ext cx="11521062" cy="556819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1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648026" lvl="1" indent="-243009">
              <a:lnSpc>
                <a:spcPct val="90000"/>
              </a:lnSpc>
              <a:spcBef>
                <a:spcPts val="85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5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972039" lvl="2" indent="-216008">
              <a:lnSpc>
                <a:spcPct val="90000"/>
              </a:lnSpc>
              <a:spcBef>
                <a:spcPts val="63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35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296053" lvl="3" indent="-162006">
              <a:lnSpc>
                <a:spcPct val="90000"/>
              </a:lnSpc>
              <a:spcBef>
                <a:spcPts val="42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35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1620065" lvl="4" indent="-162006">
              <a:lnSpc>
                <a:spcPct val="90000"/>
              </a:lnSpc>
              <a:spcBef>
                <a:spcPts val="2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5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1944078" lvl="5" indent="-162006">
              <a:lnSpc>
                <a:spcPct val="90000"/>
              </a:lnSpc>
              <a:spcBef>
                <a:spcPts val="2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5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2268090" lvl="6" indent="-162006">
              <a:lnSpc>
                <a:spcPct val="90000"/>
              </a:lnSpc>
              <a:spcBef>
                <a:spcPts val="21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5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</p:sldLayoutIdLst>
  <p:transition/>
  <p:timing/>
  <p:txStyles>
    <p:titleStyle>
      <a:lvl1pPr algn="l" defTabSz="68582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000" indent="-243000" algn="l" defTabSz="685827" rtl="0" eaLnBrk="1" latinLnBrk="0" hangingPunct="1">
        <a:lnSpc>
          <a:spcPct val="90000"/>
        </a:lnSpc>
        <a:spcBef>
          <a:spcPts val="1063"/>
        </a:spcBef>
        <a:buClr>
          <a:srgbClr val="000000"/>
        </a:buClr>
        <a:buSzPct val="45000"/>
        <a:buFont typeface="Wingdings" charset="2"/>
        <a:buChar char="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71" indent="-171457" algn="l" defTabSz="6858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85" indent="-171457" algn="l" defTabSz="6858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98" indent="-171457" algn="l" defTabSz="6858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12" indent="-171457" algn="l" defTabSz="6858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26" indent="-171457" algn="l" defTabSz="6858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39" indent="-171457" algn="l" defTabSz="6858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53" indent="-171457" algn="l" defTabSz="6858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67" indent="-171457" algn="l" defTabSz="68582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4" algn="l" defTabSz="6858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27" algn="l" defTabSz="6858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41" algn="l" defTabSz="6858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56" algn="l" defTabSz="6858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68" algn="l" defTabSz="6858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83" algn="l" defTabSz="6858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96" algn="l" defTabSz="6858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10" algn="l" defTabSz="68582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1.png" /><Relationship Id="rId11" Type="http://schemas.openxmlformats.org/officeDocument/2006/relationships/image" Target="../media/image12.svg" /><Relationship Id="rId12" Type="http://schemas.openxmlformats.org/officeDocument/2006/relationships/image" Target="../media/image13.png" /><Relationship Id="rId13" Type="http://schemas.openxmlformats.org/officeDocument/2006/relationships/image" Target="../media/image14.png" /><Relationship Id="rId14" Type="http://schemas.openxmlformats.org/officeDocument/2006/relationships/image" Target="../media/image1.png" /><Relationship Id="rId15" Type="http://schemas.openxmlformats.org/officeDocument/2006/relationships/image" Target="../media/image15.png" /><Relationship Id="rId16" Type="http://schemas.openxmlformats.org/officeDocument/2006/relationships/image" Target="../media/image16.png" /><Relationship Id="rId17" Type="http://schemas.openxmlformats.org/officeDocument/2006/relationships/image" Target="../media/image17.jpeg" /><Relationship Id="rId18" Type="http://schemas.openxmlformats.org/officeDocument/2006/relationships/image" Target="../media/image18.png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4.jpeg" /><Relationship Id="rId4" Type="http://schemas.openxmlformats.org/officeDocument/2006/relationships/image" Target="../media/image5.jpeg" /><Relationship Id="rId5" Type="http://schemas.openxmlformats.org/officeDocument/2006/relationships/image" Target="../media/image6.jpeg" /><Relationship Id="rId6" Type="http://schemas.openxmlformats.org/officeDocument/2006/relationships/image" Target="../media/image7.jpeg" /><Relationship Id="rId7" Type="http://schemas.openxmlformats.org/officeDocument/2006/relationships/image" Target="../media/image8.jpeg" /><Relationship Id="rId8" Type="http://schemas.openxmlformats.org/officeDocument/2006/relationships/image" Target="../media/image9.jpeg" /><Relationship Id="rId9" Type="http://schemas.openxmlformats.org/officeDocument/2006/relationships/image" Target="../media/image10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2.jpeg" /><Relationship Id="rId3" Type="http://schemas.openxmlformats.org/officeDocument/2006/relationships/image" Target="../media/image63.jpeg" /><Relationship Id="rId4" Type="http://schemas.openxmlformats.org/officeDocument/2006/relationships/image" Target="../media/image64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5.jpeg" /><Relationship Id="rId3" Type="http://schemas.openxmlformats.org/officeDocument/2006/relationships/image" Target="../media/image66.jpeg" /><Relationship Id="rId4" Type="http://schemas.openxmlformats.org/officeDocument/2006/relationships/image" Target="../media/image67.jpeg" /><Relationship Id="rId5" Type="http://schemas.openxmlformats.org/officeDocument/2006/relationships/image" Target="../media/image68.jpeg" /><Relationship Id="rId6" Type="http://schemas.openxmlformats.org/officeDocument/2006/relationships/image" Target="../media/image69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0.jpeg" /><Relationship Id="rId3" Type="http://schemas.openxmlformats.org/officeDocument/2006/relationships/image" Target="../media/image71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2.jpeg" /><Relationship Id="rId3" Type="http://schemas.openxmlformats.org/officeDocument/2006/relationships/image" Target="../media/image73.jpeg" /><Relationship Id="rId4" Type="http://schemas.openxmlformats.org/officeDocument/2006/relationships/image" Target="../media/image74.jpeg" /><Relationship Id="rId5" Type="http://schemas.openxmlformats.org/officeDocument/2006/relationships/image" Target="../media/image75.jpeg" /><Relationship Id="rId6" Type="http://schemas.openxmlformats.org/officeDocument/2006/relationships/image" Target="../media/image76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85.jpeg" /><Relationship Id="rId11" Type="http://schemas.openxmlformats.org/officeDocument/2006/relationships/image" Target="../media/image86.jpeg" /><Relationship Id="rId2" Type="http://schemas.openxmlformats.org/officeDocument/2006/relationships/image" Target="../media/image77.jpeg" /><Relationship Id="rId3" Type="http://schemas.openxmlformats.org/officeDocument/2006/relationships/image" Target="../media/image78.jpeg" /><Relationship Id="rId4" Type="http://schemas.microsoft.com/office/2007/relationships/hdphoto" Target="../media/image79.wdp" /><Relationship Id="rId5" Type="http://schemas.openxmlformats.org/officeDocument/2006/relationships/image" Target="../media/image80.jpeg" /><Relationship Id="rId6" Type="http://schemas.microsoft.com/office/2007/relationships/hdphoto" Target="../media/image81.wdp" /><Relationship Id="rId7" Type="http://schemas.openxmlformats.org/officeDocument/2006/relationships/image" Target="../media/image82.jpeg" /><Relationship Id="rId8" Type="http://schemas.microsoft.com/office/2007/relationships/hdphoto" Target="../media/image83.wdp" /><Relationship Id="rId9" Type="http://schemas.openxmlformats.org/officeDocument/2006/relationships/image" Target="../media/image84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7.jpeg" /><Relationship Id="rId3" Type="http://schemas.openxmlformats.org/officeDocument/2006/relationships/image" Target="../media/image88.jpeg" /><Relationship Id="rId4" Type="http://schemas.openxmlformats.org/officeDocument/2006/relationships/image" Target="../media/image89.jpeg" /><Relationship Id="rId5" Type="http://schemas.openxmlformats.org/officeDocument/2006/relationships/image" Target="../media/image90.jpeg" /><Relationship Id="rId6" Type="http://schemas.openxmlformats.org/officeDocument/2006/relationships/image" Target="../media/image91.jpeg" /><Relationship Id="rId7" Type="http://schemas.openxmlformats.org/officeDocument/2006/relationships/image" Target="../media/image92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3.jpeg" /><Relationship Id="rId3" Type="http://schemas.openxmlformats.org/officeDocument/2006/relationships/image" Target="../media/image94.jpeg" /><Relationship Id="rId4" Type="http://schemas.openxmlformats.org/officeDocument/2006/relationships/image" Target="../media/image95.jpeg" /><Relationship Id="rId5" Type="http://schemas.openxmlformats.org/officeDocument/2006/relationships/image" Target="../media/image96.jpeg" /><Relationship Id="rId6" Type="http://schemas.openxmlformats.org/officeDocument/2006/relationships/image" Target="../media/image97.jpeg" /><Relationship Id="rId7" Type="http://schemas.openxmlformats.org/officeDocument/2006/relationships/image" Target="../media/image98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9.jpeg" /><Relationship Id="rId3" Type="http://schemas.openxmlformats.org/officeDocument/2006/relationships/image" Target="../media/image100.jpeg" /><Relationship Id="rId4" Type="http://schemas.openxmlformats.org/officeDocument/2006/relationships/image" Target="../media/image101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2.jpeg" /><Relationship Id="rId3" Type="http://schemas.openxmlformats.org/officeDocument/2006/relationships/image" Target="../media/image103.png" /><Relationship Id="rId4" Type="http://schemas.openxmlformats.org/officeDocument/2006/relationships/image" Target="../media/image104.png" /><Relationship Id="rId5" Type="http://schemas.openxmlformats.org/officeDocument/2006/relationships/image" Target="../media/image105.png" /><Relationship Id="rId6" Type="http://schemas.openxmlformats.org/officeDocument/2006/relationships/image" Target="../media/image106.svg" /><Relationship Id="rId7" Type="http://schemas.openxmlformats.org/officeDocument/2006/relationships/image" Target="../media/image107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jpeg" /><Relationship Id="rId3" Type="http://schemas.openxmlformats.org/officeDocument/2006/relationships/image" Target="../media/image20.jpeg" /><Relationship Id="rId4" Type="http://schemas.openxmlformats.org/officeDocument/2006/relationships/image" Target="../media/image21.jpeg" /><Relationship Id="rId5" Type="http://schemas.openxmlformats.org/officeDocument/2006/relationships/image" Target="../media/image22.jpeg" /><Relationship Id="rId6" Type="http://schemas.openxmlformats.org/officeDocument/2006/relationships/image" Target="../media/image23.jpeg" /><Relationship Id="rId7" Type="http://schemas.openxmlformats.org/officeDocument/2006/relationships/image" Target="../media/image24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5.jpeg" /><Relationship Id="rId3" Type="http://schemas.openxmlformats.org/officeDocument/2006/relationships/image" Target="../media/image26.jpeg" /><Relationship Id="rId4" Type="http://schemas.openxmlformats.org/officeDocument/2006/relationships/image" Target="../media/image27.jpeg" /><Relationship Id="rId5" Type="http://schemas.openxmlformats.org/officeDocument/2006/relationships/image" Target="../media/image28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9.jpeg" /><Relationship Id="rId3" Type="http://schemas.openxmlformats.org/officeDocument/2006/relationships/image" Target="../media/image30.jpeg" /><Relationship Id="rId4" Type="http://schemas.openxmlformats.org/officeDocument/2006/relationships/image" Target="../media/image31.jpeg" /><Relationship Id="rId5" Type="http://schemas.openxmlformats.org/officeDocument/2006/relationships/image" Target="../media/image32.jpeg" /><Relationship Id="rId6" Type="http://schemas.openxmlformats.org/officeDocument/2006/relationships/image" Target="../media/image33.jpeg" /><Relationship Id="rId7" Type="http://schemas.openxmlformats.org/officeDocument/2006/relationships/image" Target="../media/image34.jpeg" /><Relationship Id="rId8" Type="http://schemas.openxmlformats.org/officeDocument/2006/relationships/image" Target="../media/image35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6.jpeg" /><Relationship Id="rId3" Type="http://schemas.openxmlformats.org/officeDocument/2006/relationships/image" Target="../media/image37.jpeg" /><Relationship Id="rId4" Type="http://schemas.openxmlformats.org/officeDocument/2006/relationships/image" Target="../media/image38.jpeg" /><Relationship Id="rId5" Type="http://schemas.openxmlformats.org/officeDocument/2006/relationships/image" Target="../media/image39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0.jpeg" /><Relationship Id="rId3" Type="http://schemas.openxmlformats.org/officeDocument/2006/relationships/image" Target="../media/image41.jpeg" /><Relationship Id="rId4" Type="http://schemas.openxmlformats.org/officeDocument/2006/relationships/image" Target="../media/image42.jpeg" /><Relationship Id="rId5" Type="http://schemas.openxmlformats.org/officeDocument/2006/relationships/image" Target="../media/image43.jpeg" /><Relationship Id="rId6" Type="http://schemas.openxmlformats.org/officeDocument/2006/relationships/image" Target="../media/image44.jpeg" /><Relationship Id="rId7" Type="http://schemas.openxmlformats.org/officeDocument/2006/relationships/image" Target="../media/image45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6.jpeg" /><Relationship Id="rId3" Type="http://schemas.openxmlformats.org/officeDocument/2006/relationships/image" Target="../media/image47.jpeg" /><Relationship Id="rId4" Type="http://schemas.openxmlformats.org/officeDocument/2006/relationships/image" Target="../media/image48.jpeg" /><Relationship Id="rId5" Type="http://schemas.openxmlformats.org/officeDocument/2006/relationships/image" Target="../media/image49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0.jpeg" /><Relationship Id="rId3" Type="http://schemas.openxmlformats.org/officeDocument/2006/relationships/image" Target="../media/image51.jpeg" /><Relationship Id="rId4" Type="http://schemas.openxmlformats.org/officeDocument/2006/relationships/image" Target="../media/image52.jpeg" /><Relationship Id="rId5" Type="http://schemas.microsoft.com/office/2007/relationships/hdphoto" Target="../media/image53.wdp" /><Relationship Id="rId6" Type="http://schemas.openxmlformats.org/officeDocument/2006/relationships/image" Target="../media/image54.jpeg" /><Relationship Id="rId7" Type="http://schemas.microsoft.com/office/2007/relationships/hdphoto" Target="../media/image55.wdp" /><Relationship Id="rId8" Type="http://schemas.openxmlformats.org/officeDocument/2006/relationships/image" Target="../media/image56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7.jpeg" /><Relationship Id="rId3" Type="http://schemas.openxmlformats.org/officeDocument/2006/relationships/image" Target="../media/image58.jpeg" /><Relationship Id="rId4" Type="http://schemas.openxmlformats.org/officeDocument/2006/relationships/image" Target="../media/image59.jpeg" /><Relationship Id="rId5" Type="http://schemas.microsoft.com/office/2007/relationships/hdphoto" Target="../media/image60.wdp" /><Relationship Id="rId6" Type="http://schemas.openxmlformats.org/officeDocument/2006/relationships/image" Target="../media/image61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" r="18614"/>
          <a:stretch>
            <a:fillRect/>
          </a:stretch>
        </p:blipFill>
        <p:spPr>
          <a:xfrm>
            <a:off x="-17929" y="0"/>
            <a:ext cx="13016753" cy="9601200"/>
          </a:xfrm>
          <a:prstGeom prst="rect">
            <a:avLst/>
          </a:prstGeom>
        </p:spPr>
      </p:pic>
      <p:pic>
        <p:nvPicPr>
          <p:cNvPr id="3" name="Рисунок 2" hidden="1">
            <a:extLst>
              <a:ext uri="{FF2B5EF4-FFF2-40B4-BE49-F238E27FC236}">
                <a16:creationId xmlns:a16="http://schemas.microsoft.com/office/drawing/2014/main" id="{137675A6-00F2-4070-8A39-62A97E14E4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98" b="8401"/>
          <a:stretch>
            <a:fillRect/>
          </a:stretch>
        </p:blipFill>
        <p:spPr>
          <a:xfrm>
            <a:off x="779715" y="2228850"/>
            <a:ext cx="5442930" cy="5494770"/>
          </a:xfrm>
          <a:prstGeom prst="rect">
            <a:avLst/>
          </a:prstGeom>
        </p:spPr>
      </p:pic>
      <p:pic>
        <p:nvPicPr>
          <p:cNvPr id="129" name="Рисунок 9" hidden="1"/>
          <p:cNvPicPr/>
          <p:nvPr/>
        </p:nvPicPr>
        <p:blipFill>
          <a:blip r:embed="rId5"/>
          <a:srcRect l="66099"/>
          <a:stretch>
            <a:fillRect/>
          </a:stretch>
        </p:blipFill>
        <p:spPr>
          <a:xfrm>
            <a:off x="1054980" y="2228850"/>
            <a:ext cx="5486400" cy="5143230"/>
          </a:xfrm>
          <a:prstGeom prst="rect">
            <a:avLst/>
          </a:prstGeom>
          <a:ln w="0">
            <a:noFill/>
          </a:ln>
        </p:spPr>
      </p:pic>
      <p:pic>
        <p:nvPicPr>
          <p:cNvPr id="7" name="Рисунок 6" hidden="1">
            <a:extLst>
              <a:ext uri="{FF2B5EF4-FFF2-40B4-BE49-F238E27FC236}">
                <a16:creationId xmlns:a16="http://schemas.microsoft.com/office/drawing/2014/main" id="{FDF9548E-39B4-45AB-A270-E9679FD9AC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2" y="2020197"/>
            <a:ext cx="8555138" cy="5703425"/>
          </a:xfrm>
          <a:prstGeom prst="rect">
            <a:avLst/>
          </a:prstGeom>
        </p:spPr>
      </p:pic>
      <p:pic>
        <p:nvPicPr>
          <p:cNvPr id="11" name="Рисунок 10" hidden="1">
            <a:extLst>
              <a:ext uri="{FF2B5EF4-FFF2-40B4-BE49-F238E27FC236}">
                <a16:creationId xmlns:a16="http://schemas.microsoft.com/office/drawing/2014/main" id="{4AB9A26C-F6F0-4985-9D07-FBD023FF62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2638" y="2228850"/>
            <a:ext cx="7923678" cy="5280389"/>
          </a:xfrm>
          <a:prstGeom prst="rect">
            <a:avLst/>
          </a:prstGeom>
        </p:spPr>
      </p:pic>
      <p:pic>
        <p:nvPicPr>
          <p:cNvPr id="13" name="Рисунок 12" hidden="1">
            <a:extLst>
              <a:ext uri="{FF2B5EF4-FFF2-40B4-BE49-F238E27FC236}">
                <a16:creationId xmlns:a16="http://schemas.microsoft.com/office/drawing/2014/main" id="{C1F97A5C-7773-48E1-AFD0-A89C1EFC53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3714" y="2228850"/>
            <a:ext cx="7715250" cy="5143500"/>
          </a:xfrm>
          <a:prstGeom prst="rect">
            <a:avLst/>
          </a:prstGeom>
        </p:spPr>
      </p:pic>
      <p:pic>
        <p:nvPicPr>
          <p:cNvPr id="5" name="минтруд лого" hidden="1">
            <a:extLst>
              <a:ext uri="{FF2B5EF4-FFF2-40B4-BE49-F238E27FC236}">
                <a16:creationId xmlns:a16="http://schemas.microsoft.com/office/drawing/2014/main" id="{CFB3B070-81CB-441B-8817-E9233A675C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754" y="2549610"/>
            <a:ext cx="1111116" cy="459000"/>
          </a:xfrm>
          <a:prstGeom prst="rect">
            <a:avLst/>
          </a:prstGeom>
        </p:spPr>
      </p:pic>
      <p:pic>
        <p:nvPicPr>
          <p:cNvPr id="23" name="Рисунок 22" hidden="1">
            <a:extLst>
              <a:ext uri="{FF2B5EF4-FFF2-40B4-BE49-F238E27FC236}">
                <a16:creationId xmlns:a16="http://schemas.microsoft.com/office/drawing/2014/main" id="{43A201E2-65F4-4A92-80FD-9BA09231D3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382647" y="1765060"/>
            <a:ext cx="1922172" cy="2008757"/>
          </a:xfrm>
          <a:prstGeom prst="rect">
            <a:avLst/>
          </a:prstGeom>
        </p:spPr>
      </p:pic>
      <p:pic>
        <p:nvPicPr>
          <p:cNvPr id="130" name="Рукописный ввод 30"/>
          <p:cNvPicPr/>
          <p:nvPr/>
        </p:nvPicPr>
        <p:blipFill>
          <a:blip r:embed="rId12"/>
          <a:stretch>
            <a:fillRect/>
          </a:stretch>
        </p:blipFill>
        <p:spPr>
          <a:xfrm>
            <a:off x="3884840" y="2943849"/>
            <a:ext cx="15923" cy="15923"/>
          </a:xfrm>
          <a:prstGeom prst="rect">
            <a:avLst/>
          </a:prstGeom>
          <a:ln w="0">
            <a:noFill/>
          </a:ln>
        </p:spPr>
      </p:pic>
      <p:pic>
        <p:nvPicPr>
          <p:cNvPr id="131" name="Picture 8" descr="A picture containing building, indoor, bathroom, white&#10;&#10;Description automatically generated"/>
          <p:cNvPicPr/>
          <p:nvPr/>
        </p:nvPicPr>
        <p:blipFill>
          <a:blip r:embed="rId13"/>
          <a:srcRect r="120"/>
          <a:stretch>
            <a:fillRect/>
          </a:stretch>
        </p:blipFill>
        <p:spPr>
          <a:xfrm>
            <a:off x="3514165" y="0"/>
            <a:ext cx="9576878" cy="10525063"/>
          </a:xfrm>
          <a:prstGeom prst="rect">
            <a:avLst/>
          </a:prstGeom>
          <a:ln w="0">
            <a:noFill/>
          </a:ln>
        </p:spPr>
      </p:pic>
      <p:sp>
        <p:nvSpPr>
          <p:cNvPr id="134" name="TextBox 22"/>
          <p:cNvSpPr/>
          <p:nvPr/>
        </p:nvSpPr>
        <p:spPr>
          <a:xfrm>
            <a:off x="5768236" y="4800600"/>
            <a:ext cx="7199618" cy="14531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33750" rIns="67500" bIns="3375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4500" b="1" spc="-1">
                <a:solidFill>
                  <a:srgbClr val="0033A0"/>
                </a:solidFill>
                <a:latin typeface="Montserrat Medium" panose="00000600000000000000" pitchFamily="2" charset="-52"/>
              </a:rPr>
              <a:t>ПРОФЕССИОНАЛЬНАЯ ОРИЕНТАЦИЯ МОЛОДЁЖИ</a:t>
            </a:r>
            <a:endParaRPr lang="ru-RU" sz="4500" b="1" spc="-1">
              <a:latin typeface="Montserrat Medium" panose="00000600000000000000" pitchFamily="2" charset="-52"/>
            </a:endParaRPr>
          </a:p>
        </p:txBody>
      </p:sp>
      <p:pic>
        <p:nvPicPr>
          <p:cNvPr id="135" name="Graphic 6"/>
          <p:cNvPicPr/>
          <p:nvPr/>
        </p:nvPicPr>
        <p:blipFill>
          <a:blip r:embed="rId14"/>
          <a:stretch>
            <a:fillRect/>
          </a:stretch>
        </p:blipFill>
        <p:spPr>
          <a:xfrm>
            <a:off x="12092685" y="2084380"/>
            <a:ext cx="912356" cy="358734"/>
          </a:xfrm>
          <a:prstGeom prst="rect">
            <a:avLst/>
          </a:prstGeom>
          <a:ln w="0">
            <a:noFill/>
          </a:ln>
        </p:spPr>
      </p:pic>
      <p:pic>
        <p:nvPicPr>
          <p:cNvPr id="142" name="Рисунок 6" descr="Изображение выглядит как текст, знак&#10;&#10;Автоматически созданное описание"/>
          <p:cNvPicPr/>
          <p:nvPr/>
        </p:nvPicPr>
        <p:blipFill>
          <a:blip r:embed="rId15"/>
          <a:stretch>
            <a:fillRect/>
          </a:stretch>
        </p:blipFill>
        <p:spPr>
          <a:xfrm>
            <a:off x="12073346" y="2575090"/>
            <a:ext cx="951033" cy="441121"/>
          </a:xfrm>
          <a:prstGeom prst="rect">
            <a:avLst/>
          </a:prstGeom>
          <a:ln w="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EFCA19-B387-4272-9BD1-E60D6602BCA5}"/>
              </a:ext>
            </a:extLst>
          </p:cNvPr>
          <p:cNvSpPr txBox="1"/>
          <p:nvPr/>
        </p:nvSpPr>
        <p:spPr>
          <a:xfrm>
            <a:off x="6106439" y="7841069"/>
            <a:ext cx="102400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spc="-1">
                <a:solidFill>
                  <a:srgbClr val="CF4520"/>
                </a:solidFill>
                <a:latin typeface="Montserrat"/>
              </a:rPr>
              <a:t>2026</a:t>
            </a:r>
            <a:r>
              <a:rPr lang="ru-RU" sz="900" spc="-1">
                <a:solidFill>
                  <a:srgbClr val="CF4520"/>
                </a:solidFill>
                <a:latin typeface="Montserrat"/>
              </a:rPr>
              <a:t> г.</a:t>
            </a:r>
            <a:endParaRPr lang="ru-RU" sz="900" spc="-1">
              <a:solidFill>
                <a:srgbClr val="CF4520"/>
              </a:solidFill>
              <a:latin typeface="Montserrat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456933-9202-4473-89C3-DBE3463FCB1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9750" y="3204004"/>
            <a:ext cx="1555291" cy="311318"/>
          </a:xfrm>
          <a:prstGeom prst="rect">
            <a:avLst/>
          </a:prstGeom>
        </p:spPr>
      </p:pic>
      <p:pic>
        <p:nvPicPr>
          <p:cNvPr id="19" name="палетка">
            <a:extLst>
              <a:ext uri="{FF2B5EF4-FFF2-40B4-BE49-F238E27FC236}">
                <a16:creationId xmlns:a16="http://schemas.microsoft.com/office/drawing/2014/main" id="{1E4CD6ED-FC42-48AF-9E1C-BB810F98284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5802" y="3728392"/>
            <a:ext cx="1429239" cy="1139313"/>
          </a:xfrm>
          <a:prstGeom prst="rect">
            <a:avLst/>
          </a:prstGeom>
        </p:spPr>
      </p:pic>
      <p:pic>
        <p:nvPicPr>
          <p:cNvPr id="20" name="Graphic 6">
            <a:extLst>
              <a:ext uri="{FF2B5EF4-FFF2-40B4-BE49-F238E27FC236}">
                <a16:creationId xmlns:a16="http://schemas.microsoft.com/office/drawing/2014/main" id="{4B090DD0-62CF-4B79-AA32-D7330B307D0C}"/>
              </a:ext>
            </a:extLst>
          </p:cNvPr>
          <p:cNvPicPr/>
          <p:nvPr/>
        </p:nvPicPr>
        <p:blipFill>
          <a:blip r:embed="rId14"/>
          <a:stretch>
            <a:fillRect/>
          </a:stretch>
        </p:blipFill>
        <p:spPr>
          <a:xfrm>
            <a:off x="11383770" y="1462286"/>
            <a:ext cx="1417831" cy="552585"/>
          </a:xfrm>
          <a:prstGeom prst="rect">
            <a:avLst/>
          </a:prstGeom>
          <a:ln w="0"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794175C-EB44-4552-A25C-D0E6282F7BDE}"/>
              </a:ext>
            </a:extLst>
          </p:cNvPr>
          <p:cNvSpPr txBox="1"/>
          <p:nvPr/>
        </p:nvSpPr>
        <p:spPr>
          <a:xfrm>
            <a:off x="7847486" y="2552838"/>
            <a:ext cx="4530674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ru-RU" sz="1800" b="1" spc="-1">
                <a:solidFill>
                  <a:srgbClr val="57B6E7"/>
                </a:solidFill>
                <a:latin typeface="Montserrat Medium"/>
              </a:rPr>
              <a:t>Кадровый центр «Работа России» города Брянска»</a:t>
            </a:r>
            <a:endParaRPr lang="ru-RU" sz="1800" spc="-1">
              <a:solidFill>
                <a:srgbClr val="57B6E7"/>
              </a:solidFill>
              <a:latin typeface="Montserrat Medium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541" y="1316742"/>
            <a:ext cx="727079" cy="760861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342901" y="2012282"/>
            <a:ext cx="119473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>
                <a:solidFill>
                  <a:srgbClr val="E14A20"/>
                </a:solidFill>
                <a:latin typeface="Montserrat Medium" panose="00000600000000000000" pitchFamily="2" charset="-52"/>
              </a:rPr>
              <a:t>Это интеллектуально-развлекательная игра, задача которой: формирование у учащихся негативного отношения к неформальной занятости, проверка в игровой форме знаний о трудовом праве. Такой формат помогает ребятам легче разобраться и понять природу неформальной занятости, а также важность и её последствия для реального сектора экономики.</a:t>
            </a:r>
          </a:p>
          <a:p>
            <a:pPr algn="just"/>
            <a:r>
              <a:rPr lang="ru-RU" sz="1800">
                <a:solidFill>
                  <a:srgbClr val="E14A20"/>
                </a:solidFill>
                <a:latin typeface="Montserrat Medium" panose="00000600000000000000" pitchFamily="2" charset="-52"/>
              </a:rPr>
              <a:t>	Работа по легализации неформальной занятости ведется на постоянной основе, это одно из важных направлений и задач по наполнению областного бюджета.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324AB-5149-4BD8-A2D6-14FAC2DB63BA}"/>
              </a:ext>
            </a:extLst>
          </p:cNvPr>
          <p:cNvSpPr txBox="1"/>
          <p:nvPr/>
        </p:nvSpPr>
        <p:spPr>
          <a:xfrm>
            <a:off x="3286594" y="5806137"/>
            <a:ext cx="1097741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88">
                <a:solidFill>
                  <a:schemeClr val="bg1"/>
                </a:solidFill>
                <a:latin typeface="Montserrat Medium" panose="00000600000000000000" pitchFamily="2" charset="-52"/>
              </a:rPr>
              <a:t> 732 305</a:t>
            </a: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426116" y="1385142"/>
            <a:ext cx="11249847" cy="7218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2700" spc="-1" err="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Квиз «Неформальная занятость»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15" y="4067175"/>
            <a:ext cx="5283200" cy="3962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34" t="9127" r="25397" b="-1059"/>
          <a:stretch>
            <a:fillRect/>
          </a:stretch>
        </p:blipFill>
        <p:spPr>
          <a:xfrm>
            <a:off x="5895975" y="4067175"/>
            <a:ext cx="2400300" cy="4000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2" t="30159" r="41036" b="13625"/>
          <a:stretch>
            <a:fillRect/>
          </a:stretch>
        </p:blipFill>
        <p:spPr>
          <a:xfrm>
            <a:off x="8572500" y="4024313"/>
            <a:ext cx="39624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71477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333876" y="1940092"/>
            <a:ext cx="1149634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>
                <a:solidFill>
                  <a:srgbClr val="E14A20"/>
                </a:solidFill>
                <a:latin typeface="Montserrat Medium" panose="00000600000000000000" pitchFamily="2" charset="-52"/>
              </a:rPr>
              <a:t>Специалисты Кадрового центра регулярно принимают участие в профориентационной работе, которую организуют библиотеки города Брянска с ее юными посетителями- учениками средних общеобразовательных школ.</a:t>
            </a:r>
            <a:endParaRPr lang="ru-RU" sz="2100">
              <a:solidFill>
                <a:srgbClr val="E14A20"/>
              </a:solidFill>
              <a:latin typeface="Montserrat Medium" panose="000006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324AB-5149-4BD8-A2D6-14FAC2DB63BA}"/>
              </a:ext>
            </a:extLst>
          </p:cNvPr>
          <p:cNvSpPr txBox="1"/>
          <p:nvPr/>
        </p:nvSpPr>
        <p:spPr>
          <a:xfrm>
            <a:off x="3286594" y="5806137"/>
            <a:ext cx="1097741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88">
                <a:solidFill>
                  <a:schemeClr val="bg1"/>
                </a:solidFill>
                <a:latin typeface="Montserrat Medium" panose="00000600000000000000" pitchFamily="2" charset="-52"/>
              </a:rPr>
              <a:t> 732 305</a:t>
            </a: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416591" y="1136064"/>
            <a:ext cx="11177777" cy="11896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Библиотеки и не только…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4" t="25114" r="10280"/>
          <a:stretch>
            <a:fillRect/>
          </a:stretch>
        </p:blipFill>
        <p:spPr>
          <a:xfrm>
            <a:off x="1787428" y="3008249"/>
            <a:ext cx="3498185" cy="26492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5" b="6348"/>
          <a:stretch>
            <a:fillRect/>
          </a:stretch>
        </p:blipFill>
        <p:spPr>
          <a:xfrm>
            <a:off x="4454571" y="5806137"/>
            <a:ext cx="3469531" cy="21044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001" y="2922397"/>
            <a:ext cx="3544201" cy="26581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2"/>
          <a:stretch>
            <a:fillRect/>
          </a:stretch>
        </p:blipFill>
        <p:spPr>
          <a:xfrm>
            <a:off x="654188" y="5806137"/>
            <a:ext cx="3546170" cy="21108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26"/>
          <a:stretch>
            <a:fillRect/>
          </a:stretch>
        </p:blipFill>
        <p:spPr>
          <a:xfrm>
            <a:off x="8158489" y="5809768"/>
            <a:ext cx="3246699" cy="21008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82015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297782" y="2228850"/>
            <a:ext cx="115419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>
                <a:solidFill>
                  <a:srgbClr val="E14A20"/>
                </a:solidFill>
                <a:latin typeface="Montserrat Medium" panose="00000600000000000000" pitchFamily="2" charset="-52"/>
              </a:rPr>
              <a:t>      </a:t>
            </a:r>
            <a:r>
              <a:rPr lang="ru-RU" sz="1650">
                <a:solidFill>
                  <a:srgbClr val="E14A20"/>
                </a:solidFill>
                <a:latin typeface="Montserrat Medium" panose="00000600000000000000" pitchFamily="2" charset="-52"/>
              </a:rPr>
              <a:t>Сотрудник службы занятости является постоянным членом комиссий. Предлагает ребятам, попавшим в сложную жизненную ситуацию занять свободное время работой, в т.ч. временным трудоустройством в свободное от учёбы время. Подростки узнают о мерах поддержки и сервисах, которые помогут им найти работу после окончания учёбы.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324AB-5149-4BD8-A2D6-14FAC2DB63BA}"/>
              </a:ext>
            </a:extLst>
          </p:cNvPr>
          <p:cNvSpPr txBox="1"/>
          <p:nvPr/>
        </p:nvSpPr>
        <p:spPr>
          <a:xfrm>
            <a:off x="3286594" y="5806137"/>
            <a:ext cx="1097741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88">
                <a:solidFill>
                  <a:schemeClr val="bg1"/>
                </a:solidFill>
                <a:latin typeface="Montserrat Medium" panose="00000600000000000000" pitchFamily="2" charset="-52"/>
              </a:rPr>
              <a:t> 732 305</a:t>
            </a: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426116" y="1385142"/>
            <a:ext cx="11249847" cy="7218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Комиссии по делам несовершеннолетних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397" y="3668169"/>
            <a:ext cx="5070740" cy="3819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25" y="3896550"/>
            <a:ext cx="5092230" cy="3819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3889479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500360" y="1281363"/>
            <a:ext cx="11094008" cy="6878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 err="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Взросляндия- развивающая среда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416591" y="1940092"/>
            <a:ext cx="114136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>
                <a:solidFill>
                  <a:srgbClr val="E14A20"/>
                </a:solidFill>
                <a:latin typeface="Montserrat Medium" panose="00000600000000000000" pitchFamily="2" charset="-52"/>
              </a:rPr>
              <a:t>С большим энтузиазмом школьники младших классов собирают карту-пазл, открывая для себя страну профессий и отраслей.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480" y="2633690"/>
            <a:ext cx="3631084" cy="2723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20" y="5232933"/>
            <a:ext cx="3628663" cy="27214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002" y="2669764"/>
            <a:ext cx="3123465" cy="55528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1"/>
          <a:stretch>
            <a:fillRect/>
          </a:stretch>
        </p:blipFill>
        <p:spPr>
          <a:xfrm>
            <a:off x="8400479" y="5800726"/>
            <a:ext cx="3641987" cy="22430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97"/>
          <a:stretch>
            <a:fillRect/>
          </a:stretch>
        </p:blipFill>
        <p:spPr>
          <a:xfrm>
            <a:off x="500360" y="2669764"/>
            <a:ext cx="3603720" cy="22332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1512337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93324AB-5149-4BD8-A2D6-14FAC2DB63BA}"/>
              </a:ext>
            </a:extLst>
          </p:cNvPr>
          <p:cNvSpPr txBox="1"/>
          <p:nvPr/>
        </p:nvSpPr>
        <p:spPr>
          <a:xfrm>
            <a:off x="3286594" y="5806137"/>
            <a:ext cx="1097741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88">
                <a:solidFill>
                  <a:schemeClr val="bg1"/>
                </a:solidFill>
                <a:latin typeface="Montserrat Medium" panose="00000600000000000000" pitchFamily="2" charset="-52"/>
              </a:rPr>
              <a:t> 732 305</a:t>
            </a: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564293" y="1200150"/>
            <a:ext cx="11177777" cy="11896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latin typeface="Montserrat SemiBold" panose="00000700000000000000" pitchFamily="2" charset="-52"/>
              </a:rPr>
              <a:t>Авторская профориентационная игра</a:t>
            </a:r>
            <a:endParaRPr lang="ru-RU" sz="2700" spc="-1">
              <a:latin typeface="Montserrat SemiBold" panose="00000700000000000000" pitchFamily="2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6"/>
          <a:stretch>
            <a:fillRect/>
          </a:stretch>
        </p:blipFill>
        <p:spPr>
          <a:xfrm>
            <a:off x="3894668" y="2050889"/>
            <a:ext cx="4517025" cy="8939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56" y="5740138"/>
            <a:ext cx="3486212" cy="23241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693" y="5740138"/>
            <a:ext cx="3585135" cy="23241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92" t="11332" r="9360" b="6570"/>
          <a:stretch>
            <a:fillRect/>
          </a:stretch>
        </p:blipFill>
        <p:spPr>
          <a:xfrm>
            <a:off x="4380472" y="3092430"/>
            <a:ext cx="3486212" cy="23836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8" b="6532"/>
          <a:stretch>
            <a:fillRect/>
          </a:stretch>
        </p:blipFill>
        <p:spPr>
          <a:xfrm>
            <a:off x="4301582" y="5740138"/>
            <a:ext cx="3703198" cy="23527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57" y="3085984"/>
            <a:ext cx="3427007" cy="22848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693" y="3085984"/>
            <a:ext cx="3585136" cy="23900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283135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416591" y="1299410"/>
            <a:ext cx="11177777" cy="5231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Деловая игра «Моя компания: Монетизация»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416591" y="1909023"/>
            <a:ext cx="11413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>
                <a:solidFill>
                  <a:srgbClr val="E14A20"/>
                </a:solidFill>
                <a:latin typeface="Montserrat Medium" panose="00000600000000000000" pitchFamily="2" charset="-52"/>
              </a:rPr>
              <a:t>Увлекательная образовательная профориентационная игра-тренинг для школьников старших классов и студентов, игра о бизнесе и биржевых торгах. В процессе участники убеждаются, что заработок на бирже — это не только удача и легкая рука. Понимают важность работы в команде, учатся решать нестандартные задачи и брать на себя ответственность за принятые решения.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3" t="15635"/>
          <a:stretch>
            <a:fillRect/>
          </a:stretch>
        </p:blipFill>
        <p:spPr>
          <a:xfrm>
            <a:off x="835691" y="3192336"/>
            <a:ext cx="3019425" cy="22129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43" y="3132436"/>
            <a:ext cx="2766127" cy="22129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43" y="5737180"/>
            <a:ext cx="2830711" cy="2264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36" y="5737180"/>
            <a:ext cx="3019425" cy="2264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735" y="3131416"/>
            <a:ext cx="2953254" cy="22149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736" y="5628897"/>
            <a:ext cx="3006896" cy="2264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456251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416591" y="1136064"/>
            <a:ext cx="11177777" cy="89322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Экскурсии на предприятия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270711" y="1822784"/>
            <a:ext cx="11559512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50" err="1">
                <a:solidFill>
                  <a:srgbClr val="E14A20"/>
                </a:solidFill>
                <a:latin typeface="Montserrat Medium" panose="00000600000000000000" pitchFamily="2" charset="-52"/>
              </a:rPr>
              <a:t>Профориентационная экскурсия является одним из видов сопровождения профессионального самоопределения обучающихся, сочетающая в себе не только наглядность и доступность информации, но и возможность формирования у ребят интереса к той или иной профессии.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290" y="2953195"/>
            <a:ext cx="3382667" cy="25383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306" y="5653713"/>
            <a:ext cx="3382667" cy="2537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063" y="2924815"/>
            <a:ext cx="3382667" cy="2537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21" y="2881084"/>
            <a:ext cx="3395782" cy="2546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4" b="21711"/>
          <a:stretch>
            <a:fillRect/>
          </a:stretch>
        </p:blipFill>
        <p:spPr>
          <a:xfrm>
            <a:off x="8618421" y="5672056"/>
            <a:ext cx="3377077" cy="24150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76" y="5653713"/>
            <a:ext cx="3395782" cy="25468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8006243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468774" y="1317458"/>
            <a:ext cx="11125593" cy="5594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700" b="1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VR</a:t>
            </a:r>
            <a:r>
              <a:rPr lang="en-US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-</a:t>
            </a: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пространство- современный подход к профориентации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604588" y="1876926"/>
            <a:ext cx="111484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>
                <a:solidFill>
                  <a:srgbClr val="E14A20"/>
                </a:solidFill>
                <a:latin typeface="Montserrat Medium" panose="00000600000000000000" pitchFamily="2" charset="-52"/>
              </a:rPr>
              <a:t>С помощью специального VR-приложения «Профессии этой реальности» школьники знакомятся с отраслями и профессиями современного рынка труда и с историей появления профессий. </a:t>
            </a:r>
          </a:p>
          <a:p>
            <a:r>
              <a:rPr lang="ru-RU" sz="1500" b="1">
                <a:solidFill>
                  <a:srgbClr val="E14A20"/>
                </a:solidFill>
                <a:latin typeface="Montserrat Medium" panose="00000600000000000000" pitchFamily="2" charset="-52"/>
              </a:rPr>
              <a:t>В новом приложении к </a:t>
            </a:r>
            <a:r>
              <a:rPr lang="en-US" sz="1500" b="1">
                <a:solidFill>
                  <a:srgbClr val="E14A20"/>
                </a:solidFill>
                <a:latin typeface="Montserrat Medium" panose="00000600000000000000" pitchFamily="2" charset="-52"/>
              </a:rPr>
              <a:t>VR</a:t>
            </a:r>
            <a:r>
              <a:rPr lang="ru-RU" sz="1500" b="1">
                <a:solidFill>
                  <a:srgbClr val="E14A20"/>
                </a:solidFill>
                <a:latin typeface="Montserrat Medium" panose="00000600000000000000" pitchFamily="2" charset="-52"/>
              </a:rPr>
              <a:t>-очкам появилась возможность еще и «попробовать профессию своими руками».</a:t>
            </a:r>
          </a:p>
          <a:p>
            <a:endParaRPr lang="ru-RU" sz="1500" b="1">
              <a:solidFill>
                <a:srgbClr val="E14A20"/>
              </a:solidFill>
              <a:latin typeface="Montserrat Medium" panose="00000600000000000000" pitchFamily="2" charset="-52"/>
            </a:endParaRPr>
          </a:p>
          <a:p>
            <a:r>
              <a:rPr lang="ru-RU" sz="1500">
                <a:solidFill>
                  <a:srgbClr val="E14A20"/>
                </a:solidFill>
                <a:latin typeface="Montserrat Medium" panose="00000600000000000000" pitchFamily="2" charset="-52"/>
              </a:rPr>
              <a:t>Использование виртуальной реальности позволяет:</a:t>
            </a:r>
          </a:p>
          <a:p>
            <a:r>
              <a:rPr lang="ru-RU" sz="1500">
                <a:solidFill>
                  <a:srgbClr val="E14A20"/>
                </a:solidFill>
                <a:latin typeface="Montserrat Medium" panose="00000600000000000000" pitchFamily="2" charset="-52"/>
              </a:rPr>
              <a:t>- «оглядеться на 360°» и рассмотреть процессы в той или иной отрасли. В других форматах такая практически нереализуема,</a:t>
            </a:r>
            <a:endParaRPr lang="ru-RU" sz="1500">
              <a:solidFill>
                <a:srgbClr val="E14A20"/>
              </a:solidFill>
              <a:latin typeface="Montserrat Medium" panose="00000600000000000000" pitchFamily="2" charset="-52"/>
            </a:endParaRPr>
          </a:p>
          <a:p>
            <a:r>
              <a:rPr lang="ru-RU" sz="1500">
                <a:solidFill>
                  <a:srgbClr val="E14A20"/>
                </a:solidFill>
                <a:latin typeface="Montserrat Medium" panose="00000600000000000000" pitchFamily="2" charset="-52"/>
              </a:rPr>
              <a:t>-  взаимодействие с виртуальным миром повышает степень усвоения материала по сравнению с традиционными форматами – лекцией, книгой или видео,</a:t>
            </a:r>
            <a:endParaRPr lang="ru-RU" sz="1500">
              <a:solidFill>
                <a:srgbClr val="E14A20"/>
              </a:solidFill>
              <a:latin typeface="Montserrat Medium" panose="00000600000000000000" pitchFamily="2" charset="-52"/>
            </a:endParaRPr>
          </a:p>
          <a:p>
            <a:r>
              <a:rPr lang="ru-RU" sz="1500">
                <a:solidFill>
                  <a:srgbClr val="E14A20"/>
                </a:solidFill>
                <a:latin typeface="Montserrat Medium" panose="00000600000000000000" pitchFamily="2" charset="-52"/>
              </a:rPr>
              <a:t>-  в виртуальном мире школьник лишается помех в восприятии: не отвлекается на других учеников, не видит посторонних образов, получает только образовательный контент.</a:t>
            </a:r>
          </a:p>
          <a:p>
            <a:endParaRPr lang="ru-RU" sz="1500">
              <a:solidFill>
                <a:srgbClr val="E14A20"/>
              </a:solidFill>
              <a:latin typeface="Montserrat Medium" panose="00000600000000000000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478" y="4868529"/>
            <a:ext cx="3737582" cy="2803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7"/>
          <a:stretch>
            <a:fillRect/>
          </a:stretch>
        </p:blipFill>
        <p:spPr>
          <a:xfrm>
            <a:off x="8664340" y="4868529"/>
            <a:ext cx="3563258" cy="2803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/>
          <a:stretch>
            <a:fillRect/>
          </a:stretch>
        </p:blipFill>
        <p:spPr>
          <a:xfrm>
            <a:off x="468775" y="4868529"/>
            <a:ext cx="3711770" cy="28031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8382768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602" descr="A picture containing indoor, building, bathroom, white&#10;&#10;Description automatically generated">
            <a:extLst>
              <a:ext uri="{FF2B5EF4-FFF2-40B4-BE49-F238E27FC236}">
                <a16:creationId xmlns:a16="http://schemas.microsoft.com/office/drawing/2014/main" id="{0EFD85B4-BAD5-4DCB-BC39-805873813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r="216"/>
          <a:stretch>
            <a:fillRect/>
          </a:stretch>
        </p:blipFill>
        <p:spPr>
          <a:xfrm>
            <a:off x="0" y="1200150"/>
            <a:ext cx="12801600" cy="7213782"/>
          </a:xfrm>
          <a:prstGeom prst="rect">
            <a:avLst/>
          </a:prstGeom>
        </p:spPr>
      </p:pic>
      <p:sp>
        <p:nvSpPr>
          <p:cNvPr id="3" name="TextBox 22">
            <a:extLst>
              <a:ext uri="{FF2B5EF4-FFF2-40B4-BE49-F238E27FC236}">
                <a16:creationId xmlns:a16="http://schemas.microsoft.com/office/drawing/2014/main" id="{0ADE11C7-D833-4E80-A23D-4B09FA302F7D}"/>
              </a:ext>
            </a:extLst>
          </p:cNvPr>
          <p:cNvSpPr/>
          <p:nvPr/>
        </p:nvSpPr>
        <p:spPr>
          <a:xfrm>
            <a:off x="1015857" y="2281576"/>
            <a:ext cx="6326403" cy="25380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33750" rIns="67500" bIns="3375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6000" b="1" spc="-1">
                <a:solidFill>
                  <a:srgbClr val="1B48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 panose="00000900000000000000" pitchFamily="2" charset="-52"/>
              </a:rPr>
              <a:t>Спасибо</a:t>
            </a:r>
            <a:br>
              <a:rPr lang="ru-RU" sz="6000" b="1" spc="-1">
                <a:solidFill>
                  <a:srgbClr val="1B48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 panose="00000900000000000000" pitchFamily="2" charset="-52"/>
              </a:rPr>
            </a:br>
            <a:r>
              <a:rPr lang="ru-RU" sz="6000" b="1" spc="-1">
                <a:solidFill>
                  <a:srgbClr val="1B48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ExtraBold" panose="00000900000000000000" pitchFamily="2" charset="-52"/>
              </a:rPr>
              <a:t> за внимание!</a:t>
            </a:r>
          </a:p>
          <a:p>
            <a:pPr algn="ctr">
              <a:lnSpc>
                <a:spcPct val="100000"/>
              </a:lnSpc>
              <a:buNone/>
            </a:pPr>
            <a:endParaRPr lang="ru-RU" sz="4050" b="1" spc="-1">
              <a:solidFill>
                <a:srgbClr val="CF45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2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546" y="4348380"/>
            <a:ext cx="4788427" cy="37738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973" y="5111346"/>
            <a:ext cx="1845844" cy="30108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6D83AB-0D3C-4E29-8C08-95FDAE136A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662265" y="4978048"/>
            <a:ext cx="1359990" cy="31877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525" y="1918434"/>
            <a:ext cx="4062806" cy="577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07704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93324AB-5149-4BD8-A2D6-14FAC2DB63BA}"/>
              </a:ext>
            </a:extLst>
          </p:cNvPr>
          <p:cNvSpPr txBox="1"/>
          <p:nvPr/>
        </p:nvSpPr>
        <p:spPr>
          <a:xfrm>
            <a:off x="3286594" y="5806137"/>
            <a:ext cx="1097741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88">
                <a:solidFill>
                  <a:schemeClr val="bg1"/>
                </a:solidFill>
                <a:latin typeface="Montserrat Medium" panose="00000600000000000000" pitchFamily="2" charset="-52"/>
              </a:rPr>
              <a:t> 732 305</a:t>
            </a: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544042" y="1570122"/>
            <a:ext cx="11177777" cy="145607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1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ГКУ «ЦЗН города Брянска» прошёл модернизацию и сегодня является </a:t>
            </a:r>
            <a:r>
              <a:rPr lang="ru-RU" sz="2100" u="sng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современным Кадровым центром «Работа России» города Брянска</a:t>
            </a:r>
            <a:r>
              <a:rPr lang="ru-RU" sz="21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, деятельность которого строится на обеспечении комплексного подхода к оказанию услуг с учетом жизненных ситуаций граждан и бизнес-ситуаций работодателей за счет применения набора современных сервисов.</a:t>
            </a:r>
            <a:endParaRPr lang="ru-RU" sz="21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42" y="3457211"/>
            <a:ext cx="3105282" cy="2328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93" y="6087421"/>
            <a:ext cx="3085031" cy="20569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820" y="3457211"/>
            <a:ext cx="3493148" cy="2328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67"/>
          <a:stretch>
            <a:fillRect/>
          </a:stretch>
        </p:blipFill>
        <p:spPr>
          <a:xfrm>
            <a:off x="3949819" y="6112030"/>
            <a:ext cx="3493148" cy="20076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7" b="11207"/>
          <a:stretch>
            <a:fillRect/>
          </a:stretch>
        </p:blipFill>
        <p:spPr>
          <a:xfrm>
            <a:off x="7847634" y="3457211"/>
            <a:ext cx="4079821" cy="2395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8" t="6712" b="34691"/>
          <a:stretch>
            <a:fillRect/>
          </a:stretch>
        </p:blipFill>
        <p:spPr>
          <a:xfrm>
            <a:off x="7847633" y="6125644"/>
            <a:ext cx="4019310" cy="19940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5201379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223363" y="2998417"/>
            <a:ext cx="120759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b="1">
                <a:solidFill>
                  <a:srgbClr val="E14A20"/>
                </a:solidFill>
                <a:latin typeface="Montserrat Medium" panose="00000600000000000000" pitchFamily="2" charset="-52"/>
              </a:rPr>
              <a:t>Главная цель </a:t>
            </a:r>
            <a:r>
              <a:rPr lang="ru-RU" sz="2100">
                <a:solidFill>
                  <a:srgbClr val="E14A20"/>
                </a:solidFill>
                <a:latin typeface="Montserrat Medium" panose="00000600000000000000" pitchFamily="2" charset="-52"/>
              </a:rPr>
              <a:t>- помочь учащимся лучше понять себя, свои способности, интересы и ценности, чтобы в итоге сделать правильный выбор профессионального пути. </a:t>
            </a:r>
          </a:p>
          <a:p>
            <a:pPr algn="just"/>
            <a:r>
              <a:rPr lang="ru-RU" sz="2100">
                <a:solidFill>
                  <a:srgbClr val="E14A20"/>
                </a:solidFill>
                <a:latin typeface="Montserrat Medium" panose="00000600000000000000" pitchFamily="2" charset="-52"/>
              </a:rPr>
              <a:t>Важно познакомить ребят с потребностями и особенностями современного рынка труда.</a:t>
            </a:r>
          </a:p>
          <a:p>
            <a:pPr algn="just"/>
            <a:r>
              <a:rPr lang="ru-RU" sz="2100" b="1">
                <a:solidFill>
                  <a:srgbClr val="E14A20"/>
                </a:solidFill>
                <a:latin typeface="Montserrat Medium" panose="00000600000000000000" pitchFamily="2" charset="-52"/>
              </a:rPr>
              <a:t>Сделать нужные акценты</a:t>
            </a:r>
            <a:r>
              <a:rPr lang="ru-RU" sz="2100">
                <a:solidFill>
                  <a:srgbClr val="E14A20"/>
                </a:solidFill>
                <a:latin typeface="Montserrat Medium" panose="00000600000000000000" pitchFamily="2" charset="-52"/>
              </a:rPr>
              <a:t>. </a:t>
            </a:r>
            <a:endParaRPr lang="ru-RU" sz="2100">
              <a:solidFill>
                <a:srgbClr val="E14A20"/>
              </a:solidFill>
              <a:latin typeface="Montserrat Medium" panose="000006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324AB-5149-4BD8-A2D6-14FAC2DB63BA}"/>
              </a:ext>
            </a:extLst>
          </p:cNvPr>
          <p:cNvSpPr txBox="1"/>
          <p:nvPr/>
        </p:nvSpPr>
        <p:spPr>
          <a:xfrm>
            <a:off x="3286594" y="5806137"/>
            <a:ext cx="1097741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88">
                <a:solidFill>
                  <a:schemeClr val="bg1"/>
                </a:solidFill>
                <a:latin typeface="Montserrat Medium" panose="00000600000000000000" pitchFamily="2" charset="-52"/>
              </a:rPr>
              <a:t> 732 305</a:t>
            </a: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394012" y="1998460"/>
            <a:ext cx="11151734" cy="2697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Кадровый центр регулярно проводит профориентационную работу со школьниками города Брянска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t="4084" b="22134"/>
          <a:stretch>
            <a:fillRect/>
          </a:stretch>
        </p:blipFill>
        <p:spPr>
          <a:xfrm>
            <a:off x="223363" y="4958820"/>
            <a:ext cx="2517965" cy="2321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227" y="4958820"/>
            <a:ext cx="2901989" cy="2321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05" r="6546"/>
          <a:stretch>
            <a:fillRect/>
          </a:stretch>
        </p:blipFill>
        <p:spPr>
          <a:xfrm>
            <a:off x="5969879" y="4958820"/>
            <a:ext cx="3507072" cy="2321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8" t="18927" r="3646"/>
          <a:stretch>
            <a:fillRect/>
          </a:stretch>
        </p:blipFill>
        <p:spPr>
          <a:xfrm>
            <a:off x="9576205" y="4958820"/>
            <a:ext cx="3042775" cy="23332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1330334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415090" y="2592833"/>
            <a:ext cx="114967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75">
                <a:solidFill>
                  <a:srgbClr val="E14A20"/>
                </a:solidFill>
                <a:latin typeface="Montserrat Medium" panose="00000600000000000000" pitchFamily="2" charset="-52"/>
              </a:rPr>
              <a:t>-</a:t>
            </a:r>
            <a:r>
              <a:rPr lang="ru-RU" sz="2100">
                <a:solidFill>
                  <a:srgbClr val="E14A20"/>
                </a:solidFill>
                <a:latin typeface="Montserrat Medium" panose="00000600000000000000" pitchFamily="2" charset="-52"/>
              </a:rPr>
              <a:t>  </a:t>
            </a:r>
            <a:r>
              <a:rPr lang="ru-RU" sz="1875" b="1">
                <a:solidFill>
                  <a:srgbClr val="E14A20"/>
                </a:solidFill>
                <a:latin typeface="Montserrat Medium" panose="00000600000000000000" pitchFamily="2" charset="-52"/>
              </a:rPr>
              <a:t>фестивали профессий и ярмарки учебных мест; </a:t>
            </a:r>
            <a:endParaRPr lang="ru-RU" sz="1875" b="1">
              <a:solidFill>
                <a:srgbClr val="E14A20"/>
              </a:solidFill>
              <a:latin typeface="Montserrat Medium" panose="00000600000000000000" pitchFamily="2" charset="-52"/>
            </a:endParaRPr>
          </a:p>
          <a:p>
            <a:pPr algn="just"/>
            <a:r>
              <a:rPr lang="ru-RU" sz="1875" b="1">
                <a:solidFill>
                  <a:srgbClr val="E14A20"/>
                </a:solidFill>
                <a:latin typeface="Montserrat Medium" panose="00000600000000000000" pitchFamily="2" charset="-52"/>
              </a:rPr>
              <a:t>-  информационные встречи и лекции; </a:t>
            </a:r>
            <a:endParaRPr lang="ru-RU" sz="1875" b="1">
              <a:solidFill>
                <a:srgbClr val="E14A20"/>
              </a:solidFill>
              <a:latin typeface="Montserrat Medium" panose="00000600000000000000" pitchFamily="2" charset="-52"/>
            </a:endParaRPr>
          </a:p>
          <a:p>
            <a:pPr algn="just"/>
            <a:r>
              <a:rPr lang="ru-RU" sz="1875" b="1">
                <a:solidFill>
                  <a:srgbClr val="E14A20"/>
                </a:solidFill>
                <a:latin typeface="Montserrat Medium" panose="00000600000000000000" pitchFamily="2" charset="-52"/>
              </a:rPr>
              <a:t>-  экскурсии на предприятия города; </a:t>
            </a:r>
            <a:endParaRPr lang="ru-RU" sz="1875" b="1">
              <a:solidFill>
                <a:srgbClr val="E14A20"/>
              </a:solidFill>
              <a:latin typeface="Montserrat Medium" panose="00000600000000000000" pitchFamily="2" charset="-52"/>
            </a:endParaRPr>
          </a:p>
          <a:p>
            <a:pPr algn="just"/>
            <a:r>
              <a:rPr lang="ru-RU" sz="1875" b="1">
                <a:solidFill>
                  <a:srgbClr val="E14A20"/>
                </a:solidFill>
                <a:latin typeface="Montserrat Medium" panose="00000600000000000000" pitchFamily="2" charset="-52"/>
              </a:rPr>
              <a:t>-  тестирование;</a:t>
            </a:r>
          </a:p>
          <a:p>
            <a:pPr algn="just"/>
            <a:r>
              <a:rPr lang="ru-RU" sz="1875" b="1">
                <a:solidFill>
                  <a:srgbClr val="E14A20"/>
                </a:solidFill>
                <a:latin typeface="Montserrat Medium" panose="00000600000000000000" pitchFamily="2" charset="-52"/>
              </a:rPr>
              <a:t>- профориентационные игры и др.</a:t>
            </a:r>
            <a:endParaRPr lang="ru-RU" sz="1875" b="1">
              <a:solidFill>
                <a:srgbClr val="E14A20"/>
              </a:solidFill>
              <a:latin typeface="Montserrat Medium" panose="000006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324AB-5149-4BD8-A2D6-14FAC2DB63BA}"/>
              </a:ext>
            </a:extLst>
          </p:cNvPr>
          <p:cNvSpPr txBox="1"/>
          <p:nvPr/>
        </p:nvSpPr>
        <p:spPr>
          <a:xfrm>
            <a:off x="3286594" y="5806137"/>
            <a:ext cx="1097741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88">
                <a:solidFill>
                  <a:schemeClr val="bg1"/>
                </a:solidFill>
                <a:latin typeface="Montserrat Medium" panose="00000600000000000000" pitchFamily="2" charset="-52"/>
              </a:rPr>
              <a:t> 732 305</a:t>
            </a: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498185" y="1385141"/>
            <a:ext cx="11177777" cy="118964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Специалисты центра организуют мероприятия для школьников и применяют широкий ряд инструментов для профориентации: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9" t="32309" r="10018" b="11451"/>
          <a:stretch>
            <a:fillRect/>
          </a:stretch>
        </p:blipFill>
        <p:spPr>
          <a:xfrm>
            <a:off x="258025" y="4315499"/>
            <a:ext cx="2473742" cy="1956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44" b="13834"/>
          <a:stretch>
            <a:fillRect/>
          </a:stretch>
        </p:blipFill>
        <p:spPr>
          <a:xfrm>
            <a:off x="278983" y="6586921"/>
            <a:ext cx="3910492" cy="16053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750" y="4315499"/>
            <a:ext cx="2935251" cy="1956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9" r="13051"/>
          <a:stretch>
            <a:fillRect/>
          </a:stretch>
        </p:blipFill>
        <p:spPr>
          <a:xfrm>
            <a:off x="5994985" y="4315499"/>
            <a:ext cx="2923391" cy="1956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4335" y="6586922"/>
            <a:ext cx="3659720" cy="16195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8914" y="6586921"/>
            <a:ext cx="4197621" cy="16053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2" name="Picture 4" descr="https://sun9-69.userapi.com/s/v1/ig2/4Q2_c-y07INXYqyoPr653oB-_-6nUs3wg8PnIFO8H07ji5C8MsfWNtY0txpMoseybM01lfm3Fbgo77cM5a00lJki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8"/>
          <a:stretch>
            <a:fillRect/>
          </a:stretch>
        </p:blipFill>
        <p:spPr bwMode="auto">
          <a:xfrm>
            <a:off x="9082360" y="4321538"/>
            <a:ext cx="3224220" cy="19568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13713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351925" y="1281363"/>
            <a:ext cx="11242443" cy="8211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   Всероссийская ярмарка трудоустройства и </a:t>
            </a:r>
          </a:p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           Фестиваль профессий.                  </a:t>
            </a:r>
            <a:endParaRPr lang="ru-RU" sz="18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141" y="2111542"/>
            <a:ext cx="11756784" cy="253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u="sng">
                <a:solidFill>
                  <a:srgbClr val="E14A20"/>
                </a:solidFill>
                <a:latin typeface="Montserrat Medium"/>
              </a:rPr>
              <a:t>На Фестивале действуют несколько площадок для школьников</a:t>
            </a:r>
            <a:r>
              <a:rPr lang="ru-RU" sz="1800">
                <a:solidFill>
                  <a:srgbClr val="E14A20"/>
                </a:solidFill>
                <a:latin typeface="Montserrat Medium"/>
              </a:rPr>
              <a:t>:                                     </a:t>
            </a:r>
            <a:r>
              <a:rPr lang="ru-RU" sz="1350">
                <a:solidFill>
                  <a:srgbClr val="034896"/>
                </a:solidFill>
                <a:latin typeface="Montserrat Medium"/>
              </a:rPr>
              <a:t>проходит 2 раза в год</a:t>
            </a:r>
            <a:r>
              <a:rPr lang="ru-RU" sz="1800">
                <a:solidFill>
                  <a:srgbClr val="034896"/>
                </a:solidFill>
                <a:latin typeface="Montserrat Medium"/>
              </a:rPr>
              <a:t> </a:t>
            </a:r>
            <a:r>
              <a:rPr lang="ru-RU" sz="1800">
                <a:solidFill>
                  <a:srgbClr val="E14A20"/>
                </a:solidFill>
                <a:latin typeface="Montserrat Medium"/>
              </a:rPr>
              <a:t>                               </a:t>
            </a:r>
          </a:p>
          <a:p>
            <a:endParaRPr lang="ru-RU" sz="1800" u="sng">
              <a:solidFill>
                <a:srgbClr val="E14A20"/>
              </a:solidFill>
              <a:latin typeface="Montserrat Medium"/>
            </a:endParaRPr>
          </a:p>
          <a:p>
            <a:pPr marL="257175" indent="-257175">
              <a:spcAft>
                <a:spcPts val="450"/>
              </a:spcAft>
              <a:buFontTx/>
              <a:buChar char="-"/>
            </a:pPr>
            <a:r>
              <a:rPr lang="ru-RU" sz="1800">
                <a:solidFill>
                  <a:srgbClr val="E14A20"/>
                </a:solidFill>
                <a:latin typeface="Montserrat Medium"/>
              </a:rPr>
              <a:t>«Работа летом»</a:t>
            </a:r>
            <a:r>
              <a:rPr lang="en-US" sz="1800">
                <a:solidFill>
                  <a:srgbClr val="E14A20"/>
                </a:solidFill>
                <a:latin typeface="Montserrat Medium"/>
              </a:rPr>
              <a:t>;</a:t>
            </a:r>
          </a:p>
          <a:p>
            <a:pPr marL="257175" indent="-257175">
              <a:spcAft>
                <a:spcPts val="450"/>
              </a:spcAft>
              <a:buFontTx/>
              <a:buChar char="-"/>
            </a:pPr>
            <a:r>
              <a:rPr lang="ru-RU" sz="1800">
                <a:solidFill>
                  <a:srgbClr val="E14A20"/>
                </a:solidFill>
                <a:latin typeface="Montserrat Medium"/>
              </a:rPr>
              <a:t>ВУЗы и ССУЗы города с мастер-классами от студентов и преподавателей</a:t>
            </a:r>
            <a:r>
              <a:rPr lang="en-US" sz="1800">
                <a:solidFill>
                  <a:srgbClr val="E14A20"/>
                </a:solidFill>
                <a:latin typeface="Montserrat Medium"/>
              </a:rPr>
              <a:t>;</a:t>
            </a:r>
          </a:p>
          <a:p>
            <a:pPr marL="257175" indent="-257175">
              <a:spcAft>
                <a:spcPts val="450"/>
              </a:spcAft>
              <a:buFontTx/>
              <a:buChar char="-"/>
            </a:pPr>
            <a:r>
              <a:rPr lang="ru-RU" sz="1800">
                <a:solidFill>
                  <a:srgbClr val="E14A20"/>
                </a:solidFill>
                <a:latin typeface="Montserrat Medium"/>
              </a:rPr>
              <a:t>Тестирование с целью профессионального самоопределения школьников</a:t>
            </a:r>
            <a:r>
              <a:rPr lang="en-US" sz="1800">
                <a:solidFill>
                  <a:srgbClr val="E14A20"/>
                </a:solidFill>
                <a:latin typeface="Montserrat Medium"/>
              </a:rPr>
              <a:t>;</a:t>
            </a:r>
            <a:endParaRPr lang="ru-RU" sz="1800">
              <a:solidFill>
                <a:srgbClr val="E14A20"/>
              </a:solidFill>
              <a:latin typeface="Montserrat Medium"/>
            </a:endParaRPr>
          </a:p>
          <a:p>
            <a:pPr marL="257175" indent="-257175">
              <a:spcAft>
                <a:spcPts val="450"/>
              </a:spcAft>
              <a:buFontTx/>
              <a:buChar char="-"/>
            </a:pPr>
            <a:r>
              <a:rPr lang="ru-RU" sz="1800">
                <a:solidFill>
                  <a:srgbClr val="E14A20"/>
                </a:solidFill>
                <a:latin typeface="Montserrat Medium"/>
              </a:rPr>
              <a:t>Площадки для активностей («Игра ПрофиВорк» и «Путешествие в </a:t>
            </a:r>
            <a:r>
              <a:rPr lang="en-US" sz="1800">
                <a:solidFill>
                  <a:srgbClr val="E14A20"/>
                </a:solidFill>
                <a:latin typeface="Montserrat Medium"/>
              </a:rPr>
              <a:t>VR</a:t>
            </a:r>
            <a:r>
              <a:rPr lang="ru-RU" sz="1800">
                <a:solidFill>
                  <a:srgbClr val="E14A20"/>
                </a:solidFill>
                <a:latin typeface="Montserrat Medium"/>
              </a:rPr>
              <a:t>-мир»)</a:t>
            </a:r>
          </a:p>
          <a:p>
            <a:pPr marL="257175" indent="-257175">
              <a:buFontTx/>
              <a:buChar char="-"/>
            </a:pPr>
            <a:endParaRPr lang="ru-RU" sz="1588" b="1">
              <a:solidFill>
                <a:srgbClr val="FF0000"/>
              </a:solidFill>
              <a:latin typeface="Montserrat Medium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5826" r="-3152" b="10695"/>
          <a:stretch>
            <a:fillRect/>
          </a:stretch>
        </p:blipFill>
        <p:spPr>
          <a:xfrm>
            <a:off x="5864383" y="6505919"/>
            <a:ext cx="3089117" cy="16503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1"/>
          <a:stretch>
            <a:fillRect/>
          </a:stretch>
        </p:blipFill>
        <p:spPr>
          <a:xfrm>
            <a:off x="5864383" y="4357468"/>
            <a:ext cx="2995895" cy="20909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42" y="4357468"/>
            <a:ext cx="5065103" cy="37988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87" r="17637"/>
          <a:stretch>
            <a:fillRect/>
          </a:stretch>
        </p:blipFill>
        <p:spPr>
          <a:xfrm>
            <a:off x="9155698" y="4015540"/>
            <a:ext cx="3116522" cy="41407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3883497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794084" y="1281363"/>
            <a:ext cx="10800284" cy="8211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Ярмарка учебных мест</a:t>
            </a:r>
            <a:endParaRPr lang="ru-RU" sz="18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199" y="1911051"/>
            <a:ext cx="11413895" cy="1314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88">
                <a:solidFill>
                  <a:srgbClr val="CF4520"/>
                </a:solidFill>
                <a:latin typeface="Montserrat Medium" panose="00000600000000000000" pitchFamily="2" charset="-52"/>
              </a:rPr>
              <a:t>	На одной площадке собираются представители ССУЗов, ВУЗов города, а также организаций и предприятий города, которые готовы заключить договора целевого обучения. </a:t>
            </a:r>
          </a:p>
          <a:p>
            <a:r>
              <a:rPr lang="ru-RU" sz="1588">
                <a:solidFill>
                  <a:srgbClr val="CF4520"/>
                </a:solidFill>
                <a:latin typeface="Montserrat Medium" panose="00000600000000000000" pitchFamily="2" charset="-52"/>
              </a:rPr>
              <a:t>Ребята могут получить исчерпывающую информацию, касающуюся правил приёма в учебные заведения, перечня вступительных испытаний, условий поступления по квоте целевого приема на востребованные экономикой региона направления подготовки.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24" y="3387726"/>
            <a:ext cx="3352801" cy="223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211" y="3397786"/>
            <a:ext cx="3353095" cy="223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24" y="5807074"/>
            <a:ext cx="3352801" cy="223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505" y="5807074"/>
            <a:ext cx="3352800" cy="223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50"/>
          <a:stretch>
            <a:fillRect/>
          </a:stretch>
        </p:blipFill>
        <p:spPr>
          <a:xfrm>
            <a:off x="8400072" y="3387726"/>
            <a:ext cx="3143251" cy="223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3" r="18783"/>
          <a:stretch>
            <a:fillRect/>
          </a:stretch>
        </p:blipFill>
        <p:spPr>
          <a:xfrm>
            <a:off x="8375868" y="5807074"/>
            <a:ext cx="3191658" cy="223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6943222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360947" y="2012282"/>
            <a:ext cx="11478800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>
                <a:solidFill>
                  <a:srgbClr val="E14A20"/>
                </a:solidFill>
                <a:latin typeface="Montserrat Medium" panose="00000600000000000000" pitchFamily="2" charset="-52"/>
              </a:rPr>
              <a:t>     </a:t>
            </a:r>
            <a:r>
              <a:rPr lang="ru-RU" sz="1575">
                <a:solidFill>
                  <a:srgbClr val="E14A20"/>
                </a:solidFill>
                <a:latin typeface="Montserrat Medium" panose="00000600000000000000" pitchFamily="2" charset="-52"/>
              </a:rPr>
              <a:t>Специалисты Кадрового центра участвуют в классных часах, тематических мероприятиях по профориентации. Цель - рассказать ученикам о Службе занятости, о состоянии современного рынка труда, его приоритетах и изменчивости, о востребованных сегодня специалистах. </a:t>
            </a:r>
            <a:endParaRPr lang="ru-RU" sz="1575">
              <a:solidFill>
                <a:srgbClr val="E14A20"/>
              </a:solidFill>
              <a:latin typeface="Montserrat Medium" panose="00000600000000000000" pitchFamily="2" charset="-52"/>
            </a:endParaRPr>
          </a:p>
          <a:p>
            <a:pPr algn="just"/>
            <a:endParaRPr lang="ru-RU" sz="1500">
              <a:solidFill>
                <a:srgbClr val="E14A20"/>
              </a:solidFill>
              <a:latin typeface="Montserrat Medium" panose="000006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324AB-5149-4BD8-A2D6-14FAC2DB63BA}"/>
              </a:ext>
            </a:extLst>
          </p:cNvPr>
          <p:cNvSpPr txBox="1"/>
          <p:nvPr/>
        </p:nvSpPr>
        <p:spPr>
          <a:xfrm>
            <a:off x="3286594" y="5806137"/>
            <a:ext cx="1097741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88">
                <a:solidFill>
                  <a:schemeClr val="bg1"/>
                </a:solidFill>
                <a:latin typeface="Montserrat Medium" panose="00000600000000000000" pitchFamily="2" charset="-52"/>
              </a:rPr>
              <a:t> 732 305</a:t>
            </a: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426116" y="1385142"/>
            <a:ext cx="11249847" cy="7218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Работа с учебными заведениями города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3"/>
          <a:stretch>
            <a:fillRect/>
          </a:stretch>
        </p:blipFill>
        <p:spPr>
          <a:xfrm>
            <a:off x="1082842" y="3065327"/>
            <a:ext cx="3867232" cy="25141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1" b="23412"/>
          <a:stretch>
            <a:fillRect/>
          </a:stretch>
        </p:blipFill>
        <p:spPr>
          <a:xfrm>
            <a:off x="865022" y="5806137"/>
            <a:ext cx="5277853" cy="22252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52" b="2513"/>
          <a:stretch>
            <a:fillRect/>
          </a:stretch>
        </p:blipFill>
        <p:spPr>
          <a:xfrm>
            <a:off x="6805906" y="5806136"/>
            <a:ext cx="4200539" cy="22252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95" r="198"/>
          <a:stretch>
            <a:fillRect/>
          </a:stretch>
        </p:blipFill>
        <p:spPr>
          <a:xfrm>
            <a:off x="5673451" y="3020192"/>
            <a:ext cx="5332994" cy="261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59295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360947" y="2012282"/>
            <a:ext cx="119298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50">
                <a:solidFill>
                  <a:srgbClr val="E14A20"/>
                </a:solidFill>
                <a:latin typeface="Montserrat Medium" panose="00000600000000000000" pitchFamily="2" charset="-52"/>
              </a:rPr>
              <a:t>       Профессиональное самоопределение школьников- важное направление в профориентации. На мероприятиях, которые организует Кадровый центр всегда отводится место для проведения тестирования. Профессиональные методики помогают раскрыть склонности и предпочтения ребят, а карьерные консультанты по результатам дают грамотные рекомендации по выбору профессии с учётом ситуации на рынке труда.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324AB-5149-4BD8-A2D6-14FAC2DB63BA}"/>
              </a:ext>
            </a:extLst>
          </p:cNvPr>
          <p:cNvSpPr txBox="1"/>
          <p:nvPr/>
        </p:nvSpPr>
        <p:spPr>
          <a:xfrm>
            <a:off x="3286594" y="5806137"/>
            <a:ext cx="1097741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88">
                <a:solidFill>
                  <a:schemeClr val="bg1"/>
                </a:solidFill>
                <a:latin typeface="Montserrat Medium" panose="00000600000000000000" pitchFamily="2" charset="-52"/>
              </a:rPr>
              <a:t> 732 305</a:t>
            </a: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426116" y="1385142"/>
            <a:ext cx="11249847" cy="7218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Профессиональное тестирование старшеклассников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70"/>
          <a:stretch>
            <a:fillRect/>
          </a:stretch>
        </p:blipFill>
        <p:spPr>
          <a:xfrm>
            <a:off x="426115" y="3438365"/>
            <a:ext cx="3669635" cy="2667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2" r="11989" b="12963"/>
          <a:stretch>
            <a:fillRect/>
          </a:stretch>
        </p:blipFill>
        <p:spPr>
          <a:xfrm>
            <a:off x="426115" y="6308036"/>
            <a:ext cx="3688685" cy="19405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0" y="5295821"/>
            <a:ext cx="4429125" cy="2952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10" r="19577"/>
          <a:stretch>
            <a:fillRect/>
          </a:stretch>
        </p:blipFill>
        <p:spPr>
          <a:xfrm>
            <a:off x="8905875" y="3438365"/>
            <a:ext cx="3384961" cy="4810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rcRect t="19985" r="5077"/>
          <a:stretch>
            <a:fillRect/>
          </a:stretch>
        </p:blipFill>
        <p:spPr>
          <a:xfrm>
            <a:off x="4286250" y="3438365"/>
            <a:ext cx="4429125" cy="17461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4227033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D82B38-F786-4E99-A5CA-7B3897AD9616}"/>
              </a:ext>
            </a:extLst>
          </p:cNvPr>
          <p:cNvSpPr txBox="1"/>
          <p:nvPr/>
        </p:nvSpPr>
        <p:spPr>
          <a:xfrm>
            <a:off x="360947" y="2012282"/>
            <a:ext cx="1147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50">
                <a:solidFill>
                  <a:srgbClr val="E14A20"/>
                </a:solidFill>
                <a:latin typeface="Montserrat Medium" panose="00000600000000000000" pitchFamily="2" charset="-52"/>
              </a:rPr>
              <a:t>     Это интерактивный сервис. Его цель - знакомство школьников с миром как уже  существующих, так и новых интересных профессий, которые появляются на современном рынке труда, от лица реальных профессионалов и специалистов своего дела. Ребята сами выбирают интересную для них профессию и смотрят короткий видеоролик о ней.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3324AB-5149-4BD8-A2D6-14FAC2DB63BA}"/>
              </a:ext>
            </a:extLst>
          </p:cNvPr>
          <p:cNvSpPr txBox="1"/>
          <p:nvPr/>
        </p:nvSpPr>
        <p:spPr>
          <a:xfrm>
            <a:off x="3286594" y="5806137"/>
            <a:ext cx="1097741" cy="581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88">
                <a:solidFill>
                  <a:schemeClr val="bg1"/>
                </a:solidFill>
                <a:latin typeface="Montserrat Medium" panose="00000600000000000000" pitchFamily="2" charset="-52"/>
              </a:rPr>
              <a:t> 732 305</a:t>
            </a: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id="{E4730EB4-A1F0-4FB7-BC10-F53D2348670B}"/>
              </a:ext>
            </a:extLst>
          </p:cNvPr>
          <p:cNvSpPr/>
          <p:nvPr/>
        </p:nvSpPr>
        <p:spPr>
          <a:xfrm>
            <a:off x="426116" y="1385142"/>
            <a:ext cx="11249847" cy="72189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700" spc="-1">
                <a:solidFill>
                  <a:srgbClr val="0033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SemiBold" panose="00000700000000000000" pitchFamily="2" charset="-52"/>
              </a:rPr>
              <a:t>Сервис: «Альбом профессий»</a:t>
            </a:r>
            <a:endParaRPr lang="ru-RU" sz="2700" spc="-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SemiBold" panose="00000700000000000000" pitchFamily="2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714" y="3165276"/>
            <a:ext cx="3320257" cy="24901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48" y="3165276"/>
            <a:ext cx="3299539" cy="5031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69" t="18915"/>
          <a:stretch>
            <a:fillRect/>
          </a:stretch>
        </p:blipFill>
        <p:spPr>
          <a:xfrm>
            <a:off x="4065750" y="5806137"/>
            <a:ext cx="3287221" cy="23903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819" y="3165275"/>
            <a:ext cx="3599144" cy="509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67735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A3 Paper (297x420 mm)</PresentationFormat>
  <Paragraphs>62</Paragraphs>
  <Slides>18</Slides>
  <Notes>1</Notes>
  <TotalTime>4507</TotalTime>
  <HiddenSlides>0</HiddenSlides>
  <MMClips>0</MMClips>
  <ScaleCrop>0</ScaleCrop>
  <HeadingPairs>
    <vt:vector baseType="variant" size="6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baseType="lpstr" size="29">
      <vt:lpstr>Arial</vt:lpstr>
      <vt:lpstr>DejaVu Sans</vt:lpstr>
      <vt:lpstr>Times New Roman</vt:lpstr>
      <vt:lpstr>Calibri</vt:lpstr>
      <vt:lpstr>Wingdings</vt:lpstr>
      <vt:lpstr>Symbol</vt:lpstr>
      <vt:lpstr>Montserrat</vt:lpstr>
      <vt:lpstr>Montserrat Medium</vt:lpstr>
      <vt:lpstr>Montserrat SemiBold</vt:lpstr>
      <vt:lpstr>Montserrat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Александра Александровна Тихонова</dc:creator>
  <cp:lastModifiedBy>НИКОЛАЙ</cp:lastModifiedBy>
  <cp:revision>308</cp:revision>
  <cp:lastPrinted>2022-08-05T16:50:40.000</cp:lastPrinted>
  <dcterms:created xsi:type="dcterms:W3CDTF">2022-02-02T17:42:51Z</dcterms:created>
  <dcterms:modified xsi:type="dcterms:W3CDTF">2026-06-01T08:36:15Z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Notes">
    <vt:i4>4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5</vt:i4>
  </property>
</Properties>
</file>