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72" r:id="rId1"/>
  </p:sldMasterIdLst>
  <p:notesMasterIdLst>
    <p:notesMasterId r:id="rId2"/>
  </p:notesMasterIdLst>
  <p:sldIdLst>
    <p:sldId id="266" r:id="rId3"/>
    <p:sldId id="256" r:id="rId4"/>
    <p:sldId id="260" r:id="rId5"/>
    <p:sldId id="259" r:id="rId6"/>
    <p:sldId id="261" r:id="rId7"/>
    <p:sldId id="276" r:id="rId8"/>
    <p:sldId id="263" r:id="rId9"/>
    <p:sldId id="277" r:id="rId10"/>
    <p:sldId id="268" r:id="rId11"/>
    <p:sldId id="271" r:id="rId12"/>
    <p:sldId id="269" r:id="rId13"/>
    <p:sldId id="270" r:id="rId14"/>
    <p:sldId id="272" r:id="rId15"/>
    <p:sldId id="273" r:id="rId16"/>
    <p:sldId id="274" r:id="rId17"/>
    <p:sldId id="280" r:id="rId18"/>
    <p:sldId id="275" r:id="rId19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9" autoAdjust="0"/>
    <p:restoredTop sz="94631" autoAdjust="0"/>
  </p:normalViewPr>
  <p:slideViewPr>
    <p:cSldViewPr>
      <p:cViewPr varScale="1">
        <p:scale>
          <a:sx n="74" d="100"/>
          <a:sy n="74" d="100"/>
        </p:scale>
        <p:origin x="-12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88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tags" Target="tags/tag1.xml" /><Relationship Id="rId21" Type="http://schemas.openxmlformats.org/officeDocument/2006/relationships/presProps" Target="presProps.xml" /><Relationship Id="rId22" Type="http://schemas.openxmlformats.org/officeDocument/2006/relationships/viewProps" Target="viewProps.xml" /><Relationship Id="rId23" Type="http://schemas.openxmlformats.org/officeDocument/2006/relationships/theme" Target="theme/theme1.xml" /><Relationship Id="rId24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AC36C-C796-4F98-BE77-8FE992B994C2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A5FDF-F21E-45CB-ACFC-C639CAD6BF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chemeClr val="accent3">
                <a:lumMod val="60000"/>
                <a:lumOff val="40000"/>
              </a:schemeClr>
            </a:gs>
            <a:gs pos="36000">
              <a:srgbClr val="FAC77D"/>
            </a:gs>
            <a:gs pos="61000">
              <a:schemeClr val="accent6">
                <a:lumMod val="60000"/>
                <a:lumOff val="40000"/>
              </a:schemeClr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Tx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0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1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2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3.jpeg" /><Relationship Id="rId3" Type="http://schemas.openxmlformats.org/officeDocument/2006/relationships/image" Target="../media/image14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5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6.jpe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Relationship Id="rId3" Type="http://schemas.openxmlformats.org/officeDocument/2006/relationships/image" Target="../media/image4.jpeg" /><Relationship Id="rId4" Type="http://schemas.openxmlformats.org/officeDocument/2006/relationships/image" Target="../media/image5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jpeg" /><Relationship Id="rId3" Type="http://schemas.openxmlformats.org/officeDocument/2006/relationships/image" Target="../media/image8.jpeg" /><Relationship Id="rId4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Прямоугольник 6"/>
          <p:cNvSpPr/>
          <p:nvPr/>
        </p:nvSpPr>
        <p:spPr>
          <a:xfrm>
            <a:off x="857224" y="785794"/>
            <a:ext cx="73581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Театр – это волшебный мир.</a:t>
            </a:r>
          </a:p>
          <a:p>
            <a:pPr algn="ctr"/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Он дает уроки красоты, морали, нравственности и общения.»</a:t>
            </a:r>
          </a:p>
          <a:p>
            <a:pPr algn="r"/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Б.М. Теплов</a:t>
            </a:r>
            <a:endParaRPr 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4" name="Picture 6" descr="https://i.ytimg.com/vi/BbB4MAWl7Ig/maxresdefault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71605" y="2888750"/>
            <a:ext cx="5786478" cy="32548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67544" y="278611"/>
            <a:ext cx="8280000" cy="7478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рассчитана на один год обучения и составляет 144часа.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( 2 раза в неделю по 2 часа)</a:t>
            </a: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Продолжительность образовательного процесса: 36 учебных недель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000" b="1" smtClean="0"/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обучения: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очная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rgbClr val="002060"/>
                </a:solidFill>
              </a:rPr>
              <a:t>Формы организации учебных занятий: </a:t>
            </a:r>
            <a:r>
              <a:rPr lang="ru-RU" sz="2000" smtClean="0">
                <a:solidFill>
                  <a:schemeClr val="bg1"/>
                </a:solidFill>
              </a:rPr>
              <a:t>групповая, индивидуальная, детско-родительская (п</a:t>
            </a:r>
            <a:r>
              <a:rPr lang="ru-RU" sz="200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рограмма реализуется при взаимодействии с воспитателями школы, родителями)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endParaRPr lang="ru-RU" sz="200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Социальная адаптация детей с ОВЗ посредством приобщения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театральной деятельности; раскрытие и развитие их творческой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индивидуальности средствами кукольного театрального искусства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chemeClr val="bg1"/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C00000"/>
              </a:solidFill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36912"/>
            <a:ext cx="806489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Особенности организации образовательного процесса</a:t>
            </a:r>
            <a:endParaRPr lang="ru-RU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476672"/>
            <a:ext cx="56101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2000" b="1" i="0" u="none" strike="noStrike" cap="all" spc="0" normalizeH="0" baseline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 и объем освоения программы</a:t>
            </a:r>
            <a:endParaRPr lang="ru-RU" sz="20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95536" y="1016732"/>
            <a:ext cx="8286808" cy="3477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1.Дать знания по истории театра кукол,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видам театральных кукол;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Обучить навыкам работы с куклами на ширме, основным элементам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техники кукловождения;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Развивать навык правильной речи, дыхания, звукообразования,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дикцию, интонационные и логические ударения;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Обучить  навыкам  работы над спектаклем;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Развивать эмоциональную сферу детей,  коммуникативные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навыки;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Развивать артистические способности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детей;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личностные качества,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культуру поведения</a:t>
            </a:r>
            <a:r>
              <a:rPr lang="ru-RU" sz="200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</a:pPr>
            <a:r>
              <a:rPr lang="ru-RU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Формировать социальные навыки через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игровое взаимодействие.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332656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cap="all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endParaRPr lang="ru-RU" sz="2400" b="1" cap="all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C:\Users\Worker\Downloads\IMG20210428135407.jpg"/>
          <p:cNvPicPr>
            <a:picLocks noChangeAspect="1" noChangeArrowheads="1"/>
          </p:cNvPicPr>
          <p:nvPr/>
        </p:nvPicPr>
        <p:blipFill>
          <a:blip r:embed="rId2"/>
          <a:srcRect b="14545"/>
          <a:stretch>
            <a:fillRect/>
          </a:stretch>
        </p:blipFill>
        <p:spPr bwMode="auto">
          <a:xfrm>
            <a:off x="6000760" y="3857628"/>
            <a:ext cx="2500330" cy="2670807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85852" y="357166"/>
            <a:ext cx="7215238" cy="56436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 b="8772"/>
          <a:stretch>
            <a:fillRect/>
          </a:stretch>
        </p:blipFill>
        <p:spPr bwMode="auto">
          <a:xfrm>
            <a:off x="874188" y="428604"/>
            <a:ext cx="7412588" cy="55206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85786" y="642918"/>
            <a:ext cx="7429552" cy="54102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85786" y="285728"/>
            <a:ext cx="2330668" cy="4286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23528" y="2348880"/>
            <a:ext cx="8572560" cy="32932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206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b="1" smtClean="0">
              <a:solidFill>
                <a:srgbClr val="00206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206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206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206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2000" b="1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0096" y="332656"/>
            <a:ext cx="43746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2000" b="1" i="0" u="none" strike="noStrike" cap="all" spc="0" normalizeH="0" baseline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Методические  материалы:</a:t>
            </a:r>
            <a:endParaRPr lang="ru-RU" sz="20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3745" y="692696"/>
            <a:ext cx="30364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000" b="1" cap="none" spc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принципы программы</a:t>
            </a:r>
            <a:endParaRPr lang="ru-RU" sz="2000" b="1" cap="none" spc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124744"/>
            <a:ext cx="24466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000" b="1" cap="none" spc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методы обучения</a:t>
            </a:r>
            <a:endParaRPr lang="ru-RU" sz="2000" b="1" cap="none" spc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628800"/>
            <a:ext cx="842493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cap="none" spc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типы занятий: </a:t>
            </a:r>
          </a:p>
          <a:p>
            <a:pPr algn="just"/>
            <a:r>
              <a:rPr lang="ru-RU" sz="2000" smtClean="0">
                <a:solidFill>
                  <a:schemeClr val="bg1"/>
                </a:solidFill>
              </a:rPr>
              <a:t>обучающее, комбинированное, тренировочное, практическое, итоговое, тематическое, занятие-представление</a:t>
            </a:r>
            <a:endParaRPr lang="ru-RU" sz="2000" b="1" cap="none" spc="0">
              <a:ln w="50800"/>
              <a:solidFill>
                <a:schemeClr val="bg1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708921"/>
            <a:ext cx="8352928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cap="none" spc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Условия реализации программы: </a:t>
            </a:r>
          </a:p>
          <a:p>
            <a:pPr algn="just"/>
            <a:r>
              <a:rPr lang="ru-RU" sz="2000" smtClean="0">
                <a:solidFill>
                  <a:schemeClr val="bg1"/>
                </a:solidFill>
              </a:rPr>
              <a:t>материально-технические</a:t>
            </a:r>
          </a:p>
          <a:p>
            <a:pPr algn="just"/>
            <a:r>
              <a:rPr lang="ru-RU" sz="2000" smtClean="0">
                <a:solidFill>
                  <a:schemeClr val="bg1"/>
                </a:solidFill>
              </a:rPr>
              <a:t>информационно-методические</a:t>
            </a:r>
          </a:p>
          <a:p>
            <a:pPr algn="just"/>
            <a:r>
              <a:rPr lang="ru-RU" sz="2000" smtClean="0">
                <a:solidFill>
                  <a:schemeClr val="bg1"/>
                </a:solidFill>
              </a:rPr>
              <a:t>кадровое обеспечение (реализация </a:t>
            </a:r>
          </a:p>
          <a:p>
            <a:pPr algn="just"/>
            <a:r>
              <a:rPr lang="ru-RU" sz="2000" smtClean="0">
                <a:solidFill>
                  <a:schemeClr val="bg1"/>
                </a:solidFill>
              </a:rPr>
              <a:t>программы осуществляется </a:t>
            </a:r>
          </a:p>
          <a:p>
            <a:pPr algn="just"/>
            <a:r>
              <a:rPr lang="ru-RU" sz="2000" smtClean="0">
                <a:solidFill>
                  <a:schemeClr val="bg1"/>
                </a:solidFill>
              </a:rPr>
              <a:t>педагогом дополнительного образования)</a:t>
            </a:r>
          </a:p>
          <a:p>
            <a:pPr algn="just"/>
            <a:endParaRPr lang="ru-RU" sz="2000" b="1" cap="none" spc="0">
              <a:ln w="50800"/>
              <a:solidFill>
                <a:schemeClr val="bg1"/>
              </a:solidFill>
              <a:effectLst/>
            </a:endParaRPr>
          </a:p>
        </p:txBody>
      </p:sp>
      <p:pic>
        <p:nvPicPr>
          <p:cNvPr id="10" name="Picture 2" descr="C:\Users\Worker\Desktop\CCI26052021.jpg"/>
          <p:cNvPicPr>
            <a:picLocks noChangeAspect="1" noChangeArrowheads="1"/>
          </p:cNvPicPr>
          <p:nvPr/>
        </p:nvPicPr>
        <p:blipFill>
          <a:blip r:embed="rId2"/>
          <a:srcRect l="8774" t="7233" r="6972" b="44546"/>
          <a:stretch>
            <a:fillRect/>
          </a:stretch>
        </p:blipFill>
        <p:spPr bwMode="auto">
          <a:xfrm rot="5400000">
            <a:off x="5143563" y="2918644"/>
            <a:ext cx="3969441" cy="324036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23528" y="4725144"/>
            <a:ext cx="8424936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cap="none" spc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формы проведения занятий: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-театральные игры и упражнения;</a:t>
            </a:r>
            <a:endParaRPr lang="ru-RU" sz="16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этюды с куклами и без них;</a:t>
            </a:r>
            <a:endParaRPr lang="ru-RU" sz="16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зарисовка героев;</a:t>
            </a:r>
            <a:endParaRPr lang="ru-RU" sz="16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изготовление кукол для сценок и мини спектаклей;</a:t>
            </a:r>
            <a:endParaRPr lang="ru-RU" sz="16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постановка спектаклей;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-речевые разминки и т.д.</a:t>
            </a:r>
          </a:p>
          <a:p>
            <a:pPr algn="just">
              <a:buFontTx/>
              <a:buChar char="-"/>
            </a:pPr>
            <a:endParaRPr lang="ru-RU" sz="2000" b="1" cap="none" spc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just"/>
            <a:r>
              <a:rPr lang="ru-RU" sz="2000" b="1" cap="none" spc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188640"/>
            <a:ext cx="31211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Формы аттестации</a:t>
            </a:r>
          </a:p>
          <a:p>
            <a:pPr algn="ctr"/>
            <a:r>
              <a:rPr lang="ru-RU" sz="20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контроль</a:t>
            </a:r>
            <a:endParaRPr lang="ru-RU" sz="20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000240"/>
            <a:ext cx="800105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ru-RU" sz="2000" b="1" cap="none" spc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Текущий- </a:t>
            </a: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наблюдения, выполнения творческого задания с анализом</a:t>
            </a:r>
            <a:endParaRPr lang="ru-RU" sz="2000" b="1" cap="none" spc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3872" y="1081070"/>
            <a:ext cx="80010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ru-RU" sz="2000" b="1" cap="none" spc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Входной- </a:t>
            </a:r>
            <a:r>
              <a:rPr lang="ru-RU" sz="200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собеседование,  наблюдение, анализ, диагностика проявления творческих способностей </a:t>
            </a:r>
            <a:endParaRPr lang="ru-RU" sz="2000" b="1" cap="none" spc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2857496"/>
            <a:ext cx="80010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ru-RU" sz="2000" b="1" cap="none" spc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Промежуточный- </a:t>
            </a: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 спектакля и этюдов, выполнения творческого задания  </a:t>
            </a:r>
            <a:endParaRPr lang="ru-RU" sz="2000" b="1" cap="none" spc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2050" name="Picture 2" descr="C:\Users\Worker\Downloads\IMG20210428143638.jpg"/>
          <p:cNvPicPr>
            <a:picLocks noChangeAspect="1" noChangeArrowheads="1"/>
          </p:cNvPicPr>
          <p:nvPr/>
        </p:nvPicPr>
        <p:blipFill>
          <a:blip r:embed="rId2"/>
          <a:srcRect l="10034" t="28849" r="19725" b="14708"/>
          <a:stretch>
            <a:fillRect/>
          </a:stretch>
        </p:blipFill>
        <p:spPr bwMode="auto">
          <a:xfrm>
            <a:off x="3786182" y="3286124"/>
            <a:ext cx="3000396" cy="3214710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рямоугольник 2"/>
          <p:cNvSpPr/>
          <p:nvPr/>
        </p:nvSpPr>
        <p:spPr>
          <a:xfrm>
            <a:off x="1928794" y="1928802"/>
            <a:ext cx="54553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5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внимание</a:t>
            </a:r>
            <a:endParaRPr lang="ru-RU" sz="54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851920" y="188640"/>
            <a:ext cx="4252923" cy="62956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https://oozor.ru/images/detailed/77/b33091de060e9abf0dba1c6e0b489487.jpeg"/>
          <p:cNvPicPr>
            <a:picLocks noChangeAspect="1" noChangeArrowheads="1"/>
          </p:cNvPicPr>
          <p:nvPr/>
        </p:nvPicPr>
        <p:blipFill>
          <a:blip r:embed="rId3"/>
          <a:srcRect t="14600" b="9966"/>
          <a:stretch>
            <a:fillRect/>
          </a:stretch>
        </p:blipFill>
        <p:spPr bwMode="auto">
          <a:xfrm>
            <a:off x="899592" y="3933056"/>
            <a:ext cx="2201847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1" name="Picture 7" descr="C:\Users\Worker\Downloads\IMG20210428140540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899592" y="692696"/>
            <a:ext cx="1928844" cy="25717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149102" y="285728"/>
            <a:ext cx="7284633" cy="59293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1" y="58316"/>
            <a:ext cx="8358246" cy="61247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/>
              </a:tabLst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/>
              </a:tabLst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Нормативные документы: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90488"/>
              </a:tabLst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Федеральный закон от 29.12.2012  № 273-ФЗ «Об образовании в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/>
              </a:tabLst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Российской Федерации». 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90488"/>
              </a:tabLst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Приказ </a:t>
            </a:r>
            <a:r>
              <a:rPr kumimoji="0" lang="ru-RU" sz="2000" b="0" i="0" u="none" strike="noStrike" cap="none" normalizeH="0" baseline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Минпросвещения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РФ от 09.11.2018г. №196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/>
              </a:tabLst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«Об утверждении Порядка организации и осуществления образовательной деятельности по дополнительным общеобразовательным программам».</a:t>
            </a:r>
            <a:endParaRPr lang="ru-RU" sz="200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90488"/>
              </a:tabLst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Постановление Главного государственного санитарного врача РФ от 04.07.2014 № 41 «Об утверждении </a:t>
            </a:r>
            <a:r>
              <a:rPr kumimoji="0" lang="ru-RU" sz="2000" b="0" i="0" u="none" strike="noStrike" cap="none" normalizeH="0" baseline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СанПиН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2.4.4.3172-14 «Санитарно-эпидемиологические требования к устройству, содержанию и организации режима работы образовательных организаций дополнительного образования детей».</a:t>
            </a:r>
            <a:endParaRPr lang="ru-RU" sz="200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90488"/>
              </a:tabLst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Письмо Департамента молодежной политики, воспитания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/>
              </a:tabLst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социальной поддержки детей </a:t>
            </a:r>
            <a:r>
              <a:rPr kumimoji="0" lang="ru-RU" sz="2000" b="0" i="0" u="none" strike="noStrike" cap="none" normalizeH="0" baseline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Минобрнауки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России от 11.12.2006 № 06-1844 .</a:t>
            </a:r>
            <a:endParaRPr lang="ru-RU" sz="200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90488"/>
              </a:tabLst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Письмо </a:t>
            </a:r>
            <a:r>
              <a:rPr kumimoji="0" lang="ru-RU" sz="2000" b="0" i="0" u="none" strike="noStrike" cap="none" normalizeH="0" baseline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Минобрнауки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России от 18.11.2015 г. № 09-3242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/>
              </a:tabLst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«О направлении информации по проектированию дополнительных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/>
              </a:tabLst>
            </a:pPr>
            <a:r>
              <a:rPr kumimoji="0" lang="ru-RU" sz="2000" b="0" i="0" u="none" strike="noStrike" cap="none" normalizeH="0" baseline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общеразвивающих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программ (включая </a:t>
            </a:r>
            <a:r>
              <a:rPr kumimoji="0" lang="ru-RU" sz="2000" b="0" i="0" u="none" strike="noStrike" cap="none" normalizeH="0" baseline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разноуровневые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программы)».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02359"/>
            <a:ext cx="850112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/>
              </a:tabLst>
            </a:pP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Нормативные документы: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90488"/>
              </a:tabLst>
            </a:pP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Письмо Министерства образования и науки Российской Федерации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/>
              </a:tabLst>
            </a:pP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от 07.06.2013 г. № ИР – 535/07 «О коррекционном и инклюзивном образовании детей».</a:t>
            </a:r>
            <a:endParaRPr lang="ru-RU" sz="20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90488"/>
              </a:tabLst>
            </a:pP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Государственная программа Российской Федерации «Доступная среда» на 2011-2020 годы.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90488"/>
              </a:tabLst>
            </a:pP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Письмо Министерства образования и науки РФ от 18.04.2008 № АФ-150/06 «О создании условий для получения образования детьми с ограниченными возможностями здоровья и детьми-инвалидами».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90488"/>
              </a:tabLst>
            </a:pP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Письмо Минобрнауки России от 12.02.2016 </a:t>
            </a:r>
            <a:r>
              <a:rPr lang="en-US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ВК – 270/07 «Об обеспечении условий доступности для инвалидов объектов и услуг в сфере образования».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90488"/>
              </a:tabLst>
            </a:pP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Письмо Минобрнауки России от 29.03.2016 года № ВК-641/09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/>
              </a:tabLst>
            </a:pP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«Методические рекомендации по реализации адаптированных дополнительных общеобразовательных программ, способствующих социально-психологической реабилитации, профессиональному самоопределению детей с ограниченными возможностями здоровья, включая детей-инвалидов, с учетом их особых образовательных  потребностей».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90488"/>
              </a:tabLst>
            </a:pP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Локальные акты МБУДО «Дом детского творчества» Володарского района г. Брянска.</a:t>
            </a: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76224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Актуальность программы</a:t>
            </a:r>
            <a:endParaRPr lang="ru-RU" sz="36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340768"/>
            <a:ext cx="717460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cap="none" spc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запрос родителей на программы художественно-эстетической направленности, раскрывающие творческие способности детей с ОВЗ </a:t>
            </a:r>
            <a:r>
              <a:rPr lang="ru-RU" sz="2000" b="1" smtClean="0">
                <a:ln w="50800"/>
                <a:solidFill>
                  <a:schemeClr val="bg1">
                    <a:shade val="50000"/>
                  </a:schemeClr>
                </a:solidFill>
              </a:rPr>
              <a:t>школ 8 вида,</a:t>
            </a:r>
            <a:endParaRPr lang="ru-RU" sz="2000" b="1" cap="none" spc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852936"/>
            <a:ext cx="717460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cap="none" spc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значимость занятий в удовлетворении образовательных  потребностей детей  с ОВЗ, в социальной адаптации,</a:t>
            </a:r>
            <a:endParaRPr lang="ru-RU" sz="2000" b="1" cap="none" spc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4005064"/>
            <a:ext cx="717460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cap="none" spc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потребность социума в развитии нравственных, эстетических качеств, психомоторных и психических свойств личности детей данной категории</a:t>
            </a:r>
            <a:endParaRPr lang="ru-RU" sz="2000" b="1" cap="none" spc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Прямоугольник 3"/>
          <p:cNvSpPr/>
          <p:nvPr/>
        </p:nvSpPr>
        <p:spPr>
          <a:xfrm>
            <a:off x="852505" y="404664"/>
            <a:ext cx="67404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Педагогическая целесообразность</a:t>
            </a:r>
            <a:endParaRPr lang="ru-RU" sz="24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9471" y="1196753"/>
            <a:ext cx="813096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000" b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коррекционная направленность обучения  с целью </a:t>
            </a:r>
          </a:p>
          <a:p>
            <a:pPr algn="ctr"/>
            <a:r>
              <a:rPr lang="ru-RU" sz="2000" b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социализации ребёнка с ОВЗ с учётом его возможностей, мотивации, уровнем подготовки,</a:t>
            </a:r>
            <a:endParaRPr lang="ru-RU" sz="2000" b="1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564904"/>
            <a:ext cx="813096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000" b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 коррекционно-развивающих методик (</a:t>
            </a:r>
            <a:r>
              <a:rPr lang="ru-RU" sz="2000" b="1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куклотерапия</a:t>
            </a:r>
            <a:r>
              <a:rPr lang="ru-RU" sz="2000" b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</a:t>
            </a:r>
            <a:endParaRPr lang="ru-RU" sz="2000" b="1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717032"/>
            <a:ext cx="813096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000" b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предоставление возможности  детям с ОВЗ раскрыть творческие способности, развить психические, нравственные качества, артистические способности, коммуникабельность</a:t>
            </a:r>
            <a:endParaRPr lang="ru-RU" sz="2000" b="1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652157" y="260648"/>
            <a:ext cx="73110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Новизна, отличительная особенность</a:t>
            </a:r>
            <a:endParaRPr lang="ru-RU" sz="24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764704"/>
            <a:ext cx="878497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cap="none" spc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рабочая программа внеурочной деятельности кукольный театр «Сказочная страна» Черных Ю.С.; </a:t>
            </a:r>
          </a:p>
          <a:p>
            <a:pPr algn="just">
              <a:buFont typeface="Wingdings" pitchFamily="2" charset="2"/>
              <a:buChar char="Ø"/>
            </a:pPr>
            <a:r>
              <a:rPr lang="ru-RU" smtClean="0">
                <a:ln w="50800"/>
                <a:solidFill>
                  <a:schemeClr val="bg1">
                    <a:shade val="50000"/>
                  </a:schemeClr>
                </a:solidFill>
              </a:rPr>
              <a:t>рабочая программа «Театр – творчество -дети»  Сорокина Н.Ф.;</a:t>
            </a:r>
          </a:p>
          <a:p>
            <a:pPr algn="just">
              <a:buFont typeface="Wingdings" pitchFamily="2" charset="2"/>
              <a:buChar char="Ø"/>
            </a:pPr>
            <a:r>
              <a:rPr lang="ru-RU" cap="none" spc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дополнительная общеобразовательная программа «Затейники» (кукольный театр) </a:t>
            </a:r>
            <a:r>
              <a:rPr lang="ru-RU" cap="none" spc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Черникова</a:t>
            </a:r>
            <a:r>
              <a:rPr lang="ru-RU" cap="none" spc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Т.В.;</a:t>
            </a:r>
          </a:p>
          <a:p>
            <a:pPr algn="just">
              <a:buFont typeface="Wingdings" pitchFamily="2" charset="2"/>
              <a:buChar char="Ø"/>
            </a:pPr>
            <a:r>
              <a:rPr lang="ru-RU" smtClean="0">
                <a:ln w="50800"/>
                <a:solidFill>
                  <a:schemeClr val="bg1">
                    <a:shade val="50000"/>
                  </a:schemeClr>
                </a:solidFill>
              </a:rPr>
              <a:t>рабочая программа по курсу внеурочной деятельности «Театральный» Бабкина О.А.</a:t>
            </a:r>
            <a:endParaRPr lang="ru-RU" cap="none" spc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708920"/>
            <a:ext cx="3168352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9552" y="2780928"/>
            <a:ext cx="29377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mtClean="0">
                <a:solidFill>
                  <a:srgbClr val="002060"/>
                </a:solidFill>
              </a:rPr>
              <a:t>адаптированы формы и </a:t>
            </a:r>
          </a:p>
          <a:p>
            <a:pPr algn="ctr"/>
            <a:r>
              <a:rPr lang="ru-RU" smtClean="0">
                <a:solidFill>
                  <a:srgbClr val="002060"/>
                </a:solidFill>
              </a:rPr>
              <a:t>методы обучения для детей </a:t>
            </a:r>
          </a:p>
          <a:p>
            <a:pPr algn="ctr"/>
            <a:r>
              <a:rPr lang="ru-RU" smtClean="0">
                <a:solidFill>
                  <a:srgbClr val="002060"/>
                </a:solidFill>
              </a:rPr>
              <a:t>школ 8 вида</a:t>
            </a:r>
            <a:endParaRPr lang="ru-RU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2708920"/>
            <a:ext cx="3600400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64088" y="2852936"/>
            <a:ext cx="3421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>
                <a:solidFill>
                  <a:srgbClr val="002060"/>
                </a:solidFill>
              </a:rPr>
              <a:t>разновозрастной состав </a:t>
            </a:r>
          </a:p>
          <a:p>
            <a:r>
              <a:rPr lang="ru-RU" smtClean="0">
                <a:solidFill>
                  <a:srgbClr val="002060"/>
                </a:solidFill>
              </a:rPr>
              <a:t> детей в объединении (10-14 лет)</a:t>
            </a:r>
            <a:endParaRPr lang="ru-RU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005064"/>
            <a:ext cx="4176464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4005064"/>
            <a:ext cx="3600400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42377" y="4077072"/>
            <a:ext cx="36797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mtClean="0">
                <a:solidFill>
                  <a:srgbClr val="002060"/>
                </a:solidFill>
              </a:rPr>
              <a:t>в содержание программы</a:t>
            </a:r>
          </a:p>
          <a:p>
            <a:pPr algn="ctr"/>
            <a:r>
              <a:rPr lang="ru-RU" smtClean="0">
                <a:solidFill>
                  <a:srgbClr val="002060"/>
                </a:solidFill>
              </a:rPr>
              <a:t>добавлен вид актерского действия- </a:t>
            </a:r>
          </a:p>
          <a:p>
            <a:pPr algn="ctr"/>
            <a:r>
              <a:rPr lang="ru-RU" smtClean="0">
                <a:solidFill>
                  <a:srgbClr val="002060"/>
                </a:solidFill>
              </a:rPr>
              <a:t>пантомима</a:t>
            </a:r>
            <a:endParaRPr lang="ru-RU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4077072"/>
            <a:ext cx="34206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mtClean="0">
                <a:solidFill>
                  <a:srgbClr val="002060"/>
                </a:solidFill>
              </a:rPr>
              <a:t>структура занятий </a:t>
            </a:r>
          </a:p>
          <a:p>
            <a:pPr algn="ctr"/>
            <a:r>
              <a:rPr lang="ru-RU" smtClean="0">
                <a:solidFill>
                  <a:srgbClr val="002060"/>
                </a:solidFill>
              </a:rPr>
              <a:t>систематизирована и объединена</a:t>
            </a:r>
          </a:p>
          <a:p>
            <a:pPr algn="ctr"/>
            <a:r>
              <a:rPr lang="ru-RU" smtClean="0">
                <a:solidFill>
                  <a:srgbClr val="002060"/>
                </a:solidFill>
              </a:rPr>
              <a:t> единым игровым сюжетом</a:t>
            </a:r>
            <a:endParaRPr lang="ru-RU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5301208"/>
            <a:ext cx="4104456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95536" y="5445224"/>
            <a:ext cx="3624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>
                <a:solidFill>
                  <a:srgbClr val="002060"/>
                </a:solidFill>
              </a:rPr>
              <a:t>активное использование </a:t>
            </a:r>
          </a:p>
          <a:p>
            <a:r>
              <a:rPr lang="ru-RU" err="1" smtClean="0">
                <a:solidFill>
                  <a:srgbClr val="002060"/>
                </a:solidFill>
              </a:rPr>
              <a:t>здоровьесберегающих технологии </a:t>
            </a:r>
          </a:p>
          <a:p>
            <a:r>
              <a:rPr lang="ru-RU" smtClean="0">
                <a:solidFill>
                  <a:srgbClr val="002060"/>
                </a:solidFill>
              </a:rPr>
              <a:t>с учетом уровня развития детей</a:t>
            </a:r>
            <a:endParaRPr lang="ru-RU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5301208"/>
            <a:ext cx="4392488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860032" y="5445224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solidFill>
                  <a:srgbClr val="002060"/>
                </a:solidFill>
              </a:rPr>
              <a:t>содержание разделов идет по </a:t>
            </a:r>
          </a:p>
          <a:p>
            <a:r>
              <a:rPr lang="ru-RU" smtClean="0">
                <a:solidFill>
                  <a:srgbClr val="002060"/>
                </a:solidFill>
              </a:rPr>
              <a:t>возрастающей  (от этюдов до спектакля),  практической работе отводится большая часть программы</a:t>
            </a:r>
            <a:endParaRPr lang="ru-RU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571480"/>
            <a:ext cx="76438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smtClean="0">
                <a:solidFill>
                  <a:srgbClr val="002060"/>
                </a:solidFill>
              </a:rPr>
              <a:t>Уровень программы – </a:t>
            </a:r>
            <a:r>
              <a:rPr lang="ru-RU" sz="2000" b="1" smtClean="0">
                <a:solidFill>
                  <a:schemeClr val="bg1"/>
                </a:solidFill>
              </a:rPr>
              <a:t>ознакомительный ( стартовый)</a:t>
            </a:r>
            <a:endParaRPr lang="ru-RU" sz="2000" b="1">
              <a:solidFill>
                <a:schemeClr val="bg1"/>
              </a:solidFill>
            </a:endParaRPr>
          </a:p>
        </p:txBody>
      </p:sp>
      <p:pic>
        <p:nvPicPr>
          <p:cNvPr id="4" name="Picture 6" descr="C:\Users\Worker\Downloads\IMG20210428142738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156176" y="3028597"/>
            <a:ext cx="2520280" cy="33603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1" descr="C:\Users\Worker\Downloads\IMG20210428142648 (1)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23528" y="3140968"/>
            <a:ext cx="2430270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2" descr="C:\Users\Worker\Downloads\IMG20210428141233.jpg"/>
          <p:cNvPicPr>
            <a:picLocks noChangeAspect="1" noChangeArrowheads="1"/>
          </p:cNvPicPr>
          <p:nvPr/>
        </p:nvPicPr>
        <p:blipFill>
          <a:blip r:embed="rId4"/>
          <a:srcRect t="11906" b="26578"/>
          <a:stretch>
            <a:fillRect/>
          </a:stretch>
        </p:blipFill>
        <p:spPr bwMode="auto">
          <a:xfrm>
            <a:off x="3059832" y="3717032"/>
            <a:ext cx="2700000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467544" y="1124744"/>
            <a:ext cx="7704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Адресат программы: </a:t>
            </a:r>
          </a:p>
          <a:p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учащиеся школы коррекции и развития 8 вида (№50 г.Брянска) в возрасте 10-14 лет.</a:t>
            </a:r>
          </a:p>
          <a:p>
            <a:endParaRPr lang="ru-RU" sz="2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обучающихся в группе:  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 человек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r="http://schemas.openxmlformats.org/officeDocument/2006/relationships"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Arial"/>
        <a:cs typeface="Arial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Arial"/>
        <a:cs typeface="Arial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Template>Opulent</Template>
  <Company/>
  <PresentationFormat>On-screen Show (4:3)</PresentationFormat>
  <Paragraphs>106</Paragraphs>
  <Slides>17</Slides>
  <Notes>0</Notes>
  <TotalTime>398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baseType="lpstr" size="18">
      <vt:lpstr>Апекс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Слайд 1</dc:title>
  <dc:creator>Worker</dc:creator>
  <cp:lastModifiedBy>Worker</cp:lastModifiedBy>
  <cp:revision>78</cp:revision>
  <dcterms:created xsi:type="dcterms:W3CDTF">2021-05-19T11:50:18Z</dcterms:created>
  <dcterms:modified xsi:type="dcterms:W3CDTF">2021-05-28T12:28:17Z</dcterms:modified>
</cp:coreProperties>
</file>