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20"/>
  </p:notesMasterIdLst>
  <p:sldIdLst>
    <p:sldId id="257" r:id="rId2"/>
    <p:sldId id="312" r:id="rId3"/>
    <p:sldId id="258" r:id="rId4"/>
    <p:sldId id="263" r:id="rId5"/>
    <p:sldId id="284" r:id="rId6"/>
    <p:sldId id="305" r:id="rId7"/>
    <p:sldId id="265" r:id="rId8"/>
    <p:sldId id="300" r:id="rId9"/>
    <p:sldId id="307" r:id="rId10"/>
    <p:sldId id="277" r:id="rId11"/>
    <p:sldId id="276" r:id="rId12"/>
    <p:sldId id="287" r:id="rId13"/>
    <p:sldId id="302" r:id="rId14"/>
    <p:sldId id="301" r:id="rId15"/>
    <p:sldId id="306" r:id="rId16"/>
    <p:sldId id="313" r:id="rId17"/>
    <p:sldId id="314" r:id="rId18"/>
    <p:sldId id="315" r:id="rId19"/>
  </p:sldIdLst>
  <p:sldSz cx="9144000" cy="6858000" type="screen4x3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3A5925"/>
    <a:srgbClr val="253818"/>
    <a:srgbClr val="4C7331"/>
    <a:srgbClr val="669900"/>
    <a:srgbClr val="3399FF"/>
    <a:srgbClr val="0033CC"/>
    <a:srgbClr val="990000"/>
    <a:srgbClr val="FF33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29" autoAdjust="0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892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107485379086842"/>
          <c:y val="6.9949278065958825E-2"/>
          <c:w val="0.84274626744845105"/>
          <c:h val="0.881977711012099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год</c:v>
                </c:pt>
              </c:strCache>
            </c:strRef>
          </c:tx>
          <c:spPr>
            <a:gradFill>
              <a:gsLst>
                <a:gs pos="100000">
                  <a:schemeClr val="accent6">
                    <a:shade val="76000"/>
                    <a:alpha val="0"/>
                  </a:schemeClr>
                </a:gs>
                <a:gs pos="50000">
                  <a:schemeClr val="accent6">
                    <a:shade val="76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Лист1!$A$2</c:f>
              <c:strCache>
                <c:ptCount val="1"/>
                <c:pt idx="0">
                  <c:v>Реестр образовательных организаций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1A-49FE-8F2C-718EA66D79F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год</c:v>
                </c:pt>
              </c:strCache>
            </c:strRef>
          </c:tx>
          <c:spPr>
            <a:gradFill>
              <a:gsLst>
                <a:gs pos="100000">
                  <a:schemeClr val="accent6">
                    <a:tint val="77000"/>
                    <a:alpha val="0"/>
                  </a:schemeClr>
                </a:gs>
                <a:gs pos="50000">
                  <a:schemeClr val="accent6">
                    <a:tint val="77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Лист1!$A$2</c:f>
              <c:strCache>
                <c:ptCount val="1"/>
                <c:pt idx="0">
                  <c:v>Реестр образовательных организаций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1A-49FE-8F2C-718EA66D79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63996800"/>
        <c:axId val="163998336"/>
        <c:axId val="0"/>
      </c:bar3DChart>
      <c:catAx>
        <c:axId val="1639968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998336"/>
        <c:crosses val="autoZero"/>
        <c:auto val="1"/>
        <c:lblAlgn val="ctr"/>
        <c:lblOffset val="100"/>
        <c:noMultiLvlLbl val="0"/>
      </c:catAx>
      <c:valAx>
        <c:axId val="16399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996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tint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086-4D9C-A444-3A06C1EB543A}"/>
              </c:ext>
            </c:extLst>
          </c:dPt>
          <c:dPt>
            <c:idx val="1"/>
            <c:bubble3D val="0"/>
            <c:spPr>
              <a:solidFill>
                <a:schemeClr val="accent6">
                  <a:tint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>
                  <a:shade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Конкурентный</c:v>
                </c:pt>
                <c:pt idx="1">
                  <c:v>Неконкурентный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6-4D9C-A444-3A06C1EB543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5434924874729854"/>
          <c:y val="0.38911048082918703"/>
          <c:w val="0.45650751252701455"/>
          <c:h val="0.532205080501084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600" spc="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6">
                  <a:tint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6C9-48CE-88C9-556F17D67D82}"/>
              </c:ext>
            </c:extLst>
          </c:dPt>
          <c:dPt>
            <c:idx val="1"/>
            <c:bubble3D val="0"/>
            <c:spPr>
              <a:solidFill>
                <a:schemeClr val="accent6">
                  <a:tint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6C9-48CE-88C9-556F17D67D82}"/>
              </c:ext>
            </c:extLst>
          </c:dPt>
          <c:dPt>
            <c:idx val="2"/>
            <c:bubble3D val="0"/>
            <c:spPr>
              <a:solidFill>
                <a:schemeClr val="accent6">
                  <a:shade val="8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6C9-48CE-88C9-556F17D67D82}"/>
              </c:ext>
            </c:extLst>
          </c:dPt>
          <c:dPt>
            <c:idx val="3"/>
            <c:bubble3D val="0"/>
            <c:spPr>
              <a:solidFill>
                <a:schemeClr val="accent6">
                  <a:shade val="58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6C9-48CE-88C9-556F17D67D8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Конкурентный</c:v>
                </c:pt>
                <c:pt idx="1">
                  <c:v>Неконкурентный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0.61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C9-48CE-88C9-556F17D67D8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5434924874729854"/>
          <c:y val="0.38911048082918703"/>
          <c:w val="0.45650751252701455"/>
          <c:h val="0.532205080501084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600" spc="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0.65116</cdr:x>
      <cdr:y>0.09112</cdr:y>
    </cdr:from>
    <cdr:to>
      <cdr:x>0.88746</cdr:x>
      <cdr:y>0.25457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2829827" y="205906"/>
          <a:ext cx="102688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2025 год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0.65101</cdr:x>
      <cdr:y>0.09112</cdr:y>
    </cdr:from>
    <cdr:to>
      <cdr:x>0.88761</cdr:x>
      <cdr:y>0.25457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2829158" y="205900"/>
          <a:ext cx="102823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2026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год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69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этом слайде представлен основной заголовок, обозначающий тему и место проведения конференции – Муниципальный опорный центр дополнительного образования детей г. Брянска, конференция 2025–2026 учебного года. Визуальный ряд дополняет атмосферу делового мероприятия.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10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99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812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этом слайде рассматривается методология оценки качества муниципальных услуг в социальной сфере с точки зрения потребителя. Обсудим значимость обратной связи и ее роль в повышении эффективности предоставления услуг.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8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Обратите внимание на высокую фактическую долю охвата детей дополнительным образованием, превышающую плановые показатели в 2024/2025 учебном году, что говорит об активной работе системы ДО в г. Брянске.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935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Обратите внимание на высокую фактическую долю охвата детей дополнительным образованием, превышающую плановые показатели в 2024/2025 учебном году, что говорит об активной работе системы ДО в г. Брянске.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496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этом слайде рассматривается методология оценки качества муниципальных услуг в социальной сфере с точки зрения потребителя. Обсудим значимость обратной связи и ее роль в повышении эффективности предоставления услуг.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38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этом слайде рассматривается методология оценки качества муниципальных услуг в социальной сфере с точки зрения потребителя. Обсудим значимость обратной связи и ее роль в повышении эффективности предоставления услуг.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3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этом слайде рассматривается методология оценки качества муниципальных услуг в социальной сфере с точки зрения потребителя. Обсудим значимость обратной связи и ее роль в повышении эффективности предоставления услуг.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10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этом слайде представлен основной заголовок, обозначающий тему и место проведения конференции – Муниципальный опорный центр дополнительного образования детей г. Брянска, конференция 2025–2026 учебного года. Визуальный ряд дополняет атмосферу делового мероприятия.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2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данном слайде представлен детальный реестр образовательных организаций города Брянска, категоризированный по типам учреждений. Следует обратить внимание на количественные показатели, характеризующие текущую структуру системы дополнительного образования и её основные сегменты. Это позволяет оценить масштаб деятельности каждого типа организации в общей системе образования.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данном слайде представлен детальный реестр образовательных организаций города Брянска, категоризированный по типам учреждений. Следует обратить внимание на количественные показатели, характеризующие текущую структуру системы дополнительного образования и её основные сегменты. Это позволяет оценить масштаб деятельности каждого типа организации в общей системе образования.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93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данном слайде представлен детальный реестр образовательных организаций города Брянска, категоризированный по типам учреждений. Следует обратить внимание на количественные показатели, характеризующие текущую структуру системы дополнительного образования и её основные сегменты. Это позволяет оценить масштаб деятельности каждого типа организации в общей системе образования.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45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Обратите внимание на высокую фактическую долю охвата детей дополнительным образованием, превышающую плановые показатели в 2024/2025 учебном году, что говорит об активной работе системы ДО в г. Брянске.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Обратите внимание на высокую фактическую долю охвата детей дополнительным образованием, превышающую плановые показатели в 2024/2025 учебном году, что говорит об активной работе системы ДО в г. Брянске.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91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90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4547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286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9660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86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5004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00127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3607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3223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0470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20538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31584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024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18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vrsov.ru/bank/moc/normativnye_dokumenty/municipalnye/postanovlenie-soczakaz-501-p.pdf" TargetMode="External"/><Relationship Id="rId7" Type="http://schemas.openxmlformats.org/officeDocument/2006/relationships/hyperlink" Target="https://cvrsov.ru/bank/moc/normativnye_dokumenty/municipalnye/postanovlenie-bga--4624-p-ot-19122025-_-o-vnesenii-izmenenij-v-postanovlenie-bga--4893-p-ot-0612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vrsov.ru/bank/moc/normativnye_dokumenty/municipalnye/postanovlenie-bga-ot-06122024--4893_-ob-utverzhdenii-mer-pravovogo-regulirovanija.pdf" TargetMode="External"/><Relationship Id="rId5" Type="http://schemas.openxmlformats.org/officeDocument/2006/relationships/hyperlink" Target="https://cvrsov.ru/bank/moc/normativnye_dokumenty/municipalnye/postanovlenie-bga-4568-p-ot-17122025-ob-utverzhdenii-pravil-personificirovannogo-ucheta-detej.pdf" TargetMode="External"/><Relationship Id="rId4" Type="http://schemas.openxmlformats.org/officeDocument/2006/relationships/hyperlink" Target="https://cvrsov.ru/bank/moc/normativnye_dokumenty/municipalnye/postanovlenie-bga--4307-p_-o-vnesenii-izmenenij-v-pos-v-socialnoj-sferetanovlenie-bga--501-p-ot-1302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vrsov.ru/bank/moc/normativnye_dokumenty/municipalnye/prikaz-ko-ot-18082025--277-_-reestr-ispolnitelej-2025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cvrsov.ru/bank/moc/normativnye_dokumenty/municipalnye/prikaz-uo-ot-10042026--291_-o-provedenii-monitoringa.pdf" TargetMode="External"/><Relationship Id="rId4" Type="http://schemas.openxmlformats.org/officeDocument/2006/relationships/hyperlink" Target="https://cvrsov.ru/bank/moc/normativnye_dokumenty/municipalnye/prikaz-uo-ot-17122025-1045_reestr-ispolnitelej-2026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984475" y="-1957256"/>
            <a:ext cx="11103779" cy="28948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/>
            <a:endParaRPr lang="en-US" sz="3200" dirty="0"/>
          </a:p>
        </p:txBody>
      </p:sp>
      <p:sp>
        <p:nvSpPr>
          <p:cNvPr id="6" name="Text 0"/>
          <p:cNvSpPr/>
          <p:nvPr/>
        </p:nvSpPr>
        <p:spPr>
          <a:xfrm>
            <a:off x="-19024" y="2012365"/>
            <a:ext cx="9163023" cy="2894876"/>
          </a:xfrm>
          <a:prstGeom prst="rect">
            <a:avLst/>
          </a:prstGeom>
          <a:pattFill prst="sphere">
            <a:fgClr>
              <a:schemeClr val="accent6">
                <a:lumMod val="60000"/>
                <a:lumOff val="40000"/>
              </a:schemeClr>
            </a:fgClr>
            <a:bgClr>
              <a:schemeClr val="accent6">
                <a:lumMod val="40000"/>
                <a:lumOff val="60000"/>
              </a:schemeClr>
            </a:bgClr>
          </a:pattFill>
          <a:ln/>
        </p:spPr>
        <p:txBody>
          <a:bodyPr wrap="square" rtlCol="0" anchor="b"/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КОНФЕРЕНЦИЯ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«Итоги года в системе дополнительного образования: ключевые показатели эффективности»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en-US" sz="3200" dirty="0"/>
          </a:p>
        </p:txBody>
      </p:sp>
      <p:sp>
        <p:nvSpPr>
          <p:cNvPr id="12" name="Text 0"/>
          <p:cNvSpPr/>
          <p:nvPr/>
        </p:nvSpPr>
        <p:spPr>
          <a:xfrm>
            <a:off x="85364" y="-4360"/>
            <a:ext cx="8325853" cy="873085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Муниципальный опорный центр дополнительного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образования детей г. Брянска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2" y="197959"/>
            <a:ext cx="926588" cy="9265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443" y="197959"/>
            <a:ext cx="1802676" cy="9458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4"/>
          <p:cNvSpPr/>
          <p:nvPr/>
        </p:nvSpPr>
        <p:spPr>
          <a:xfrm>
            <a:off x="0" y="0"/>
            <a:ext cx="9144000" cy="105522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социального заказа</a:t>
            </a:r>
          </a:p>
        </p:txBody>
      </p:sp>
      <p:sp>
        <p:nvSpPr>
          <p:cNvPr id="10" name="Text 8"/>
          <p:cNvSpPr/>
          <p:nvPr/>
        </p:nvSpPr>
        <p:spPr>
          <a:xfrm>
            <a:off x="155269" y="4311044"/>
            <a:ext cx="4333342" cy="16188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00362" y="16940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6625" y="1250324"/>
            <a:ext cx="1133855" cy="1626108"/>
          </a:xfrm>
          <a:prstGeom prst="rect">
            <a:avLst/>
          </a:prstGeom>
        </p:spPr>
      </p:pic>
      <p:sp>
        <p:nvSpPr>
          <p:cNvPr id="22" name="object 12"/>
          <p:cNvSpPr txBox="1"/>
          <p:nvPr/>
        </p:nvSpPr>
        <p:spPr>
          <a:xfrm>
            <a:off x="395901" y="2926616"/>
            <a:ext cx="20652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заказ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1882" y="1303561"/>
            <a:ext cx="319598" cy="4351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1480" y="1905022"/>
            <a:ext cx="2787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Объем (человеко-часы)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07687" y="1900450"/>
            <a:ext cx="319598" cy="43518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243626" y="1352604"/>
            <a:ext cx="2948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Качество оказания услуг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99107" y="2474783"/>
            <a:ext cx="319598" cy="435184"/>
          </a:xfrm>
          <a:prstGeom prst="rect">
            <a:avLst/>
          </a:prstGeom>
        </p:spPr>
      </p:pic>
      <p:pic>
        <p:nvPicPr>
          <p:cNvPr id="27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07687" y="3168330"/>
            <a:ext cx="319598" cy="43518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141086" y="2358182"/>
            <a:ext cx="52668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Категория потребителей (дети от 5 до 18 лет)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Реестр потребителей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27285" y="3074140"/>
            <a:ext cx="4152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Реестр исполнителей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(организации, реализующие ДООП)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8" y="3923969"/>
            <a:ext cx="2573479" cy="1147556"/>
          </a:xfrm>
          <a:prstGeom prst="rect">
            <a:avLst/>
          </a:prstGeom>
        </p:spPr>
      </p:pic>
      <p:sp>
        <p:nvSpPr>
          <p:cNvPr id="31" name="object 4"/>
          <p:cNvSpPr txBox="1">
            <a:spLocks/>
          </p:cNvSpPr>
          <p:nvPr/>
        </p:nvSpPr>
        <p:spPr>
          <a:xfrm>
            <a:off x="2881882" y="4040389"/>
            <a:ext cx="5947125" cy="948978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66675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</a:t>
            </a:r>
            <a:r>
              <a:rPr kumimoji="0" lang="ru-RU" sz="2000" b="1" i="0" u="none" strike="noStrike" kern="0" cap="none" spc="-9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</a:t>
            </a:r>
            <a:r>
              <a:rPr kumimoji="0" lang="ru-RU" sz="2000" b="1" i="0" u="none" strike="noStrike" kern="0" cap="none" spc="-8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именной</a:t>
            </a:r>
            <a:r>
              <a:rPr kumimoji="0" lang="ru-RU" sz="2000" b="1" i="0" u="none" strike="noStrike" kern="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</a:t>
            </a:r>
          </a:p>
          <a:p>
            <a:pPr marL="66675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удостоверяющий</a:t>
            </a:r>
            <a:r>
              <a:rPr kumimoji="0" lang="ru-RU" sz="2000" b="1" i="0" u="none" strike="noStrike" kern="0" cap="none" spc="-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kumimoji="0" lang="ru-RU" sz="2000" b="1" i="0" u="none" strike="noStrike" kern="0" cap="none" spc="-6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потребителя</a:t>
            </a:r>
            <a:r>
              <a:rPr kumimoji="0" lang="ru-RU" sz="2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kumimoji="0" lang="ru-RU" sz="2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</a:t>
            </a:r>
            <a:r>
              <a:rPr kumimoji="0" lang="ru-RU" sz="2000" b="1" i="0" u="none" strike="noStrike" kern="0" cap="none" spc="-6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endParaRPr kumimoji="0" lang="ru-RU" sz="2000" b="1" i="0" u="none" strike="noStrike" kern="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68496" y="5552963"/>
            <a:ext cx="2863733" cy="98488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endParaRPr lang="ru-RU" sz="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Неконкурентный способ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(муниципальное задание)</a:t>
            </a:r>
            <a:endParaRPr lang="ru-RU" sz="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44125" y="5552962"/>
            <a:ext cx="3070520" cy="95410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endParaRPr lang="ru-RU" sz="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Конкурентный способ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(социальные сертификаты)</a:t>
            </a:r>
            <a:endParaRPr lang="ru-RU" sz="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4007348" y="5021848"/>
            <a:ext cx="481263" cy="498632"/>
          </a:xfrm>
          <a:prstGeom prst="curved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7969718" y="5021848"/>
            <a:ext cx="370972" cy="531114"/>
          </a:xfrm>
          <a:prstGeom prst="curved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95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3398" y="1159080"/>
            <a:ext cx="8797925" cy="1601096"/>
          </a:xfrm>
          <a:prstGeom prst="roundRect">
            <a:avLst>
              <a:gd name="adj" fmla="val 12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3" name="Shape 1"/>
          <p:cNvSpPr/>
          <p:nvPr/>
        </p:nvSpPr>
        <p:spPr>
          <a:xfrm>
            <a:off x="182186" y="3051893"/>
            <a:ext cx="8740350" cy="1445152"/>
          </a:xfrm>
          <a:prstGeom prst="roundRect">
            <a:avLst>
              <a:gd name="adj" fmla="val 12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01695" y="4737436"/>
            <a:ext cx="8740350" cy="1509360"/>
          </a:xfrm>
          <a:prstGeom prst="roundRect">
            <a:avLst>
              <a:gd name="adj" fmla="val 12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6" name="Text 4"/>
          <p:cNvSpPr/>
          <p:nvPr/>
        </p:nvSpPr>
        <p:spPr>
          <a:xfrm>
            <a:off x="0" y="0"/>
            <a:ext cx="9144000" cy="83027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endParaRPr lang="ru-RU" sz="5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Нормативно-правовая база реализации социального заказа  </a:t>
            </a:r>
          </a:p>
          <a:p>
            <a:pPr algn="ctr"/>
            <a:endParaRPr lang="ru-RU" sz="2800" dirty="0" smtClean="0">
              <a:solidFill>
                <a:srgbClr val="D6BD97"/>
              </a:solidFill>
              <a:ea typeface="Noto Serif" pitchFamily="34" charset="-122"/>
            </a:endParaRPr>
          </a:p>
          <a:p>
            <a:pPr algn="ctr"/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55269" y="1147180"/>
            <a:ext cx="8834683" cy="16372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defTabSz="269875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Постановление  Брянской городской администрации  от 13.02.2024 № 501-п «Об организации оказания муниципальных услуг в социальной сфере по направлению деятельности «Реализация дополнительных образовательных программ (за исключением дополнительных предпрофессиональных программ в области искусств)» на территории городского округа город Брянск»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(в ред. от 28.11.2025 № 4307-п) </a:t>
            </a:r>
            <a:endParaRPr lang="ru-RU" dirty="0"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5269" y="4311044"/>
            <a:ext cx="4333342" cy="16188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97297" y="4908958"/>
            <a:ext cx="8634600" cy="925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defTabSz="179388">
              <a:tabLst>
                <a:tab pos="182563" algn="l"/>
                <a:tab pos="269875" algn="l"/>
              </a:tabLs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Постановление Брянской городской администрации № 4568-п от 17.12.2025 «Об утверждении правил персонифицированного учета детей в городском округе город Брянск»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/>
          <p:cNvSpPr/>
          <p:nvPr/>
        </p:nvSpPr>
        <p:spPr>
          <a:xfrm>
            <a:off x="213555" y="3167899"/>
            <a:ext cx="8677610" cy="12296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6"/>
              </a:rPr>
              <a:t>Постановление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6"/>
              </a:rPr>
              <a:t>Брянской городской администрации  от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6"/>
              </a:rPr>
              <a:t>06.12.2024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6"/>
              </a:rPr>
              <a:t>№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6"/>
              </a:rPr>
              <a:t>4893-п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6"/>
              </a:rPr>
              <a:t>«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6"/>
              </a:rPr>
              <a:t>Об утверждении мер правового регулирования в вопросах, связанных с оказанием муниципальной услуги «Реализация дополнительных общеразвивающих программ» в соответствии с социальными сертификатами»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7"/>
              </a:rPr>
              <a:t>(в ред.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7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7"/>
              </a:rPr>
              <a:t>т 19.12.2025 № 4624-п)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2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118436" y="1379178"/>
            <a:ext cx="8740350" cy="1756823"/>
          </a:xfrm>
          <a:prstGeom prst="roundRect">
            <a:avLst>
              <a:gd name="adj" fmla="val 12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0" y="1"/>
            <a:ext cx="9144000" cy="61678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Нормативно-правовая база реализации социального заказа  </a:t>
            </a:r>
          </a:p>
          <a:p>
            <a:pPr algn="ctr"/>
            <a:endParaRPr lang="ru-RU" sz="2800" dirty="0" smtClean="0">
              <a:solidFill>
                <a:srgbClr val="D6BD97"/>
              </a:solidFill>
              <a:ea typeface="Noto Serif" pitchFamily="34" charset="-122"/>
            </a:endParaRPr>
          </a:p>
          <a:p>
            <a:pPr algn="ctr"/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155269" y="4311044"/>
            <a:ext cx="4333342" cy="16188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/>
          <p:cNvSpPr/>
          <p:nvPr/>
        </p:nvSpPr>
        <p:spPr>
          <a:xfrm>
            <a:off x="224481" y="1607466"/>
            <a:ext cx="8634305" cy="13002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3"/>
              </a:rPr>
              <a:t>Приказы Брянской городской администрации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3"/>
              </a:rPr>
              <a:t>управления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3"/>
              </a:rPr>
              <a:t>образования  от 18.08.2025 № 577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;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4"/>
              </a:rPr>
              <a:t>от 17.12.2025 № 1045 «О формировании реестра исполнителей муниципальной услуги «Реализация дополнительных общеразвивающих программ»    в соответствии с социальными сертификатами»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Shape 0"/>
          <p:cNvSpPr/>
          <p:nvPr/>
        </p:nvSpPr>
        <p:spPr>
          <a:xfrm>
            <a:off x="118436" y="3898396"/>
            <a:ext cx="8763007" cy="1734100"/>
          </a:xfrm>
          <a:prstGeom prst="roundRect">
            <a:avLst>
              <a:gd name="adj" fmla="val 12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24" name="Text 6"/>
          <p:cNvSpPr/>
          <p:nvPr/>
        </p:nvSpPr>
        <p:spPr>
          <a:xfrm>
            <a:off x="94090" y="3841589"/>
            <a:ext cx="8717557" cy="1544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ru-RU" dirty="0"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</a:t>
            </a:r>
          </a:p>
          <a:p>
            <a:pPr indent="355600" algn="just"/>
            <a:r>
              <a:rPr lang="ru-RU" dirty="0" smtClean="0"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5"/>
              </a:rPr>
              <a:t>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5"/>
              </a:rPr>
              <a:t>Приказ Брянской городской администрации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5"/>
              </a:rPr>
              <a:t>управления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  <a:hlinkClick r:id="rId5"/>
              </a:rPr>
              <a:t>образования  от 10.04.2026   № 291 «Об организации и проведении мониторинга достижения результатов оказания   муниципальных услуг в социальной сфере и  оценки исполнителей муниципальных услуг в социальной сфере»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47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1339088" y="1435004"/>
            <a:ext cx="6771414" cy="1914590"/>
            <a:chOff x="1506312" y="1537701"/>
            <a:chExt cx="5672568" cy="2163033"/>
          </a:xfrm>
        </p:grpSpPr>
        <p:sp>
          <p:nvSpPr>
            <p:cNvPr id="16" name="Полилиния 15"/>
            <p:cNvSpPr/>
            <p:nvPr/>
          </p:nvSpPr>
          <p:spPr>
            <a:xfrm>
              <a:off x="1506313" y="1537702"/>
              <a:ext cx="5672567" cy="1030015"/>
            </a:xfrm>
            <a:custGeom>
              <a:avLst/>
              <a:gdLst>
                <a:gd name="connsiteX0" fmla="*/ 0 w 5672567"/>
                <a:gd name="connsiteY0" fmla="*/ 0 h 1030015"/>
                <a:gd name="connsiteX1" fmla="*/ 5672567 w 5672567"/>
                <a:gd name="connsiteY1" fmla="*/ 0 h 1030015"/>
                <a:gd name="connsiteX2" fmla="*/ 5672567 w 5672567"/>
                <a:gd name="connsiteY2" fmla="*/ 1030015 h 1030015"/>
                <a:gd name="connsiteX3" fmla="*/ 0 w 5672567"/>
                <a:gd name="connsiteY3" fmla="*/ 1030015 h 1030015"/>
                <a:gd name="connsiteX4" fmla="*/ 0 w 5672567"/>
                <a:gd name="connsiteY4" fmla="*/ 0 h 103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567" h="1030015">
                  <a:moveTo>
                    <a:pt x="0" y="0"/>
                  </a:moveTo>
                  <a:lnTo>
                    <a:pt x="5672567" y="0"/>
                  </a:lnTo>
                  <a:lnTo>
                    <a:pt x="5672567" y="1030015"/>
                  </a:lnTo>
                  <a:lnTo>
                    <a:pt x="0" y="10300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7664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Открытость и доступность информации</a:t>
              </a:r>
              <a:endParaRPr lang="ru-RU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9212" y="1537701"/>
              <a:ext cx="721010" cy="100819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1506312" y="2641040"/>
              <a:ext cx="5672567" cy="1030015"/>
            </a:xfrm>
            <a:custGeom>
              <a:avLst/>
              <a:gdLst>
                <a:gd name="connsiteX0" fmla="*/ 0 w 3296049"/>
                <a:gd name="connsiteY0" fmla="*/ 0 h 1030015"/>
                <a:gd name="connsiteX1" fmla="*/ 3296049 w 3296049"/>
                <a:gd name="connsiteY1" fmla="*/ 0 h 1030015"/>
                <a:gd name="connsiteX2" fmla="*/ 3296049 w 3296049"/>
                <a:gd name="connsiteY2" fmla="*/ 1030015 h 1030015"/>
                <a:gd name="connsiteX3" fmla="*/ 0 w 3296049"/>
                <a:gd name="connsiteY3" fmla="*/ 1030015 h 1030015"/>
                <a:gd name="connsiteX4" fmla="*/ 0 w 3296049"/>
                <a:gd name="connsiteY4" fmla="*/ 0 h 103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049" h="1030015">
                  <a:moveTo>
                    <a:pt x="0" y="0"/>
                  </a:moveTo>
                  <a:lnTo>
                    <a:pt x="3296049" y="0"/>
                  </a:lnTo>
                  <a:lnTo>
                    <a:pt x="3296049" y="1030015"/>
                  </a:lnTo>
                  <a:lnTo>
                    <a:pt x="0" y="10300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7664" tIns="179070" rIns="179070" bIns="179070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Комфортность условий предоставления услуг </a:t>
              </a:r>
              <a:endParaRPr lang="ru-RU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509212" y="2619218"/>
              <a:ext cx="721010" cy="108151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50000"/>
                <a:hueOff val="-11397"/>
                <a:satOff val="529"/>
                <a:lumOff val="-2320"/>
                <a:alphaOff val="0"/>
              </a:schemeClr>
            </a:fillRef>
            <a:effectRef idx="0">
              <a:schemeClr val="accent6">
                <a:tint val="50000"/>
                <a:hueOff val="-11397"/>
                <a:satOff val="529"/>
                <a:lumOff val="-232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5" name="Группа 24"/>
          <p:cNvGrpSpPr/>
          <p:nvPr/>
        </p:nvGrpSpPr>
        <p:grpSpPr>
          <a:xfrm>
            <a:off x="1339084" y="5413300"/>
            <a:ext cx="6771413" cy="1030705"/>
            <a:chOff x="1506311" y="1015876"/>
            <a:chExt cx="5672567" cy="1081516"/>
          </a:xfrm>
        </p:grpSpPr>
        <p:sp>
          <p:nvSpPr>
            <p:cNvPr id="26" name="Полилиния 25"/>
            <p:cNvSpPr/>
            <p:nvPr/>
          </p:nvSpPr>
          <p:spPr>
            <a:xfrm>
              <a:off x="1506311" y="1015876"/>
              <a:ext cx="5672567" cy="1030015"/>
            </a:xfrm>
            <a:custGeom>
              <a:avLst/>
              <a:gdLst>
                <a:gd name="connsiteX0" fmla="*/ 0 w 5672567"/>
                <a:gd name="connsiteY0" fmla="*/ 0 h 1030015"/>
                <a:gd name="connsiteX1" fmla="*/ 5672567 w 5672567"/>
                <a:gd name="connsiteY1" fmla="*/ 0 h 1030015"/>
                <a:gd name="connsiteX2" fmla="*/ 5672567 w 5672567"/>
                <a:gd name="connsiteY2" fmla="*/ 1030015 h 1030015"/>
                <a:gd name="connsiteX3" fmla="*/ 0 w 5672567"/>
                <a:gd name="connsiteY3" fmla="*/ 1030015 h 1030015"/>
                <a:gd name="connsiteX4" fmla="*/ 0 w 5672567"/>
                <a:gd name="connsiteY4" fmla="*/ 0 h 103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567" h="1030015">
                  <a:moveTo>
                    <a:pt x="0" y="0"/>
                  </a:moveTo>
                  <a:lnTo>
                    <a:pt x="5672567" y="0"/>
                  </a:lnTo>
                  <a:lnTo>
                    <a:pt x="5672567" y="1030015"/>
                  </a:lnTo>
                  <a:lnTo>
                    <a:pt x="0" y="10300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7664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Удовлетворенность условиями оказания услуг</a:t>
              </a:r>
              <a:endParaRPr lang="ru-RU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509212" y="1015876"/>
              <a:ext cx="721010" cy="108151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0" name="Группа 29"/>
          <p:cNvGrpSpPr/>
          <p:nvPr/>
        </p:nvGrpSpPr>
        <p:grpSpPr>
          <a:xfrm>
            <a:off x="1339086" y="3414494"/>
            <a:ext cx="6771412" cy="1914590"/>
            <a:chOff x="1506312" y="1537702"/>
            <a:chExt cx="5672568" cy="2163033"/>
          </a:xfrm>
        </p:grpSpPr>
        <p:sp>
          <p:nvSpPr>
            <p:cNvPr id="31" name="Полилиния 30"/>
            <p:cNvSpPr/>
            <p:nvPr/>
          </p:nvSpPr>
          <p:spPr>
            <a:xfrm>
              <a:off x="1506313" y="1537702"/>
              <a:ext cx="5672567" cy="1030015"/>
            </a:xfrm>
            <a:custGeom>
              <a:avLst/>
              <a:gdLst>
                <a:gd name="connsiteX0" fmla="*/ 0 w 5672567"/>
                <a:gd name="connsiteY0" fmla="*/ 0 h 1030015"/>
                <a:gd name="connsiteX1" fmla="*/ 5672567 w 5672567"/>
                <a:gd name="connsiteY1" fmla="*/ 0 h 1030015"/>
                <a:gd name="connsiteX2" fmla="*/ 5672567 w 5672567"/>
                <a:gd name="connsiteY2" fmla="*/ 1030015 h 1030015"/>
                <a:gd name="connsiteX3" fmla="*/ 0 w 5672567"/>
                <a:gd name="connsiteY3" fmla="*/ 1030015 h 1030015"/>
                <a:gd name="connsiteX4" fmla="*/ 0 w 5672567"/>
                <a:gd name="connsiteY4" fmla="*/ 0 h 103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2567" h="1030015">
                  <a:moveTo>
                    <a:pt x="0" y="0"/>
                  </a:moveTo>
                  <a:lnTo>
                    <a:pt x="5672567" y="0"/>
                  </a:lnTo>
                  <a:lnTo>
                    <a:pt x="5672567" y="1030015"/>
                  </a:lnTo>
                  <a:lnTo>
                    <a:pt x="0" y="10300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7664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Доступность услуг для инвалидов</a:t>
              </a:r>
              <a:endParaRPr lang="ru-RU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509212" y="1567380"/>
              <a:ext cx="721010" cy="97851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олилиния 32"/>
            <p:cNvSpPr/>
            <p:nvPr/>
          </p:nvSpPr>
          <p:spPr>
            <a:xfrm>
              <a:off x="1506312" y="2641040"/>
              <a:ext cx="5672567" cy="1030015"/>
            </a:xfrm>
            <a:custGeom>
              <a:avLst/>
              <a:gdLst>
                <a:gd name="connsiteX0" fmla="*/ 0 w 3296049"/>
                <a:gd name="connsiteY0" fmla="*/ 0 h 1030015"/>
                <a:gd name="connsiteX1" fmla="*/ 3296049 w 3296049"/>
                <a:gd name="connsiteY1" fmla="*/ 0 h 1030015"/>
                <a:gd name="connsiteX2" fmla="*/ 3296049 w 3296049"/>
                <a:gd name="connsiteY2" fmla="*/ 1030015 h 1030015"/>
                <a:gd name="connsiteX3" fmla="*/ 0 w 3296049"/>
                <a:gd name="connsiteY3" fmla="*/ 1030015 h 1030015"/>
                <a:gd name="connsiteX4" fmla="*/ 0 w 3296049"/>
                <a:gd name="connsiteY4" fmla="*/ 0 h 103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049" h="1030015">
                  <a:moveTo>
                    <a:pt x="0" y="0"/>
                  </a:moveTo>
                  <a:lnTo>
                    <a:pt x="3296049" y="0"/>
                  </a:lnTo>
                  <a:lnTo>
                    <a:pt x="3296049" y="1030015"/>
                  </a:lnTo>
                  <a:lnTo>
                    <a:pt x="0" y="10300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5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7664" tIns="179070" rIns="179070" bIns="179070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Доброжелательность, вежливость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работ</a:t>
              </a:r>
              <a:r>
                <a:rPr lang="ru-RU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ников</a:t>
              </a:r>
              <a:endParaRPr lang="ru-RU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509212" y="2641040"/>
              <a:ext cx="721010" cy="105969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50000"/>
                <a:hueOff val="-11397"/>
                <a:satOff val="529"/>
                <a:lumOff val="-2320"/>
                <a:alphaOff val="0"/>
              </a:schemeClr>
            </a:fillRef>
            <a:effectRef idx="0">
              <a:schemeClr val="accent6">
                <a:tint val="50000"/>
                <a:hueOff val="-11397"/>
                <a:satOff val="529"/>
                <a:lumOff val="-232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0" name="Text 0"/>
          <p:cNvSpPr/>
          <p:nvPr/>
        </p:nvSpPr>
        <p:spPr>
          <a:xfrm>
            <a:off x="0" y="0"/>
            <a:ext cx="9144000" cy="11646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r>
              <a:rPr lang="en-US" sz="2800" dirty="0" smtClean="0">
                <a:solidFill>
                  <a:srgbClr val="D6BD97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Критерии оценки потребителем качества оказания муниципальной услуги в социальной сфере</a:t>
            </a:r>
          </a:p>
        </p:txBody>
      </p:sp>
    </p:spTree>
    <p:extLst>
      <p:ext uri="{BB962C8B-B14F-4D97-AF65-F5344CB8AC3E}">
        <p14:creationId xmlns:p14="http://schemas.microsoft.com/office/powerpoint/2010/main" val="16134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8714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Конкурентный способ реализации социального заказа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316449"/>
              </p:ext>
            </p:extLst>
          </p:nvPr>
        </p:nvGraphicFramePr>
        <p:xfrm>
          <a:off x="115506" y="784893"/>
          <a:ext cx="8745279" cy="3592996"/>
        </p:xfrm>
        <a:graphic>
          <a:graphicData uri="http://schemas.openxmlformats.org/drawingml/2006/table">
            <a:tbl>
              <a:tblPr/>
              <a:tblGrid>
                <a:gridCol w="3592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729">
                  <a:extLst>
                    <a:ext uri="{9D8B030D-6E8A-4147-A177-3AD203B41FA5}">
                      <a16:colId xmlns:a16="http://schemas.microsoft.com/office/drawing/2014/main" val="1613630542"/>
                    </a:ext>
                  </a:extLst>
                </a:gridCol>
                <a:gridCol w="1056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3186">
                  <a:extLst>
                    <a:ext uri="{9D8B030D-6E8A-4147-A177-3AD203B41FA5}">
                      <a16:colId xmlns:a16="http://schemas.microsoft.com/office/drawing/2014/main" val="2125085071"/>
                    </a:ext>
                  </a:extLst>
                </a:gridCol>
                <a:gridCol w="1230448">
                  <a:extLst>
                    <a:ext uri="{9D8B030D-6E8A-4147-A177-3AD203B41FA5}">
                      <a16:colId xmlns:a16="http://schemas.microsoft.com/office/drawing/2014/main" val="1164500833"/>
                    </a:ext>
                  </a:extLst>
                </a:gridCol>
              </a:tblGrid>
              <a:tr h="337625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2024/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2025 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2025/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2030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133692"/>
                  </a:ext>
                </a:extLst>
              </a:tr>
              <a:tr h="1491177">
                <a:tc>
                  <a:txBody>
                    <a:bodyPr/>
                    <a:lstStyle/>
                    <a:p>
                      <a:pPr marL="2698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детей,</a:t>
                      </a:r>
                      <a:r>
                        <a:rPr lang="ru-RU" sz="20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которые обеспечены социальными сертификатами (%)</a:t>
                      </a:r>
                    </a:p>
                    <a:p>
                      <a:pPr marL="2698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698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12,8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9067">
                <a:tc>
                  <a:txBody>
                    <a:bodyPr/>
                    <a:lstStyle/>
                    <a:p>
                      <a:pPr marL="2698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заключенных договоров (ед.)</a:t>
                      </a:r>
                    </a:p>
                    <a:p>
                      <a:pPr marL="0" indent="0" algn="ctr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12407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12407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12407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12407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582989"/>
              </p:ext>
            </p:extLst>
          </p:nvPr>
        </p:nvGraphicFramePr>
        <p:xfrm>
          <a:off x="115506" y="4786009"/>
          <a:ext cx="6593302" cy="1384052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5621151">
                  <a:extLst>
                    <a:ext uri="{9D8B030D-6E8A-4147-A177-3AD203B41FA5}">
                      <a16:colId xmlns:a16="http://schemas.microsoft.com/office/drawing/2014/main" val="4225175321"/>
                    </a:ext>
                  </a:extLst>
                </a:gridCol>
                <a:gridCol w="972151">
                  <a:extLst>
                    <a:ext uri="{9D8B030D-6E8A-4147-A177-3AD203B41FA5}">
                      <a16:colId xmlns:a16="http://schemas.microsoft.com/office/drawing/2014/main" val="3987927118"/>
                    </a:ext>
                  </a:extLst>
                </a:gridCol>
              </a:tblGrid>
              <a:tr h="383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 социального сертификата, руб.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5102434"/>
                  </a:ext>
                </a:extLst>
              </a:tr>
              <a:tr h="369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 социального сертификата, часы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8810353"/>
                  </a:ext>
                </a:extLst>
              </a:tr>
              <a:tr h="532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социальных сертификатов для определения объема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финансового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7 706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18357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04723" y="2494764"/>
            <a:ext cx="3223307" cy="64633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60186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г. Брянске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(данные статистики)  </a:t>
            </a:r>
          </a:p>
        </p:txBody>
      </p:sp>
    </p:spTree>
    <p:extLst>
      <p:ext uri="{BB962C8B-B14F-4D97-AF65-F5344CB8AC3E}">
        <p14:creationId xmlns:p14="http://schemas.microsoft.com/office/powerpoint/2010/main" val="380934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116465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r>
              <a:rPr lang="en-US" sz="2800" dirty="0" smtClean="0">
                <a:solidFill>
                  <a:srgbClr val="D6BD97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Фактический показатель объема исполнения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социального заказа на 27.05.2025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747707"/>
              </p:ext>
            </p:extLst>
          </p:nvPr>
        </p:nvGraphicFramePr>
        <p:xfrm>
          <a:off x="120317" y="1484841"/>
          <a:ext cx="8903366" cy="3027501"/>
        </p:xfrm>
        <a:graphic>
          <a:graphicData uri="http://schemas.openxmlformats.org/drawingml/2006/table">
            <a:tbl>
              <a:tblPr/>
              <a:tblGrid>
                <a:gridCol w="2218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1613630542"/>
                    </a:ext>
                  </a:extLst>
                </a:gridCol>
                <a:gridCol w="1477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2173">
                  <a:extLst>
                    <a:ext uri="{9D8B030D-6E8A-4147-A177-3AD203B41FA5}">
                      <a16:colId xmlns:a16="http://schemas.microsoft.com/office/drawing/2014/main" val="2125085071"/>
                    </a:ext>
                  </a:extLst>
                </a:gridCol>
              </a:tblGrid>
              <a:tr h="342574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2025 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4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Конкурентный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способ (СС)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Неконкурентный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способ (МЗ)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Конкурентный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способ (СС)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Неконкурентный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способ (МЗ)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33692"/>
                  </a:ext>
                </a:extLst>
              </a:tr>
              <a:tr h="942077">
                <a:tc>
                  <a:txBody>
                    <a:bodyPr/>
                    <a:lstStyle/>
                    <a:p>
                      <a:pPr marL="26987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26987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(договоров)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407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12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407         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54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Объем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(человеко-часов)                                                                                                                              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endParaRPr 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buNone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639 905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424 498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200000"/>
                        </a:lnSpc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765 920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608 620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508227506"/>
              </p:ext>
            </p:extLst>
          </p:nvPr>
        </p:nvGraphicFramePr>
        <p:xfrm>
          <a:off x="120317" y="4555340"/>
          <a:ext cx="4345808" cy="2259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864936379"/>
              </p:ext>
            </p:extLst>
          </p:nvPr>
        </p:nvGraphicFramePr>
        <p:xfrm>
          <a:off x="4677875" y="4555339"/>
          <a:ext cx="4345808" cy="2259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313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0"/>
            <a:ext cx="9143999" cy="144655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услуг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(несоответствие плановым показателям (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чел.-часы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432355"/>
              </p:ext>
            </p:extLst>
          </p:nvPr>
        </p:nvGraphicFramePr>
        <p:xfrm>
          <a:off x="125128" y="1418870"/>
          <a:ext cx="8835992" cy="4540779"/>
        </p:xfrm>
        <a:graphic>
          <a:graphicData uri="http://schemas.openxmlformats.org/drawingml/2006/table">
            <a:tbl>
              <a:tblPr>
                <a:tableStyleId>{10A1B5D5-9B99-4C35-A422-299274C87663}</a:tableStyleId>
              </a:tblPr>
              <a:tblGrid>
                <a:gridCol w="510139">
                  <a:extLst>
                    <a:ext uri="{9D8B030D-6E8A-4147-A177-3AD203B41FA5}">
                      <a16:colId xmlns:a16="http://schemas.microsoft.com/office/drawing/2014/main" val="890017883"/>
                    </a:ext>
                  </a:extLst>
                </a:gridCol>
                <a:gridCol w="2569946">
                  <a:extLst>
                    <a:ext uri="{9D8B030D-6E8A-4147-A177-3AD203B41FA5}">
                      <a16:colId xmlns:a16="http://schemas.microsoft.com/office/drawing/2014/main" val="719443601"/>
                    </a:ext>
                  </a:extLst>
                </a:gridCol>
                <a:gridCol w="1020278">
                  <a:extLst>
                    <a:ext uri="{9D8B030D-6E8A-4147-A177-3AD203B41FA5}">
                      <a16:colId xmlns:a16="http://schemas.microsoft.com/office/drawing/2014/main" val="3128933769"/>
                    </a:ext>
                  </a:extLst>
                </a:gridCol>
                <a:gridCol w="1183907">
                  <a:extLst>
                    <a:ext uri="{9D8B030D-6E8A-4147-A177-3AD203B41FA5}">
                      <a16:colId xmlns:a16="http://schemas.microsoft.com/office/drawing/2014/main" val="3099951309"/>
                    </a:ext>
                  </a:extLst>
                </a:gridCol>
                <a:gridCol w="891751">
                  <a:extLst>
                    <a:ext uri="{9D8B030D-6E8A-4147-A177-3AD203B41FA5}">
                      <a16:colId xmlns:a16="http://schemas.microsoft.com/office/drawing/2014/main" val="1770780731"/>
                    </a:ext>
                  </a:extLst>
                </a:gridCol>
                <a:gridCol w="856082">
                  <a:extLst>
                    <a:ext uri="{9D8B030D-6E8A-4147-A177-3AD203B41FA5}">
                      <a16:colId xmlns:a16="http://schemas.microsoft.com/office/drawing/2014/main" val="1262601301"/>
                    </a:ext>
                  </a:extLst>
                </a:gridCol>
                <a:gridCol w="1803889">
                  <a:extLst>
                    <a:ext uri="{9D8B030D-6E8A-4147-A177-3AD203B41FA5}">
                      <a16:colId xmlns:a16="http://schemas.microsoft.com/office/drawing/2014/main" val="3696736000"/>
                    </a:ext>
                  </a:extLst>
                </a:gridCol>
              </a:tblGrid>
              <a:tr h="7121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Уникальный номер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</a:t>
                      </a: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в Каталоге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услуг на год, чел./час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Потрачено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Свободно, час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Направленность  программ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489901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804200О.99.0.ББ52АЕ85000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1283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317403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804200О.99.0.ББ52АЖ72000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63800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63800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100481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804200О.99.0.ББ52АЖ96000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506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12480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12480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Естественнонаучная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65908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804200О.99.0.ББ52АЗ20000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67560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67548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Физкультурно-спортивная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22756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804200О.99.0.ББ52АЗ44000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344920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343782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1138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35030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804200О.99.0.ББ52АЗ68000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578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116060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116028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Туристско-краеведческая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742032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804200О.99.0.ББ52АН48000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320188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854100О.99.0.ББ52БЭ28000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442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139580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139572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Социально-гуманитарная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511219"/>
                  </a:ext>
                </a:extLst>
              </a:tr>
              <a:tr h="3711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854100О.99.0.ББ52БЭ37000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451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18400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18400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Социально-гуманитарная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8" marR="5578" marT="55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701896"/>
                  </a:ext>
                </a:extLst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 rot="5400000">
            <a:off x="5902204" y="2187934"/>
            <a:ext cx="2487889" cy="1588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02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0"/>
            <a:ext cx="9143999" cy="123110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Резолюция к конференции «Итоги года в системе дополнительного образования: ключевые показатели эффективности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126" y="1231106"/>
            <a:ext cx="909587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lvl="0" indent="-257175" algn="just" defTabSz="6858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Признать работу учреждений дополнительного образования  г. Брянска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первого года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этапа плана мероприятий в рамках Концепции развития дополнительного образования детей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удовлетворительной.</a:t>
            </a: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i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Учреждениям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дополнительного образования г. Брянска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00" b="1" i="1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обеспечить выполнение целевых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показателей II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этапа плана мероприятий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реализации Концепции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 дополнительного образования детей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2026 года;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усилить работу по повышению охвата детей дополнительным образованием </a:t>
            </a:r>
          </a:p>
          <a:p>
            <a:pPr marL="269875" lvl="0" indent="-269875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не менее  82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% от количества детей в г. Брянске в возрасте от 5 до 17 лет включительно;</a:t>
            </a: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продолжить реализацию социального заказа конкурентным способом до показателя охвата детей программами за счет социальных сертификатов не менее 12,8 %;</a:t>
            </a: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родолжить работу по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обновлению содержания и методов обучения при реализации дополнительных общеобразовательных программ по всем направленностям согласно Концепции ДО, методическим рекомендациям по разработке дополнительных общеразвивающих программ, национальным стратегиям и проектам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повышению доступности качественного дополнительного образования для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попавших в трудную жизненную ситуацию, детей с ограниченными возможностями здоровья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детей-инвалидов,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организовывать 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 данной категории детей в творческих конкурсах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03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0"/>
            <a:ext cx="9143999" cy="123110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Резолюция к конференции «Итоги года в системе дополнительного образования: ключевые показатели эффективности»</a:t>
            </a: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01" y="1231106"/>
            <a:ext cx="885524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активизировать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руководящих и педагогических кадров учреждений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в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конкурсах профессионального мастерства и в других мероприятиях, направленных на профессиональное развитие и самореализацию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по реализации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модели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наставничества в учреждениях. </a:t>
            </a: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Муниципальному опорному центру дополнительного образования детей </a:t>
            </a: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г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Брянска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00" b="1" i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sz="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обеспечить  организационное и информационно-методическое сопровождение учреждений дополнительного образования  по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выполнению всех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целевых показателей реализации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этапа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Концепции развития дополнительного образования детей до 2030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года;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продолжить работу по организации конкурсного движения педагогического мастерства,  выявлению и  распространению лучших практик в системе дополнительного образования по всем приоритетным направлениям реализации  Концепции развития дополнительного образования детей. </a:t>
            </a:r>
          </a:p>
          <a:p>
            <a:pPr marL="285750" lvl="0" indent="-285750" algn="just" defTabSz="6858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342900" algn="l"/>
              </a:tabLst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7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984475" y="-1957256"/>
            <a:ext cx="11103779" cy="2894876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/>
            <a:endParaRPr lang="en-US" sz="3200" dirty="0"/>
          </a:p>
        </p:txBody>
      </p:sp>
      <p:sp>
        <p:nvSpPr>
          <p:cNvPr id="6" name="Text 0"/>
          <p:cNvSpPr/>
          <p:nvPr/>
        </p:nvSpPr>
        <p:spPr>
          <a:xfrm>
            <a:off x="-19024" y="2012365"/>
            <a:ext cx="9163023" cy="2894876"/>
          </a:xfrm>
          <a:prstGeom prst="rect">
            <a:avLst/>
          </a:prstGeom>
          <a:pattFill prst="sphere">
            <a:fgClr>
              <a:schemeClr val="accent6">
                <a:lumMod val="60000"/>
                <a:lumOff val="40000"/>
              </a:schemeClr>
            </a:fgClr>
            <a:bgClr>
              <a:schemeClr val="accent6">
                <a:lumMod val="40000"/>
                <a:lumOff val="60000"/>
              </a:schemeClr>
            </a:bgClr>
          </a:pattFill>
          <a:ln/>
        </p:spPr>
        <p:txBody>
          <a:bodyPr wrap="square" rtlCol="0" anchor="b"/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«Реализация социального заказа: основные показатели, проблемы, перспективы»</a:t>
            </a:r>
          </a:p>
          <a:p>
            <a:pPr algn="ctr"/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en-US" sz="3200" dirty="0"/>
          </a:p>
        </p:txBody>
      </p:sp>
      <p:sp>
        <p:nvSpPr>
          <p:cNvPr id="12" name="Text 0"/>
          <p:cNvSpPr/>
          <p:nvPr/>
        </p:nvSpPr>
        <p:spPr>
          <a:xfrm>
            <a:off x="85364" y="-4360"/>
            <a:ext cx="8325853" cy="873085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Муниципальный опорный центр дополнительного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образования детей г. Брянска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2" y="197959"/>
            <a:ext cx="926588" cy="9265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443" y="197959"/>
            <a:ext cx="1802676" cy="9458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334401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4"/>
          <p:cNvSpPr/>
          <p:nvPr/>
        </p:nvSpPr>
        <p:spPr>
          <a:xfrm>
            <a:off x="0" y="-1"/>
            <a:ext cx="9144000" cy="131373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Ключевые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документы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федерального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и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регионального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уровней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, 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определяющие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стратегию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развития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дополнительного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образования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детей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4496" y="1861892"/>
            <a:ext cx="8828658" cy="4681211"/>
            <a:chOff x="124496" y="1861892"/>
            <a:chExt cx="8828658" cy="4681211"/>
          </a:xfrm>
        </p:grpSpPr>
        <p:sp>
          <p:nvSpPr>
            <p:cNvPr id="2" name="Shape 0"/>
            <p:cNvSpPr/>
            <p:nvPr/>
          </p:nvSpPr>
          <p:spPr>
            <a:xfrm>
              <a:off x="144380" y="1861892"/>
              <a:ext cx="4299760" cy="1978587"/>
            </a:xfrm>
            <a:prstGeom prst="roundRect">
              <a:avLst>
                <a:gd name="adj" fmla="val 12000"/>
              </a:avLst>
            </a:prstGeom>
            <a:solidFill>
              <a:schemeClr val="accent6">
                <a:lumMod val="40000"/>
                <a:lumOff val="60000"/>
              </a:schemeClr>
            </a:solidFill>
            <a:ln/>
          </p:spPr>
        </p:sp>
        <p:sp>
          <p:nvSpPr>
            <p:cNvPr id="3" name="Shape 1"/>
            <p:cNvSpPr/>
            <p:nvPr/>
          </p:nvSpPr>
          <p:spPr>
            <a:xfrm>
              <a:off x="4611767" y="1865696"/>
              <a:ext cx="4341387" cy="1974783"/>
            </a:xfrm>
            <a:prstGeom prst="roundRect">
              <a:avLst>
                <a:gd name="adj" fmla="val 12000"/>
              </a:avLst>
            </a:prstGeom>
            <a:solidFill>
              <a:schemeClr val="accent6">
                <a:lumMod val="40000"/>
                <a:lumOff val="60000"/>
              </a:schemeClr>
            </a:solidFill>
            <a:ln/>
          </p:spPr>
        </p:sp>
        <p:sp>
          <p:nvSpPr>
            <p:cNvPr id="5" name="Shape 3"/>
            <p:cNvSpPr/>
            <p:nvPr/>
          </p:nvSpPr>
          <p:spPr>
            <a:xfrm>
              <a:off x="2352947" y="4294163"/>
              <a:ext cx="4438105" cy="2248940"/>
            </a:xfrm>
            <a:prstGeom prst="roundRect">
              <a:avLst>
                <a:gd name="adj" fmla="val 12000"/>
              </a:avLst>
            </a:prstGeom>
            <a:solidFill>
              <a:schemeClr val="accent6">
                <a:lumMod val="40000"/>
                <a:lumOff val="60000"/>
              </a:schemeClr>
            </a:solidFill>
            <a:ln/>
          </p:spPr>
        </p:sp>
        <p:sp>
          <p:nvSpPr>
            <p:cNvPr id="8" name="Text 6"/>
            <p:cNvSpPr/>
            <p:nvPr/>
          </p:nvSpPr>
          <p:spPr>
            <a:xfrm>
              <a:off x="124496" y="1985305"/>
              <a:ext cx="4303377" cy="1637287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/>
              <a:r>
                <a:rPr lang="en-US" b="1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Концепция </a:t>
              </a:r>
              <a:r>
                <a:rPr lang="en-US" b="1" dirty="0" err="1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развития</a:t>
              </a:r>
              <a:r>
                <a:rPr lang="en-US" b="1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ru-RU" b="1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дополнительного образования детей до 2030 года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dirty="0" err="1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У</a:t>
              </a:r>
              <a:r>
                <a:rPr lang="en-US" sz="1600" dirty="0" err="1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тверждена</a:t>
              </a:r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 </a:t>
              </a:r>
              <a:r>
                <a:rPr lang="ru-RU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р</a:t>
              </a:r>
              <a:r>
                <a:rPr lang="en-US" sz="1600" dirty="0" err="1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аспоряжением</a:t>
              </a:r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Правительства</a:t>
              </a:r>
              <a:r>
                <a:rPr lang="en-US" sz="1600" dirty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 </a:t>
              </a:r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РФ</a:t>
              </a:r>
              <a:endParaRPr lang="ru-RU" sz="1600" dirty="0" smtClean="0">
                <a:solidFill>
                  <a:srgbClr val="1A3637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</a:endParaRPr>
            </a:p>
            <a:p>
              <a:pPr algn="ctr"/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 </a:t>
              </a:r>
              <a:r>
                <a:rPr lang="en-US" sz="1600" dirty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от 31.03.2022 № </a:t>
              </a:r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/>
                  <a:cs typeface="Times New Roman" panose="02020603050405020304" pitchFamily="18" charset="0"/>
                </a:rPr>
                <a:t>678-р</a:t>
              </a:r>
              <a:endParaRPr lang="en-US" sz="1600" dirty="0"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4826610" y="1985305"/>
              <a:ext cx="4052890" cy="9648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/>
              <a:r>
                <a:rPr lang="en-US" b="1" dirty="0" err="1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План</a:t>
              </a:r>
              <a:r>
                <a:rPr lang="en-US" b="1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ru-RU" b="1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мероприятий </a:t>
              </a:r>
              <a:r>
                <a:rPr lang="en-US" b="1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b="1" dirty="0" err="1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Концепции</a:t>
              </a:r>
              <a:r>
                <a:rPr lang="ru-RU" b="1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развития дополнительного образования детей на 2025-2030 годы</a:t>
              </a:r>
              <a:r>
                <a:rPr lang="en-US" b="1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(II этап)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Р</a:t>
              </a:r>
              <a:r>
                <a:rPr lang="en-US" sz="1600" dirty="0" err="1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аспоряжение</a:t>
              </a:r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1600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Правительства РФ </a:t>
              </a:r>
              <a:endParaRPr lang="ru-RU" sz="1600" dirty="0" smtClean="0">
                <a:solidFill>
                  <a:srgbClr val="1A363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endParaRPr>
            </a:p>
            <a:p>
              <a:pPr algn="ctr"/>
              <a:r>
                <a:rPr lang="en-US" sz="1600" dirty="0" err="1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от</a:t>
              </a:r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1600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01.07.2025 </a:t>
              </a:r>
              <a:r>
                <a:rPr lang="en-US" sz="1600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№ </a:t>
              </a:r>
              <a:r>
                <a:rPr lang="en-US" sz="1600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1745-р 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9"/>
            <p:cNvSpPr/>
            <p:nvPr/>
          </p:nvSpPr>
          <p:spPr>
            <a:xfrm>
              <a:off x="2375181" y="4512050"/>
              <a:ext cx="4393635" cy="1618845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/>
              <a:r>
                <a:rPr lang="en-US" b="1" dirty="0" err="1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Распоряжение</a:t>
              </a:r>
              <a:r>
                <a:rPr lang="en-US" b="1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Правительства</a:t>
              </a:r>
              <a:r>
                <a:rPr lang="en-US" b="1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b="1" dirty="0" err="1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Брянской</a:t>
              </a:r>
              <a:r>
                <a:rPr lang="en-US" b="1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области </a:t>
              </a:r>
              <a:r>
                <a:rPr lang="en-US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№ 431-рп </a:t>
              </a:r>
              <a:r>
                <a:rPr lang="en-US" dirty="0" err="1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от</a:t>
              </a:r>
              <a:r>
                <a:rPr lang="en-US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</a:t>
              </a:r>
              <a:r>
                <a:rPr lang="en-US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08.12.2025</a:t>
              </a:r>
              <a:endParaRPr lang="ru-RU" dirty="0" smtClean="0">
                <a:solidFill>
                  <a:srgbClr val="1A363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«Об </a:t>
              </a:r>
              <a:r>
                <a:rPr lang="ru-RU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утверждении плана мероприятий по реализации Концепции развития дополнительного образования детей </a:t>
              </a:r>
              <a:r>
                <a:rPr lang="ru-RU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       до </a:t>
              </a:r>
              <a:r>
                <a:rPr lang="ru-RU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2030 года в Брянской области, </a:t>
              </a:r>
              <a:endParaRPr lang="ru-RU" dirty="0" smtClean="0">
                <a:solidFill>
                  <a:srgbClr val="1A363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II </a:t>
              </a:r>
              <a:r>
                <a:rPr lang="ru-RU" dirty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этап (</a:t>
              </a:r>
              <a:r>
                <a:rPr lang="ru-RU" dirty="0" smtClean="0">
                  <a:solidFill>
                    <a:srgbClr val="1A3637"/>
                  </a:solidFill>
                  <a:latin typeface="Times New Roman" panose="02020603050405020304" pitchFamily="18" charset="0"/>
                  <a:ea typeface="Inter" pitchFamily="34" charset="-122"/>
                  <a:cs typeface="Times New Roman" panose="02020603050405020304" pitchFamily="18" charset="0"/>
                </a:rPr>
                <a:t>2025-2030) годы»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1" cy="82320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endParaRPr lang="ru-RU" sz="5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5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Реестр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организаций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г.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Брянска</a:t>
            </a:r>
            <a:endParaRPr lang="ru-RU" sz="3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3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01641"/>
              </p:ext>
            </p:extLst>
          </p:nvPr>
        </p:nvGraphicFramePr>
        <p:xfrm>
          <a:off x="4263991" y="907830"/>
          <a:ext cx="4745255" cy="5863541"/>
        </p:xfrm>
        <a:graphic>
          <a:graphicData uri="http://schemas.openxmlformats.org/drawingml/2006/table">
            <a:tbl>
              <a:tblPr/>
              <a:tblGrid>
                <a:gridCol w="366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844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Учреждения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en-US" sz="1800" b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ополнительно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го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образовани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я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т.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ч. </a:t>
                      </a:r>
                      <a:r>
                        <a:rPr lang="en-US" sz="1800" b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подведомственные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УО БГА</a:t>
                      </a:r>
                      <a:endParaRPr lang="en-US" sz="18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marL="0" indent="0" algn="ctr">
                        <a:buNone/>
                      </a:pP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marL="0" indent="0" algn="ctr">
                        <a:buNone/>
                      </a:pPr>
                      <a:endParaRPr lang="en-US" sz="14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67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24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7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ru-RU" sz="1800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800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Общеобразовательные</a:t>
                      </a:r>
                      <a:r>
                        <a:rPr lang="en-US" sz="1800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учреждения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69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7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ru-RU" sz="1800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800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Дошкольное</a:t>
                      </a:r>
                      <a:r>
                        <a:rPr lang="en-US" sz="1800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91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11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ru-RU" sz="1800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800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Среднее</a:t>
                      </a:r>
                      <a:r>
                        <a:rPr lang="en-US" sz="1800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профессиональное образование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67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Негосударственный сектор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34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67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Прочие учреждения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83775310"/>
              </p:ext>
            </p:extLst>
          </p:nvPr>
        </p:nvGraphicFramePr>
        <p:xfrm>
          <a:off x="291187" y="2298413"/>
          <a:ext cx="3460898" cy="3979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05077" y="5134329"/>
            <a:ext cx="79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83833" y="5134329"/>
            <a:ext cx="793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25" y="0"/>
            <a:ext cx="9144000" cy="110690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Реестр дополнительных общеобразовательных программ муниципалитета</a:t>
            </a:r>
          </a:p>
          <a:p>
            <a:pPr algn="ctr"/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5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52226"/>
              </p:ext>
            </p:extLst>
          </p:nvPr>
        </p:nvGraphicFramePr>
        <p:xfrm>
          <a:off x="1312602" y="1208212"/>
          <a:ext cx="6714868" cy="5430783"/>
        </p:xfrm>
        <a:graphic>
          <a:graphicData uri="http://schemas.openxmlformats.org/drawingml/2006/table">
            <a:tbl>
              <a:tblPr/>
              <a:tblGrid>
                <a:gridCol w="3560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865">
                  <a:extLst>
                    <a:ext uri="{9D8B030D-6E8A-4147-A177-3AD203B41FA5}">
                      <a16:colId xmlns:a16="http://schemas.microsoft.com/office/drawing/2014/main" val="2520833978"/>
                    </a:ext>
                  </a:extLst>
                </a:gridCol>
              </a:tblGrid>
              <a:tr h="88926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Общеразвивающие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программы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по направленностям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Количество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программ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3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3232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23232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изкультурно-спортивная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32323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18894</a:t>
                      </a:r>
                    </a:p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</a:t>
                      </a:r>
                    </a:p>
                    <a:p>
                      <a:pPr algn="ctr"/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610826"/>
                  </a:ext>
                </a:extLst>
              </a:tr>
              <a:tr h="57410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удожественная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lang="en-US" sz="16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17726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578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454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оциально-гуманитарная</a:t>
                      </a:r>
                      <a:endParaRPr lang="en-US" sz="16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16949</a:t>
                      </a:r>
                    </a:p>
                    <a:p>
                      <a:pPr algn="ctr"/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408452"/>
                  </a:ext>
                </a:extLst>
              </a:tr>
              <a:tr h="63454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ехническая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7869</a:t>
                      </a:r>
                    </a:p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5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уристско</a:t>
                      </a: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краеведческая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lang="en-US" sz="16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3556</a:t>
                      </a:r>
                    </a:p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45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стественнонаучная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2775</a:t>
                      </a:r>
                    </a:p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389057"/>
                  </a:ext>
                </a:extLst>
              </a:tr>
              <a:tr h="57410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  <a:p>
                      <a:pPr marL="0" indent="0" algn="ctr">
                        <a:buNone/>
                      </a:pPr>
                      <a:endParaRPr lang="en-US" sz="16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67769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141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" y="-1"/>
            <a:ext cx="9143999" cy="94327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Реестр дополнительных общеобразовательных программ в 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униципальных учреждениях дополнительного образования</a:t>
            </a:r>
          </a:p>
          <a:p>
            <a:pPr algn="ctr"/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5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719151"/>
              </p:ext>
            </p:extLst>
          </p:nvPr>
        </p:nvGraphicFramePr>
        <p:xfrm>
          <a:off x="214161" y="1318661"/>
          <a:ext cx="8715677" cy="4972026"/>
        </p:xfrm>
        <a:graphic>
          <a:graphicData uri="http://schemas.openxmlformats.org/drawingml/2006/table">
            <a:tbl>
              <a:tblPr/>
              <a:tblGrid>
                <a:gridCol w="2182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1895">
                  <a:extLst>
                    <a:ext uri="{9D8B030D-6E8A-4147-A177-3AD203B41FA5}">
                      <a16:colId xmlns:a16="http://schemas.microsoft.com/office/drawing/2014/main" val="2753009878"/>
                    </a:ext>
                  </a:extLst>
                </a:gridCol>
                <a:gridCol w="625642">
                  <a:extLst>
                    <a:ext uri="{9D8B030D-6E8A-4147-A177-3AD203B41FA5}">
                      <a16:colId xmlns:a16="http://schemas.microsoft.com/office/drawing/2014/main" val="806328747"/>
                    </a:ext>
                  </a:extLst>
                </a:gridCol>
                <a:gridCol w="510139">
                  <a:extLst>
                    <a:ext uri="{9D8B030D-6E8A-4147-A177-3AD203B41FA5}">
                      <a16:colId xmlns:a16="http://schemas.microsoft.com/office/drawing/2014/main" val="2329175838"/>
                    </a:ext>
                  </a:extLst>
                </a:gridCol>
                <a:gridCol w="654518">
                  <a:extLst>
                    <a:ext uri="{9D8B030D-6E8A-4147-A177-3AD203B41FA5}">
                      <a16:colId xmlns:a16="http://schemas.microsoft.com/office/drawing/2014/main" val="2659420804"/>
                    </a:ext>
                  </a:extLst>
                </a:gridCol>
                <a:gridCol w="490888">
                  <a:extLst>
                    <a:ext uri="{9D8B030D-6E8A-4147-A177-3AD203B41FA5}">
                      <a16:colId xmlns:a16="http://schemas.microsoft.com/office/drawing/2014/main" val="3645675658"/>
                    </a:ext>
                  </a:extLst>
                </a:gridCol>
                <a:gridCol w="1020278">
                  <a:extLst>
                    <a:ext uri="{9D8B030D-6E8A-4147-A177-3AD203B41FA5}">
                      <a16:colId xmlns:a16="http://schemas.microsoft.com/office/drawing/2014/main" val="1749045880"/>
                    </a:ext>
                  </a:extLst>
                </a:gridCol>
                <a:gridCol w="1316255">
                  <a:extLst>
                    <a:ext uri="{9D8B030D-6E8A-4147-A177-3AD203B41FA5}">
                      <a16:colId xmlns:a16="http://schemas.microsoft.com/office/drawing/2014/main" val="2520833978"/>
                    </a:ext>
                  </a:extLst>
                </a:gridCol>
              </a:tblGrid>
              <a:tr h="147670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Общеразвивающие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программы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по направленностям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ЦВР г. Брянска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ЦВР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Советского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400" baseline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р-на 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г. Брянска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ЦВР Володарского р-на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г.Брянска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ДДТ Володарского р-на г. Брянска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ЦДиЮТиЭ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г.  Брянска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ОДО Лицея № 27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г.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Брянска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ЦДТ г. Брянска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программ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обучающихся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6B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9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удожественная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8297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5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оциально-гуманитарная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6841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512026"/>
                  </a:ext>
                </a:extLst>
              </a:tr>
              <a:tr h="3905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изкультурно-спортивная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289685"/>
                  </a:ext>
                </a:extLst>
              </a:tr>
              <a:tr h="3905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ехническая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611610"/>
                  </a:ext>
                </a:extLst>
              </a:tr>
              <a:tr h="6392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уристско</a:t>
                      </a: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краеведческая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55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lang="en-US" sz="1600" b="1" dirty="0" err="1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стественнонаучная</a:t>
                      </a:r>
                      <a:endParaRPr lang="ru-RU" sz="16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08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442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400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34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" y="0"/>
            <a:ext cx="9143999" cy="77002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r>
              <a:rPr lang="en-US" sz="2800" dirty="0" smtClean="0">
                <a:solidFill>
                  <a:srgbClr val="D6BD97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О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хват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детей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дополнительным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образованием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999451"/>
              </p:ext>
            </p:extLst>
          </p:nvPr>
        </p:nvGraphicFramePr>
        <p:xfrm>
          <a:off x="270173" y="1032958"/>
          <a:ext cx="8585070" cy="5483344"/>
        </p:xfrm>
        <a:graphic>
          <a:graphicData uri="http://schemas.openxmlformats.org/drawingml/2006/table">
            <a:tbl>
              <a:tblPr/>
              <a:tblGrid>
                <a:gridCol w="2761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7581">
                  <a:extLst>
                    <a:ext uri="{9D8B030D-6E8A-4147-A177-3AD203B41FA5}">
                      <a16:colId xmlns:a16="http://schemas.microsoft.com/office/drawing/2014/main" val="1613630542"/>
                    </a:ext>
                  </a:extLst>
                </a:gridCol>
                <a:gridCol w="955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5949">
                  <a:extLst>
                    <a:ext uri="{9D8B030D-6E8A-4147-A177-3AD203B41FA5}">
                      <a16:colId xmlns:a16="http://schemas.microsoft.com/office/drawing/2014/main" val="1616918633"/>
                    </a:ext>
                  </a:extLst>
                </a:gridCol>
                <a:gridCol w="1341856">
                  <a:extLst>
                    <a:ext uri="{9D8B030D-6E8A-4147-A177-3AD203B41FA5}">
                      <a16:colId xmlns:a16="http://schemas.microsoft.com/office/drawing/2014/main" val="1164500833"/>
                    </a:ext>
                  </a:extLst>
                </a:gridCol>
              </a:tblGrid>
              <a:tr h="913891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год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год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2030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3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133692"/>
                  </a:ext>
                </a:extLst>
              </a:tr>
              <a:tr h="18277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Доля детей 5-18 лет, охваченных ДО (%)</a:t>
                      </a:r>
                      <a:endParaRPr lang="en-US" sz="20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dirty="0" smtClean="0">
                          <a:solidFill>
                            <a:srgbClr val="2323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 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80.2</a:t>
                      </a: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  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84, 3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1              </a:t>
                      </a:r>
                      <a:endParaRPr lang="en-US" sz="1800" b="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800" b="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77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Количество обучающихся на конец года (чел</a:t>
                      </a:r>
                      <a:r>
                        <a:rPr lang="en-US" sz="1400" dirty="0">
                          <a:solidFill>
                            <a:srgbClr val="23232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.)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48</a:t>
                      </a: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450</a:t>
                      </a: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   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50 768</a:t>
                      </a: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8 450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    </a:t>
                      </a: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      -</a:t>
                      </a:r>
                    </a:p>
                    <a:p>
                      <a:pPr marL="0" indent="0" algn="l">
                        <a:buNone/>
                      </a:pP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80698" y="5858154"/>
            <a:ext cx="3223307" cy="64633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60186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г. Брянске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(данные статистики)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3999" cy="83739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r>
              <a:rPr lang="en-US" sz="2800" dirty="0" smtClean="0">
                <a:solidFill>
                  <a:srgbClr val="D6BD97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О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хват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детей незащищенной категории </a:t>
            </a:r>
          </a:p>
          <a:p>
            <a:pPr algn="ctr"/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дополнительным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образованием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 </a:t>
            </a:r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683849"/>
              </p:ext>
            </p:extLst>
          </p:nvPr>
        </p:nvGraphicFramePr>
        <p:xfrm>
          <a:off x="223952" y="958151"/>
          <a:ext cx="8696093" cy="5352902"/>
        </p:xfrm>
        <a:graphic>
          <a:graphicData uri="http://schemas.openxmlformats.org/drawingml/2006/table">
            <a:tbl>
              <a:tblPr/>
              <a:tblGrid>
                <a:gridCol w="3828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444">
                  <a:extLst>
                    <a:ext uri="{9D8B030D-6E8A-4147-A177-3AD203B41FA5}">
                      <a16:colId xmlns:a16="http://schemas.microsoft.com/office/drawing/2014/main" val="1613630542"/>
                    </a:ext>
                  </a:extLst>
                </a:gridCol>
                <a:gridCol w="98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521">
                  <a:extLst>
                    <a:ext uri="{9D8B030D-6E8A-4147-A177-3AD203B41FA5}">
                      <a16:colId xmlns:a16="http://schemas.microsoft.com/office/drawing/2014/main" val="1616918633"/>
                    </a:ext>
                  </a:extLst>
                </a:gridCol>
                <a:gridCol w="769191">
                  <a:extLst>
                    <a:ext uri="{9D8B030D-6E8A-4147-A177-3AD203B41FA5}">
                      <a16:colId xmlns:a16="http://schemas.microsoft.com/office/drawing/2014/main" val="1164500833"/>
                    </a:ext>
                  </a:extLst>
                </a:gridCol>
              </a:tblGrid>
              <a:tr h="356717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2024/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2025 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2025/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800" b="1" dirty="0" smtClean="0">
                          <a:solidFill>
                            <a:srgbClr val="F2F6F8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2030</a:t>
                      </a: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6B5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133692"/>
                  </a:ext>
                </a:extLst>
              </a:tr>
              <a:tr h="1872766">
                <a:tc>
                  <a:txBody>
                    <a:bodyPr/>
                    <a:lstStyle/>
                    <a:p>
                      <a:pPr marL="1825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с ОВЗ и детей-инвалидов, осваивающих ДОП, в том числе с использованием дистанционных технологий (%)</a:t>
                      </a:r>
                    </a:p>
                    <a:p>
                      <a:pPr marL="1825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l">
                        <a:buNone/>
                        <a:tabLst>
                          <a:tab pos="895350" algn="l"/>
                        </a:tabLst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  55            44 </a:t>
                      </a:r>
                    </a:p>
                    <a:p>
                      <a:pPr marL="0" indent="0" algn="l">
                        <a:buNone/>
                        <a:tabLst>
                          <a:tab pos="895350" algn="l"/>
                        </a:tabLst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1223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(129 программ)</a:t>
                      </a: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800" b="1" dirty="0" smtClean="0">
                          <a:solidFill>
                            <a:srgbClr val="232323"/>
                          </a:solidFill>
                          <a:latin typeface="Times New Roman" panose="02020603050405020304" pitchFamily="18" charset="0"/>
                          <a:ea typeface="Arial" pitchFamily="34" charset="-122"/>
                          <a:cs typeface="Times New Roman" panose="02020603050405020304" pitchFamily="18" charset="0"/>
                        </a:rPr>
                        <a:t>    60              44,8</a:t>
                      </a:r>
                    </a:p>
                    <a:p>
                      <a:pPr marL="0" indent="0" algn="l">
                        <a:buNone/>
                      </a:pPr>
                      <a:endParaRPr lang="ru-RU" sz="1800" b="1" dirty="0" smtClean="0">
                        <a:solidFill>
                          <a:srgbClr val="232323"/>
                        </a:solidFill>
                        <a:latin typeface="Times New Roman" panose="02020603050405020304" pitchFamily="18" charset="0"/>
                        <a:ea typeface="Arial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1256/194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(71 программа)</a:t>
                      </a: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  <a:p>
                      <a:pPr marL="0" indent="0" algn="ctr">
                        <a:buNone/>
                      </a:pPr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lang="ru-RU" sz="1800" b="1" dirty="0" smtClean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71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 г. Брянска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Всего:   155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800" b="1" dirty="0"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4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ЦВР г. Брянска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132323"/>
                  </a:ext>
                </a:extLst>
              </a:tr>
              <a:tr h="35671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ЦДиЮТиЭ г. Брянска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247543"/>
                  </a:ext>
                </a:extLst>
              </a:tr>
              <a:tr h="35671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ЦДТ г. Брянска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915933"/>
                  </a:ext>
                </a:extLst>
              </a:tr>
              <a:tr h="52761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ЦВР Советского района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336507"/>
                  </a:ext>
                </a:extLst>
              </a:tr>
              <a:tr h="52761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ru-RU" sz="18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D4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0493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1998" y="2969569"/>
            <a:ext cx="3223307" cy="64633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2800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г. Брянске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(данные статистики)  </a:t>
            </a:r>
          </a:p>
        </p:txBody>
      </p:sp>
    </p:spTree>
    <p:extLst>
      <p:ext uri="{BB962C8B-B14F-4D97-AF65-F5344CB8AC3E}">
        <p14:creationId xmlns:p14="http://schemas.microsoft.com/office/powerpoint/2010/main" val="7188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0081" y="1220677"/>
            <a:ext cx="8343837" cy="1116982"/>
          </a:xfrm>
          <a:prstGeom prst="roundRect">
            <a:avLst>
              <a:gd name="adj" fmla="val 12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6" name="Text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/>
          <a:lstStyle/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Noto Serif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Noto Serif" pitchFamily="34" charset="-122"/>
                <a:cs typeface="Times New Roman" panose="02020603050405020304" pitchFamily="18" charset="0"/>
              </a:rPr>
              <a:t>Реализация социального заказа</a:t>
            </a:r>
          </a:p>
          <a:p>
            <a:pPr algn="ctr"/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81263" y="1306002"/>
            <a:ext cx="8262655" cy="9463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ru-RU" dirty="0">
                <a:solidFill>
                  <a:srgbClr val="1A363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Федеральный закон № 189 от 13.07.2020 «О государственном (социальном) заказе на оказание государственных (муниципальных) услуг в социальной сфере</a:t>
            </a:r>
            <a:r>
              <a:rPr lang="ru-RU" dirty="0" smtClean="0">
                <a:solidFill>
                  <a:srgbClr val="1A363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dirty="0" smtClean="0">
                <a:solidFill>
                  <a:srgbClr val="1A363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(с изменениями и дополнениями)</a:t>
            </a:r>
            <a:endParaRPr lang="ru-RU" dirty="0">
              <a:solidFill>
                <a:srgbClr val="1A363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5269" y="4311044"/>
            <a:ext cx="4333342" cy="16188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6"/>
          <p:cNvSpPr txBox="1"/>
          <p:nvPr/>
        </p:nvSpPr>
        <p:spPr>
          <a:xfrm>
            <a:off x="375398" y="5952158"/>
            <a:ext cx="836852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2590" marR="325755" indent="-75565" algn="ctr">
              <a:lnSpc>
                <a:spcPct val="100000"/>
              </a:lnSpc>
            </a:pPr>
            <a:r>
              <a:rPr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sz="2000" b="1" i="1" spc="-45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</a:t>
            </a:r>
            <a:r>
              <a:rPr sz="2000" b="1" i="1" spc="-2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заказа</a:t>
            </a:r>
            <a:r>
              <a:rPr sz="2000" b="1" i="1" spc="-2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i="1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i="1" spc="-45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конкурентоспособность</a:t>
            </a:r>
            <a:r>
              <a:rPr sz="2000" b="1" i="1" spc="-6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spc="-5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000" b="1" i="1" dirty="0" err="1" smtClean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endParaRPr lang="ru-RU" sz="2000" b="1" i="1" spc="-40" dirty="0">
              <a:solidFill>
                <a:srgbClr val="4242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25755" algn="ctr" defTabSz="452438">
              <a:lnSpc>
                <a:spcPct val="100000"/>
              </a:lnSpc>
            </a:pPr>
            <a:r>
              <a:rPr sz="2000" b="1" i="1" dirty="0" err="1" smtClean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sz="2000" b="1" i="1" spc="-55" dirty="0" smtClean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b="1" i="1" spc="-4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</a:t>
            </a:r>
            <a:r>
              <a:rPr sz="2000" b="1" i="1" spc="-11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spc="-10" dirty="0" err="1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</a:t>
            </a:r>
            <a:r>
              <a:rPr sz="2000" b="1" i="1" spc="-1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spc="-10" dirty="0" err="1" smtClean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63928" y="2521315"/>
            <a:ext cx="8137895" cy="3371881"/>
            <a:chOff x="358722" y="2466516"/>
            <a:chExt cx="8137895" cy="3371881"/>
          </a:xfrm>
        </p:grpSpPr>
        <p:sp>
          <p:nvSpPr>
            <p:cNvPr id="50" name="object 11"/>
            <p:cNvSpPr/>
            <p:nvPr/>
          </p:nvSpPr>
          <p:spPr>
            <a:xfrm rot="18826189">
              <a:off x="2745425" y="3778580"/>
              <a:ext cx="395707" cy="1537048"/>
            </a:xfrm>
            <a:custGeom>
              <a:avLst/>
              <a:gdLst/>
              <a:ahLst/>
              <a:cxnLst/>
              <a:rect l="l" t="t" r="r" b="b"/>
              <a:pathLst>
                <a:path w="670560" h="1797050">
                  <a:moveTo>
                    <a:pt x="536447" y="0"/>
                  </a:moveTo>
                  <a:lnTo>
                    <a:pt x="134112" y="0"/>
                  </a:lnTo>
                  <a:lnTo>
                    <a:pt x="134112" y="1461516"/>
                  </a:lnTo>
                  <a:lnTo>
                    <a:pt x="0" y="1461516"/>
                  </a:lnTo>
                  <a:lnTo>
                    <a:pt x="335279" y="1796796"/>
                  </a:lnTo>
                  <a:lnTo>
                    <a:pt x="670559" y="1461516"/>
                  </a:lnTo>
                  <a:lnTo>
                    <a:pt x="536447" y="1461516"/>
                  </a:lnTo>
                  <a:lnTo>
                    <a:pt x="536447" y="0"/>
                  </a:lnTo>
                  <a:close/>
                </a:path>
              </a:pathLst>
            </a:cu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bject 11"/>
            <p:cNvSpPr/>
            <p:nvPr/>
          </p:nvSpPr>
          <p:spPr>
            <a:xfrm rot="3772056">
              <a:off x="5534954" y="3780200"/>
              <a:ext cx="392666" cy="1771074"/>
            </a:xfrm>
            <a:custGeom>
              <a:avLst/>
              <a:gdLst/>
              <a:ahLst/>
              <a:cxnLst/>
              <a:rect l="l" t="t" r="r" b="b"/>
              <a:pathLst>
                <a:path w="670560" h="1797050">
                  <a:moveTo>
                    <a:pt x="536447" y="0"/>
                  </a:moveTo>
                  <a:lnTo>
                    <a:pt x="134112" y="0"/>
                  </a:lnTo>
                  <a:lnTo>
                    <a:pt x="134112" y="1461516"/>
                  </a:lnTo>
                  <a:lnTo>
                    <a:pt x="0" y="1461516"/>
                  </a:lnTo>
                  <a:lnTo>
                    <a:pt x="335279" y="1796796"/>
                  </a:lnTo>
                  <a:lnTo>
                    <a:pt x="670559" y="1461516"/>
                  </a:lnTo>
                  <a:lnTo>
                    <a:pt x="536447" y="1461516"/>
                  </a:lnTo>
                  <a:lnTo>
                    <a:pt x="536447" y="0"/>
                  </a:lnTo>
                  <a:close/>
                </a:path>
              </a:pathLst>
            </a:cu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bject 3"/>
            <p:cNvSpPr/>
            <p:nvPr/>
          </p:nvSpPr>
          <p:spPr>
            <a:xfrm>
              <a:off x="3422407" y="4358562"/>
              <a:ext cx="1608318" cy="1479835"/>
            </a:xfrm>
            <a:custGeom>
              <a:avLst/>
              <a:gdLst/>
              <a:ahLst/>
              <a:cxnLst/>
              <a:rect l="l" t="t" r="r" b="b"/>
              <a:pathLst>
                <a:path w="2548254" h="2348865">
                  <a:moveTo>
                    <a:pt x="1274064" y="0"/>
                  </a:moveTo>
                  <a:lnTo>
                    <a:pt x="1224031" y="888"/>
                  </a:lnTo>
                  <a:lnTo>
                    <a:pt x="1174488" y="3533"/>
                  </a:lnTo>
                  <a:lnTo>
                    <a:pt x="1125469" y="7900"/>
                  </a:lnTo>
                  <a:lnTo>
                    <a:pt x="1077010" y="13958"/>
                  </a:lnTo>
                  <a:lnTo>
                    <a:pt x="1029147" y="21674"/>
                  </a:lnTo>
                  <a:lnTo>
                    <a:pt x="981913" y="31015"/>
                  </a:lnTo>
                  <a:lnTo>
                    <a:pt x="935346" y="41948"/>
                  </a:lnTo>
                  <a:lnTo>
                    <a:pt x="889480" y="54442"/>
                  </a:lnTo>
                  <a:lnTo>
                    <a:pt x="844350" y="68462"/>
                  </a:lnTo>
                  <a:lnTo>
                    <a:pt x="799993" y="83977"/>
                  </a:lnTo>
                  <a:lnTo>
                    <a:pt x="756443" y="100954"/>
                  </a:lnTo>
                  <a:lnTo>
                    <a:pt x="713736" y="119360"/>
                  </a:lnTo>
                  <a:lnTo>
                    <a:pt x="671907" y="139163"/>
                  </a:lnTo>
                  <a:lnTo>
                    <a:pt x="630992" y="160330"/>
                  </a:lnTo>
                  <a:lnTo>
                    <a:pt x="591026" y="182828"/>
                  </a:lnTo>
                  <a:lnTo>
                    <a:pt x="552044" y="206625"/>
                  </a:lnTo>
                  <a:lnTo>
                    <a:pt x="514082" y="231688"/>
                  </a:lnTo>
                  <a:lnTo>
                    <a:pt x="477176" y="257984"/>
                  </a:lnTo>
                  <a:lnTo>
                    <a:pt x="441360" y="285481"/>
                  </a:lnTo>
                  <a:lnTo>
                    <a:pt x="406670" y="314147"/>
                  </a:lnTo>
                  <a:lnTo>
                    <a:pt x="373141" y="343947"/>
                  </a:lnTo>
                  <a:lnTo>
                    <a:pt x="340810" y="374851"/>
                  </a:lnTo>
                  <a:lnTo>
                    <a:pt x="309710" y="406824"/>
                  </a:lnTo>
                  <a:lnTo>
                    <a:pt x="279878" y="439836"/>
                  </a:lnTo>
                  <a:lnTo>
                    <a:pt x="251349" y="473852"/>
                  </a:lnTo>
                  <a:lnTo>
                    <a:pt x="224158" y="508840"/>
                  </a:lnTo>
                  <a:lnTo>
                    <a:pt x="198341" y="544768"/>
                  </a:lnTo>
                  <a:lnTo>
                    <a:pt x="173933" y="581603"/>
                  </a:lnTo>
                  <a:lnTo>
                    <a:pt x="150970" y="619312"/>
                  </a:lnTo>
                  <a:lnTo>
                    <a:pt x="129486" y="657863"/>
                  </a:lnTo>
                  <a:lnTo>
                    <a:pt x="109518" y="697223"/>
                  </a:lnTo>
                  <a:lnTo>
                    <a:pt x="91101" y="737359"/>
                  </a:lnTo>
                  <a:lnTo>
                    <a:pt x="74269" y="778239"/>
                  </a:lnTo>
                  <a:lnTo>
                    <a:pt x="59059" y="819831"/>
                  </a:lnTo>
                  <a:lnTo>
                    <a:pt x="45506" y="862100"/>
                  </a:lnTo>
                  <a:lnTo>
                    <a:pt x="33645" y="905016"/>
                  </a:lnTo>
                  <a:lnTo>
                    <a:pt x="23512" y="948544"/>
                  </a:lnTo>
                  <a:lnTo>
                    <a:pt x="15142" y="992653"/>
                  </a:lnTo>
                  <a:lnTo>
                    <a:pt x="8570" y="1037310"/>
                  </a:lnTo>
                  <a:lnTo>
                    <a:pt x="3832" y="1082482"/>
                  </a:lnTo>
                  <a:lnTo>
                    <a:pt x="964" y="1128137"/>
                  </a:lnTo>
                  <a:lnTo>
                    <a:pt x="0" y="1174242"/>
                  </a:lnTo>
                  <a:lnTo>
                    <a:pt x="964" y="1220350"/>
                  </a:lnTo>
                  <a:lnTo>
                    <a:pt x="3832" y="1266007"/>
                  </a:lnTo>
                  <a:lnTo>
                    <a:pt x="8570" y="1311182"/>
                  </a:lnTo>
                  <a:lnTo>
                    <a:pt x="15142" y="1355842"/>
                  </a:lnTo>
                  <a:lnTo>
                    <a:pt x="23512" y="1399953"/>
                  </a:lnTo>
                  <a:lnTo>
                    <a:pt x="33645" y="1443483"/>
                  </a:lnTo>
                  <a:lnTo>
                    <a:pt x="45506" y="1486400"/>
                  </a:lnTo>
                  <a:lnTo>
                    <a:pt x="59059" y="1528671"/>
                  </a:lnTo>
                  <a:lnTo>
                    <a:pt x="74269" y="1570264"/>
                  </a:lnTo>
                  <a:lnTo>
                    <a:pt x="91101" y="1611145"/>
                  </a:lnTo>
                  <a:lnTo>
                    <a:pt x="109518" y="1651282"/>
                  </a:lnTo>
                  <a:lnTo>
                    <a:pt x="129486" y="1690642"/>
                  </a:lnTo>
                  <a:lnTo>
                    <a:pt x="150970" y="1729193"/>
                  </a:lnTo>
                  <a:lnTo>
                    <a:pt x="173933" y="1766902"/>
                  </a:lnTo>
                  <a:lnTo>
                    <a:pt x="198341" y="1803737"/>
                  </a:lnTo>
                  <a:lnTo>
                    <a:pt x="224158" y="1839665"/>
                  </a:lnTo>
                  <a:lnTo>
                    <a:pt x="251349" y="1874653"/>
                  </a:lnTo>
                  <a:lnTo>
                    <a:pt x="279878" y="1908668"/>
                  </a:lnTo>
                  <a:lnTo>
                    <a:pt x="309710" y="1941679"/>
                  </a:lnTo>
                  <a:lnTo>
                    <a:pt x="340810" y="1973652"/>
                  </a:lnTo>
                  <a:lnTo>
                    <a:pt x="373141" y="2004555"/>
                  </a:lnTo>
                  <a:lnTo>
                    <a:pt x="406670" y="2034354"/>
                  </a:lnTo>
                  <a:lnTo>
                    <a:pt x="441360" y="2063018"/>
                  </a:lnTo>
                  <a:lnTo>
                    <a:pt x="477176" y="2090514"/>
                  </a:lnTo>
                  <a:lnTo>
                    <a:pt x="514082" y="2116810"/>
                  </a:lnTo>
                  <a:lnTo>
                    <a:pt x="552044" y="2141871"/>
                  </a:lnTo>
                  <a:lnTo>
                    <a:pt x="591026" y="2165667"/>
                  </a:lnTo>
                  <a:lnTo>
                    <a:pt x="630992" y="2188164"/>
                  </a:lnTo>
                  <a:lnTo>
                    <a:pt x="671907" y="2209330"/>
                  </a:lnTo>
                  <a:lnTo>
                    <a:pt x="713736" y="2229131"/>
                  </a:lnTo>
                  <a:lnTo>
                    <a:pt x="756443" y="2247536"/>
                  </a:lnTo>
                  <a:lnTo>
                    <a:pt x="799993" y="2264512"/>
                  </a:lnTo>
                  <a:lnTo>
                    <a:pt x="844350" y="2280026"/>
                  </a:lnTo>
                  <a:lnTo>
                    <a:pt x="889480" y="2294046"/>
                  </a:lnTo>
                  <a:lnTo>
                    <a:pt x="935346" y="2306538"/>
                  </a:lnTo>
                  <a:lnTo>
                    <a:pt x="981913" y="2317470"/>
                  </a:lnTo>
                  <a:lnTo>
                    <a:pt x="1029147" y="2326811"/>
                  </a:lnTo>
                  <a:lnTo>
                    <a:pt x="1077010" y="2334526"/>
                  </a:lnTo>
                  <a:lnTo>
                    <a:pt x="1125469" y="2340583"/>
                  </a:lnTo>
                  <a:lnTo>
                    <a:pt x="1174488" y="2344950"/>
                  </a:lnTo>
                  <a:lnTo>
                    <a:pt x="1224031" y="2347594"/>
                  </a:lnTo>
                  <a:lnTo>
                    <a:pt x="1274064" y="2348483"/>
                  </a:lnTo>
                  <a:lnTo>
                    <a:pt x="1324096" y="2347594"/>
                  </a:lnTo>
                  <a:lnTo>
                    <a:pt x="1373639" y="2344950"/>
                  </a:lnTo>
                  <a:lnTo>
                    <a:pt x="1422658" y="2340583"/>
                  </a:lnTo>
                  <a:lnTo>
                    <a:pt x="1471117" y="2334526"/>
                  </a:lnTo>
                  <a:lnTo>
                    <a:pt x="1518980" y="2326811"/>
                  </a:lnTo>
                  <a:lnTo>
                    <a:pt x="1566214" y="2317470"/>
                  </a:lnTo>
                  <a:lnTo>
                    <a:pt x="1612781" y="2306538"/>
                  </a:lnTo>
                  <a:lnTo>
                    <a:pt x="1658647" y="2294046"/>
                  </a:lnTo>
                  <a:lnTo>
                    <a:pt x="1703777" y="2280026"/>
                  </a:lnTo>
                  <a:lnTo>
                    <a:pt x="1748134" y="2264512"/>
                  </a:lnTo>
                  <a:lnTo>
                    <a:pt x="1791684" y="2247536"/>
                  </a:lnTo>
                  <a:lnTo>
                    <a:pt x="1834391" y="2229131"/>
                  </a:lnTo>
                  <a:lnTo>
                    <a:pt x="1876220" y="2209330"/>
                  </a:lnTo>
                  <a:lnTo>
                    <a:pt x="1917135" y="2188164"/>
                  </a:lnTo>
                  <a:lnTo>
                    <a:pt x="1957101" y="2165667"/>
                  </a:lnTo>
                  <a:lnTo>
                    <a:pt x="1996083" y="2141871"/>
                  </a:lnTo>
                  <a:lnTo>
                    <a:pt x="2034045" y="2116810"/>
                  </a:lnTo>
                  <a:lnTo>
                    <a:pt x="2070951" y="2090514"/>
                  </a:lnTo>
                  <a:lnTo>
                    <a:pt x="2106767" y="2063018"/>
                  </a:lnTo>
                  <a:lnTo>
                    <a:pt x="2141457" y="2034354"/>
                  </a:lnTo>
                  <a:lnTo>
                    <a:pt x="2174986" y="2004555"/>
                  </a:lnTo>
                  <a:lnTo>
                    <a:pt x="2207317" y="1973652"/>
                  </a:lnTo>
                  <a:lnTo>
                    <a:pt x="2238417" y="1941679"/>
                  </a:lnTo>
                  <a:lnTo>
                    <a:pt x="2268249" y="1908668"/>
                  </a:lnTo>
                  <a:lnTo>
                    <a:pt x="2296778" y="1874653"/>
                  </a:lnTo>
                  <a:lnTo>
                    <a:pt x="2323969" y="1839665"/>
                  </a:lnTo>
                  <a:lnTo>
                    <a:pt x="2349786" y="1803737"/>
                  </a:lnTo>
                  <a:lnTo>
                    <a:pt x="2374194" y="1766902"/>
                  </a:lnTo>
                  <a:lnTo>
                    <a:pt x="2397157" y="1729193"/>
                  </a:lnTo>
                  <a:lnTo>
                    <a:pt x="2418641" y="1690642"/>
                  </a:lnTo>
                  <a:lnTo>
                    <a:pt x="2438609" y="1651282"/>
                  </a:lnTo>
                  <a:lnTo>
                    <a:pt x="2457026" y="1611145"/>
                  </a:lnTo>
                  <a:lnTo>
                    <a:pt x="2473858" y="1570264"/>
                  </a:lnTo>
                  <a:lnTo>
                    <a:pt x="2489068" y="1528671"/>
                  </a:lnTo>
                  <a:lnTo>
                    <a:pt x="2502621" y="1486400"/>
                  </a:lnTo>
                  <a:lnTo>
                    <a:pt x="2514482" y="1443483"/>
                  </a:lnTo>
                  <a:lnTo>
                    <a:pt x="2524615" y="1399953"/>
                  </a:lnTo>
                  <a:lnTo>
                    <a:pt x="2532985" y="1355842"/>
                  </a:lnTo>
                  <a:lnTo>
                    <a:pt x="2539557" y="1311182"/>
                  </a:lnTo>
                  <a:lnTo>
                    <a:pt x="2544295" y="1266007"/>
                  </a:lnTo>
                  <a:lnTo>
                    <a:pt x="2547163" y="1220350"/>
                  </a:lnTo>
                  <a:lnTo>
                    <a:pt x="2548128" y="1174242"/>
                  </a:lnTo>
                  <a:lnTo>
                    <a:pt x="2547163" y="1128137"/>
                  </a:lnTo>
                  <a:lnTo>
                    <a:pt x="2544295" y="1082482"/>
                  </a:lnTo>
                  <a:lnTo>
                    <a:pt x="2539557" y="1037310"/>
                  </a:lnTo>
                  <a:lnTo>
                    <a:pt x="2532985" y="992653"/>
                  </a:lnTo>
                  <a:lnTo>
                    <a:pt x="2524615" y="948544"/>
                  </a:lnTo>
                  <a:lnTo>
                    <a:pt x="2514482" y="905016"/>
                  </a:lnTo>
                  <a:lnTo>
                    <a:pt x="2502621" y="862100"/>
                  </a:lnTo>
                  <a:lnTo>
                    <a:pt x="2489068" y="819831"/>
                  </a:lnTo>
                  <a:lnTo>
                    <a:pt x="2473858" y="778239"/>
                  </a:lnTo>
                  <a:lnTo>
                    <a:pt x="2457026" y="737359"/>
                  </a:lnTo>
                  <a:lnTo>
                    <a:pt x="2438609" y="697223"/>
                  </a:lnTo>
                  <a:lnTo>
                    <a:pt x="2418641" y="657863"/>
                  </a:lnTo>
                  <a:lnTo>
                    <a:pt x="2397157" y="619312"/>
                  </a:lnTo>
                  <a:lnTo>
                    <a:pt x="2374194" y="581603"/>
                  </a:lnTo>
                  <a:lnTo>
                    <a:pt x="2349786" y="544768"/>
                  </a:lnTo>
                  <a:lnTo>
                    <a:pt x="2323969" y="508840"/>
                  </a:lnTo>
                  <a:lnTo>
                    <a:pt x="2296778" y="473852"/>
                  </a:lnTo>
                  <a:lnTo>
                    <a:pt x="2268249" y="439836"/>
                  </a:lnTo>
                  <a:lnTo>
                    <a:pt x="2238417" y="406824"/>
                  </a:lnTo>
                  <a:lnTo>
                    <a:pt x="2207317" y="374851"/>
                  </a:lnTo>
                  <a:lnTo>
                    <a:pt x="2174986" y="343947"/>
                  </a:lnTo>
                  <a:lnTo>
                    <a:pt x="2141457" y="314147"/>
                  </a:lnTo>
                  <a:lnTo>
                    <a:pt x="2106767" y="285481"/>
                  </a:lnTo>
                  <a:lnTo>
                    <a:pt x="2070951" y="257984"/>
                  </a:lnTo>
                  <a:lnTo>
                    <a:pt x="2034045" y="231688"/>
                  </a:lnTo>
                  <a:lnTo>
                    <a:pt x="1996083" y="206625"/>
                  </a:lnTo>
                  <a:lnTo>
                    <a:pt x="1957101" y="182828"/>
                  </a:lnTo>
                  <a:lnTo>
                    <a:pt x="1917135" y="160330"/>
                  </a:lnTo>
                  <a:lnTo>
                    <a:pt x="1876220" y="139163"/>
                  </a:lnTo>
                  <a:lnTo>
                    <a:pt x="1834391" y="119360"/>
                  </a:lnTo>
                  <a:lnTo>
                    <a:pt x="1791684" y="100954"/>
                  </a:lnTo>
                  <a:lnTo>
                    <a:pt x="1748134" y="83977"/>
                  </a:lnTo>
                  <a:lnTo>
                    <a:pt x="1703777" y="68462"/>
                  </a:lnTo>
                  <a:lnTo>
                    <a:pt x="1658647" y="54442"/>
                  </a:lnTo>
                  <a:lnTo>
                    <a:pt x="1612781" y="41948"/>
                  </a:lnTo>
                  <a:lnTo>
                    <a:pt x="1566214" y="31015"/>
                  </a:lnTo>
                  <a:lnTo>
                    <a:pt x="1518980" y="21674"/>
                  </a:lnTo>
                  <a:lnTo>
                    <a:pt x="1471117" y="13958"/>
                  </a:lnTo>
                  <a:lnTo>
                    <a:pt x="1422658" y="7900"/>
                  </a:lnTo>
                  <a:lnTo>
                    <a:pt x="1373639" y="3533"/>
                  </a:lnTo>
                  <a:lnTo>
                    <a:pt x="1324096" y="888"/>
                  </a:lnTo>
                  <a:lnTo>
                    <a:pt x="1274064" y="0"/>
                  </a:lnTo>
                  <a:close/>
                </a:path>
              </a:pathLst>
            </a:cu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object 11"/>
            <p:cNvSpPr/>
            <p:nvPr/>
          </p:nvSpPr>
          <p:spPr>
            <a:xfrm>
              <a:off x="4010456" y="3244465"/>
              <a:ext cx="423221" cy="1172902"/>
            </a:xfrm>
            <a:custGeom>
              <a:avLst/>
              <a:gdLst/>
              <a:ahLst/>
              <a:cxnLst/>
              <a:rect l="l" t="t" r="r" b="b"/>
              <a:pathLst>
                <a:path w="670560" h="1797050">
                  <a:moveTo>
                    <a:pt x="536447" y="0"/>
                  </a:moveTo>
                  <a:lnTo>
                    <a:pt x="134112" y="0"/>
                  </a:lnTo>
                  <a:lnTo>
                    <a:pt x="134112" y="1461516"/>
                  </a:lnTo>
                  <a:lnTo>
                    <a:pt x="0" y="1461516"/>
                  </a:lnTo>
                  <a:lnTo>
                    <a:pt x="335279" y="1796796"/>
                  </a:lnTo>
                  <a:lnTo>
                    <a:pt x="670559" y="1461516"/>
                  </a:lnTo>
                  <a:lnTo>
                    <a:pt x="536447" y="1461516"/>
                  </a:lnTo>
                  <a:lnTo>
                    <a:pt x="536447" y="0"/>
                  </a:lnTo>
                  <a:close/>
                </a:path>
              </a:pathLst>
            </a:cu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bject 7"/>
            <p:cNvSpPr/>
            <p:nvPr/>
          </p:nvSpPr>
          <p:spPr>
            <a:xfrm>
              <a:off x="3090529" y="2466516"/>
              <a:ext cx="2202703" cy="1124579"/>
            </a:xfrm>
            <a:custGeom>
              <a:avLst/>
              <a:gdLst/>
              <a:ahLst/>
              <a:cxnLst/>
              <a:rect l="l" t="t" r="r" b="b"/>
              <a:pathLst>
                <a:path w="2231390" h="1784985">
                  <a:moveTo>
                    <a:pt x="2052701" y="0"/>
                  </a:moveTo>
                  <a:lnTo>
                    <a:pt x="178460" y="0"/>
                  </a:lnTo>
                  <a:lnTo>
                    <a:pt x="131017" y="6373"/>
                  </a:lnTo>
                  <a:lnTo>
                    <a:pt x="88386" y="24360"/>
                  </a:lnTo>
                  <a:lnTo>
                    <a:pt x="52268" y="52260"/>
                  </a:lnTo>
                  <a:lnTo>
                    <a:pt x="24364" y="88373"/>
                  </a:lnTo>
                  <a:lnTo>
                    <a:pt x="6374" y="130998"/>
                  </a:lnTo>
                  <a:lnTo>
                    <a:pt x="0" y="178435"/>
                  </a:lnTo>
                  <a:lnTo>
                    <a:pt x="0" y="1606169"/>
                  </a:lnTo>
                  <a:lnTo>
                    <a:pt x="6374" y="1653605"/>
                  </a:lnTo>
                  <a:lnTo>
                    <a:pt x="24364" y="1696230"/>
                  </a:lnTo>
                  <a:lnTo>
                    <a:pt x="52268" y="1732343"/>
                  </a:lnTo>
                  <a:lnTo>
                    <a:pt x="88386" y="1760243"/>
                  </a:lnTo>
                  <a:lnTo>
                    <a:pt x="131017" y="1778230"/>
                  </a:lnTo>
                  <a:lnTo>
                    <a:pt x="178460" y="1784604"/>
                  </a:lnTo>
                  <a:lnTo>
                    <a:pt x="2052701" y="1784604"/>
                  </a:lnTo>
                  <a:lnTo>
                    <a:pt x="2100137" y="1778230"/>
                  </a:lnTo>
                  <a:lnTo>
                    <a:pt x="2142762" y="1760243"/>
                  </a:lnTo>
                  <a:lnTo>
                    <a:pt x="2178875" y="1732343"/>
                  </a:lnTo>
                  <a:lnTo>
                    <a:pt x="2206775" y="1696230"/>
                  </a:lnTo>
                  <a:lnTo>
                    <a:pt x="2224762" y="1653605"/>
                  </a:lnTo>
                  <a:lnTo>
                    <a:pt x="2231136" y="1606169"/>
                  </a:lnTo>
                  <a:lnTo>
                    <a:pt x="2231136" y="178435"/>
                  </a:lnTo>
                  <a:lnTo>
                    <a:pt x="2224762" y="130998"/>
                  </a:lnTo>
                  <a:lnTo>
                    <a:pt x="2206775" y="88373"/>
                  </a:lnTo>
                  <a:lnTo>
                    <a:pt x="2178875" y="52260"/>
                  </a:lnTo>
                  <a:lnTo>
                    <a:pt x="2142762" y="24360"/>
                  </a:lnTo>
                  <a:lnTo>
                    <a:pt x="2100137" y="6373"/>
                  </a:lnTo>
                  <a:lnTo>
                    <a:pt x="2052701" y="0"/>
                  </a:lnTo>
                  <a:close/>
                </a:path>
              </a:pathLst>
            </a:cu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bject 7"/>
            <p:cNvSpPr/>
            <p:nvPr/>
          </p:nvSpPr>
          <p:spPr>
            <a:xfrm>
              <a:off x="6293914" y="3228142"/>
              <a:ext cx="2202703" cy="1124579"/>
            </a:xfrm>
            <a:custGeom>
              <a:avLst/>
              <a:gdLst/>
              <a:ahLst/>
              <a:cxnLst/>
              <a:rect l="l" t="t" r="r" b="b"/>
              <a:pathLst>
                <a:path w="2231390" h="1784985">
                  <a:moveTo>
                    <a:pt x="2052701" y="0"/>
                  </a:moveTo>
                  <a:lnTo>
                    <a:pt x="178460" y="0"/>
                  </a:lnTo>
                  <a:lnTo>
                    <a:pt x="131017" y="6373"/>
                  </a:lnTo>
                  <a:lnTo>
                    <a:pt x="88386" y="24360"/>
                  </a:lnTo>
                  <a:lnTo>
                    <a:pt x="52268" y="52260"/>
                  </a:lnTo>
                  <a:lnTo>
                    <a:pt x="24364" y="88373"/>
                  </a:lnTo>
                  <a:lnTo>
                    <a:pt x="6374" y="130998"/>
                  </a:lnTo>
                  <a:lnTo>
                    <a:pt x="0" y="178435"/>
                  </a:lnTo>
                  <a:lnTo>
                    <a:pt x="0" y="1606169"/>
                  </a:lnTo>
                  <a:lnTo>
                    <a:pt x="6374" y="1653605"/>
                  </a:lnTo>
                  <a:lnTo>
                    <a:pt x="24364" y="1696230"/>
                  </a:lnTo>
                  <a:lnTo>
                    <a:pt x="52268" y="1732343"/>
                  </a:lnTo>
                  <a:lnTo>
                    <a:pt x="88386" y="1760243"/>
                  </a:lnTo>
                  <a:lnTo>
                    <a:pt x="131017" y="1778230"/>
                  </a:lnTo>
                  <a:lnTo>
                    <a:pt x="178460" y="1784604"/>
                  </a:lnTo>
                  <a:lnTo>
                    <a:pt x="2052701" y="1784604"/>
                  </a:lnTo>
                  <a:lnTo>
                    <a:pt x="2100137" y="1778230"/>
                  </a:lnTo>
                  <a:lnTo>
                    <a:pt x="2142762" y="1760243"/>
                  </a:lnTo>
                  <a:lnTo>
                    <a:pt x="2178875" y="1732343"/>
                  </a:lnTo>
                  <a:lnTo>
                    <a:pt x="2206775" y="1696230"/>
                  </a:lnTo>
                  <a:lnTo>
                    <a:pt x="2224762" y="1653605"/>
                  </a:lnTo>
                  <a:lnTo>
                    <a:pt x="2231136" y="1606169"/>
                  </a:lnTo>
                  <a:lnTo>
                    <a:pt x="2231136" y="178435"/>
                  </a:lnTo>
                  <a:lnTo>
                    <a:pt x="2224762" y="130998"/>
                  </a:lnTo>
                  <a:lnTo>
                    <a:pt x="2206775" y="88373"/>
                  </a:lnTo>
                  <a:lnTo>
                    <a:pt x="2178875" y="52260"/>
                  </a:lnTo>
                  <a:lnTo>
                    <a:pt x="2142762" y="24360"/>
                  </a:lnTo>
                  <a:lnTo>
                    <a:pt x="2100137" y="6373"/>
                  </a:lnTo>
                  <a:lnTo>
                    <a:pt x="2052701" y="0"/>
                  </a:lnTo>
                  <a:close/>
                </a:path>
              </a:pathLst>
            </a:cu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7"/>
            <p:cNvSpPr/>
            <p:nvPr/>
          </p:nvSpPr>
          <p:spPr>
            <a:xfrm>
              <a:off x="358722" y="3153585"/>
              <a:ext cx="2202703" cy="1124579"/>
            </a:xfrm>
            <a:custGeom>
              <a:avLst/>
              <a:gdLst/>
              <a:ahLst/>
              <a:cxnLst/>
              <a:rect l="l" t="t" r="r" b="b"/>
              <a:pathLst>
                <a:path w="2231390" h="1784985">
                  <a:moveTo>
                    <a:pt x="2052701" y="0"/>
                  </a:moveTo>
                  <a:lnTo>
                    <a:pt x="178460" y="0"/>
                  </a:lnTo>
                  <a:lnTo>
                    <a:pt x="131017" y="6373"/>
                  </a:lnTo>
                  <a:lnTo>
                    <a:pt x="88386" y="24360"/>
                  </a:lnTo>
                  <a:lnTo>
                    <a:pt x="52268" y="52260"/>
                  </a:lnTo>
                  <a:lnTo>
                    <a:pt x="24364" y="88373"/>
                  </a:lnTo>
                  <a:lnTo>
                    <a:pt x="6374" y="130998"/>
                  </a:lnTo>
                  <a:lnTo>
                    <a:pt x="0" y="178435"/>
                  </a:lnTo>
                  <a:lnTo>
                    <a:pt x="0" y="1606169"/>
                  </a:lnTo>
                  <a:lnTo>
                    <a:pt x="6374" y="1653605"/>
                  </a:lnTo>
                  <a:lnTo>
                    <a:pt x="24364" y="1696230"/>
                  </a:lnTo>
                  <a:lnTo>
                    <a:pt x="52268" y="1732343"/>
                  </a:lnTo>
                  <a:lnTo>
                    <a:pt x="88386" y="1760243"/>
                  </a:lnTo>
                  <a:lnTo>
                    <a:pt x="131017" y="1778230"/>
                  </a:lnTo>
                  <a:lnTo>
                    <a:pt x="178460" y="1784604"/>
                  </a:lnTo>
                  <a:lnTo>
                    <a:pt x="2052701" y="1784604"/>
                  </a:lnTo>
                  <a:lnTo>
                    <a:pt x="2100137" y="1778230"/>
                  </a:lnTo>
                  <a:lnTo>
                    <a:pt x="2142762" y="1760243"/>
                  </a:lnTo>
                  <a:lnTo>
                    <a:pt x="2178875" y="1732343"/>
                  </a:lnTo>
                  <a:lnTo>
                    <a:pt x="2206775" y="1696230"/>
                  </a:lnTo>
                  <a:lnTo>
                    <a:pt x="2224762" y="1653605"/>
                  </a:lnTo>
                  <a:lnTo>
                    <a:pt x="2231136" y="1606169"/>
                  </a:lnTo>
                  <a:lnTo>
                    <a:pt x="2231136" y="178435"/>
                  </a:lnTo>
                  <a:lnTo>
                    <a:pt x="2224762" y="130998"/>
                  </a:lnTo>
                  <a:lnTo>
                    <a:pt x="2206775" y="88373"/>
                  </a:lnTo>
                  <a:lnTo>
                    <a:pt x="2178875" y="52260"/>
                  </a:lnTo>
                  <a:lnTo>
                    <a:pt x="2142762" y="24360"/>
                  </a:lnTo>
                  <a:lnTo>
                    <a:pt x="2100137" y="6373"/>
                  </a:lnTo>
                  <a:lnTo>
                    <a:pt x="2052701" y="0"/>
                  </a:lnTo>
                  <a:close/>
                </a:path>
              </a:pathLst>
            </a:cu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 flipH="1">
            <a:off x="3449123" y="4802862"/>
            <a:ext cx="1756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заказ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flipH="1">
            <a:off x="3442138" y="2862501"/>
            <a:ext cx="1756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flipH="1">
            <a:off x="687130" y="3592218"/>
            <a:ext cx="1756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6622322" y="3513064"/>
            <a:ext cx="1756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ачество результатов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9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3673</TotalTime>
  <Words>1880</Words>
  <Application>Microsoft Office PowerPoint</Application>
  <PresentationFormat>Экран (4:3)</PresentationFormat>
  <Paragraphs>487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Inter</vt:lpstr>
      <vt:lpstr>Noto Serif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ЦВР_Брянск</cp:lastModifiedBy>
  <cp:revision>267</cp:revision>
  <dcterms:created xsi:type="dcterms:W3CDTF">2026-04-20T09:24:34Z</dcterms:created>
  <dcterms:modified xsi:type="dcterms:W3CDTF">2026-06-01T07:41:33Z</dcterms:modified>
</cp:coreProperties>
</file>