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2"/>
  </p:notesMasterIdLst>
  <p:sldIdLst>
    <p:sldId id="283" r:id="rId2"/>
    <p:sldId id="337" r:id="rId3"/>
    <p:sldId id="334" r:id="rId4"/>
    <p:sldId id="333" r:id="rId5"/>
    <p:sldId id="332" r:id="rId6"/>
    <p:sldId id="322" r:id="rId7"/>
    <p:sldId id="338" r:id="rId8"/>
    <p:sldId id="305" r:id="rId9"/>
    <p:sldId id="331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5" r:id="rId19"/>
    <p:sldId id="336" r:id="rId20"/>
    <p:sldId id="303" r:id="rId2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402DF19-8367-42D8-978B-09D85DBBD209}">
          <p14:sldIdLst>
            <p14:sldId id="283"/>
            <p14:sldId id="299"/>
            <p14:sldId id="305"/>
            <p14:sldId id="303"/>
            <p14:sldId id="300"/>
            <p14:sldId id="306"/>
            <p14:sldId id="297"/>
            <p14:sldId id="309"/>
            <p14:sldId id="308"/>
            <p14:sldId id="315"/>
            <p14:sldId id="302"/>
            <p14:sldId id="304"/>
            <p14:sldId id="310"/>
            <p14:sldId id="311"/>
            <p14:sldId id="312"/>
            <p14:sldId id="313"/>
            <p14:sldId id="314"/>
          </p14:sldIdLst>
        </p14:section>
        <p14:section name="Раздел без заголовка" id="{0802B179-3431-47EC-AAD6-8AF423B7B8D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921" autoAdjust="0"/>
  </p:normalViewPr>
  <p:slideViewPr>
    <p:cSldViewPr>
      <p:cViewPr>
        <p:scale>
          <a:sx n="90" d="100"/>
          <a:sy n="90" d="100"/>
        </p:scale>
        <p:origin x="-1157" y="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1526-0433-479D-9E0E-D66FF76510AE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54974-9BA8-461D-9229-30A31D102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46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4974-9BA8-461D-9229-30A31D1029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4974-9BA8-461D-9229-30A31D1029D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63B94C-6020-4A0B-BD08-F8860F1AEE2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05064"/>
            <a:ext cx="7406640" cy="1472184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02359"/>
            <a:ext cx="763227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</a:t>
            </a:r>
          </a:p>
          <a:p>
            <a:pPr algn="ctr">
              <a:lnSpc>
                <a:spcPct val="150000"/>
              </a:lnSpc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«ОБОБЩЕНИЕ ОПЫТА УЧРЕЖДЕНИЙ ДОПОЛНИТЕЛЬНОГО ОБРАЗОВАНИЯ ПО РЕАЛИЗАЦИИ ДОПОЛНИТЕЛЬНЫХ ОБЩЕОБРАЗОВАТЕЛЬНЫХ  РАЗНОУРОВНЕВЫХ ПРОГРАММ  И  ПРОГРАММ С ПРИМЕНЕНИЕМ ЭЛЕКТРОННОГО ОБУЧЕНИЯ И ДИСТАНЦИОННЫХ ТЕХНОЛОГИЙ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5081265"/>
              </p:ext>
            </p:extLst>
          </p:nvPr>
        </p:nvGraphicFramePr>
        <p:xfrm>
          <a:off x="42835" y="549379"/>
          <a:ext cx="9101164" cy="635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78"/>
                <a:gridCol w="1075060"/>
                <a:gridCol w="1146731"/>
                <a:gridCol w="1146731"/>
                <a:gridCol w="1576755"/>
                <a:gridCol w="1146731"/>
                <a:gridCol w="1505084"/>
                <a:gridCol w="1224694"/>
              </a:tblGrid>
              <a:tr h="823580">
                <a:tc gridSpan="8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Входная   диагностика (цель: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установления степени готовности ребенка к обучению по программе на базовом уровне)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мотивации,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сфомированности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общеучебных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компетенций,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предметной компетенции  на  ознакомительном (стартовом уровне).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989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установки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(приложение 1)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организации образовательного процесса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 организации образовательного процесса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и методы работы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Внутриуров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невая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дифференциация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Планируемые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езультаты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освоения по направленностям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(приложение 2)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и аттестация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 уровень</a:t>
                      </a:r>
                      <a:endParaRPr lang="ru-RU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b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Формированию устойчивого интереса к данной области знаний.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Творческое развитие посредством…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ЗУН, компетенций…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Например:</a:t>
                      </a:r>
                    </a:p>
                    <a:p>
                      <a:r>
                        <a:rPr lang="ru-RU" sz="11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базовых умений и навыков вокального(хореографического)  искусства</a:t>
                      </a: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Традиционная форма;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- на основе сетевого взаимодействия организаций;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-с применением дистанционных технологий;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-посредством организации электронного обучения;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-на основе реализации модульного подхода;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остроение индивидуального образовательного маршрута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лекция, 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дискуссия,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экскурсия, поход, соревнование, конкурс, проект,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учебная игра,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праздник, 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социодрама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посещение выставок готовых работ, концертных программ,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 проектов; встречи с интересными людьми; 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Наглядно-практические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(упражнение, тренинг, репетиция, составление доклада, реферата);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словесные (диалог, дискуссия, инструктаж, консультация);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Интерактивные методы обучения (деловая игра, ролевая игра, метод проектов, постановка эксперимента, профильные экскурсии с «погружением» в практику тематической области программы );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проектно-исследовательские, проблемного обучения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способу  выполнения деятельности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 продуктивный (по памяти, по аналогии);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продуктивный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элементами творчества  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(творческое задание,  краткосрочный или среднесрочный мини-проект, индивидуальный проект).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уровню сложности содержания программы: анализ, синтез.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Личностные:</a:t>
                      </a:r>
                    </a:p>
                    <a:p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сформированы ключевые личностные качества,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наличие достижений личностного роста; </a:t>
                      </a:r>
                      <a:r>
                        <a:rPr lang="ru-RU" sz="11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опыт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творческой деятельности, опыт осуществления способов деятельности, актуальных развитию общества;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опыт проектной деятельности, 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предметные: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сформирована система ЗУН; предметных компетенций; устойчивая мотивация к выбору деятельности в рамках предметной области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Текущий,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промежуточный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контроль: 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наблюдение, опрос, самостоятельная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практическая работа,  выполнение тестовых заданий,  анкетирование.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Аттестация: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портфолио,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проекта, результативность участия в конкурсных мероприятиях, олимпиад, итоговая выставка объединения, показ спектакля, концерт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0034" y="0"/>
            <a:ext cx="82296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МАТРИЦА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разноуровневой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876141"/>
              </p:ext>
            </p:extLst>
          </p:nvPr>
        </p:nvGraphicFramePr>
        <p:xfrm>
          <a:off x="18333" y="620688"/>
          <a:ext cx="9143999" cy="669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03"/>
                <a:gridCol w="936104"/>
                <a:gridCol w="1512168"/>
                <a:gridCol w="1152128"/>
                <a:gridCol w="1063744"/>
                <a:gridCol w="1203960"/>
                <a:gridCol w="1451632"/>
                <a:gridCol w="1447060"/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Входная   диагностика (цель: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установления степени готовности ребенка к обучению по программе на  продвинутом уровне)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мотивации,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сфомированности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общеучебных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компетенций,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предметной  компетенции   на базовом уровне.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23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установки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(приложение 1)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организации образовательного процесса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 организации образовательного процесса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и методы работы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Внутриуровневая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дифференциа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ция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Планируемые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освоения по направленностям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(приложение 2)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и аттестация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Продвинутый уровень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устойчивой мотивации к самоопределению в …</a:t>
                      </a:r>
                    </a:p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допрофессиональных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навыков…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Например: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(совершенствование) специализированных вокальных (хореографических,…) навыков </a:t>
                      </a:r>
                    </a:p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Традиционная форма;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- на основе сетевого взаимодействия организаций;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с применением дистанционных технологий;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посредством организации электронного обучения;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на основе реализации модульного подхода;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остроение индивидуального образовательного маршрута;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заочное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обучение (консультационный режим);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режим экспертной поддержки,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тьюторское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 наставническое сопровождение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лекция, 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исследовательских работ  и творческих проектов; конкурс; конференция; погружение в науку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встречи с учеными и практиками, профессионалами); участие в качестве консультанта для обучающихся базового уровня;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Активные 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 обучения: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 проектов, постановка эксперимента, метод проблемного изложения, исследовательский,  виртуальная экскурсия, видеоконференция,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потрфолио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видео-лекция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способу  выполнения деятельности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творческий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(исследовательский)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индивидуальный проект (исследование), групповой проект (среднесрочный, долгосрочный), исследовательская работа и т.п.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уровню сложности содержания программы: анализ, синтез, оценка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социальных компетенций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lang="ru-RU" sz="1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достижений на конкурсных мероприятиях высокого уровня; </a:t>
                      </a:r>
                      <a:endParaRPr lang="ru-RU" sz="11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 исследовательской (экспериментальной) деятельности;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 презентации результатов свой деятельности; </a:t>
                      </a:r>
                      <a:r>
                        <a:rPr lang="ru-RU" sz="11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опыт взаимодействия и коммуникации с представителями высшей школы, науки, общественности;</a:t>
                      </a:r>
                      <a:endParaRPr lang="ru-RU" sz="11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предметные: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сформирована потребность в углубленном изучении содержания узконаправленных разделов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Текущий, промежуточный контроль: 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наблюдение, опрос, практическая работа,  выполнение тестовых заданий,  викторина, анкетирование, 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Аттестация: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портфолио,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защита ин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дивидуального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проекта,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сследовательская работа, участие (выступление) в конференции,  олимпиада, результативность участия в конкурсных мероприятиях высокого уровня, персональная выставка, показ спектакля, отчетный концерт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МАТРИЦА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разноуровневой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58082" y="0"/>
            <a:ext cx="1673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1481701"/>
              </p:ext>
            </p:extLst>
          </p:nvPr>
        </p:nvGraphicFramePr>
        <p:xfrm>
          <a:off x="1" y="357166"/>
          <a:ext cx="9144000" cy="6321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331"/>
                <a:gridCol w="2339595"/>
                <a:gridCol w="2849537"/>
                <a:gridCol w="2849537"/>
              </a:tblGrid>
              <a:tr h="5550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ФОРМУЛИРОВОК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(должны быть в логике и соотнесены с прогнозируемыми результатами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3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Ознакомительный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Продвинутый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</a:tr>
              <a:tr h="759295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Обучающие</a:t>
                      </a: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общие представления (первоначальные знания) о … (предметной области)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базовые знания по …. (выбранному профилю предметной области)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углублённые знания по 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(выбранному профилю предметной области)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</a:tr>
              <a:tr h="1012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Познакомить с основными понятиями, терминами и определениями в… (предметной области)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Расширить спектр специальных знаний в… (данной области знаний)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компетентность обучающихся в … (выбранной предметной области)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</a:tr>
              <a:tr h="1265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первоначальным знаниям передачи, поиска, преобразования и хранения информации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Сформировать умения в… (данной области знаний)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Сформировать навыки на уровне практического применения  в… (данной области знаний)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Обучить поисковой, исследовательской, творчески - продуктивной деятельности (по выбранному профилю предметной области)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</a:tr>
              <a:tr h="850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наблюдать и сопоставлять объекты и явления окружающего мира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использовать полученные знания в описании и оформлении продукта деятельности.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потребность в творческой деятельности в… (данной области знаний)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</a:tr>
              <a:tr h="933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решать творческие задачи на уровне начального конструирования, комбинирования, импровизации.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Познакомить с методами исследования, моделирования, эксперимента (в выбранном виде деятельности)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Обучить методам создания условий для самостоятельной деятельности.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863" y="123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214422"/>
            <a:ext cx="1000100" cy="571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58082" y="142852"/>
            <a:ext cx="1673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6029643"/>
              </p:ext>
            </p:extLst>
          </p:nvPr>
        </p:nvGraphicFramePr>
        <p:xfrm>
          <a:off x="0" y="500042"/>
          <a:ext cx="9144000" cy="6283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332"/>
                <a:gridCol w="2158283"/>
                <a:gridCol w="2753671"/>
                <a:gridCol w="3126714"/>
              </a:tblGrid>
              <a:tr h="49147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ФОРМУЛИРОВОК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(должны быть в логике и соотнесены с прогнозируемыми результатами</a:t>
                      </a: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Ознакомительный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Продвинутый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</a:tr>
              <a:tr h="773333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Развивающие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Формировать познавательный интерес к…(выбранному виду деятельности)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Сформировать устойчивую мотивацию к…(выбранному виду деятельности)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мотивацию на дальнейший выбор пути своего профессионального развития в… (выбранном виде деятельности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1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любознательность, наблюдательность, память, пространственные представления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потребности в углубленном изучении и освоении (в выбранной  предметной области)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умение использовать приобретенные знания и навыки в сочетании с природными задатками, самостоятельно их концентрировать и выражать в творческой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первичные основы коммуникативных навыков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коммуникативные навыки психологической совместимости и адаптации в коллективе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Способствовать применению коммуникативных навыков в совместной творческо-продуктивной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7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начальные навыки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самостоятельности, организованности и самоконтроля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навыки организованности и самоконтроля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творческую самостоятельность как возможное начало движения к профессиональной деятельности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устойчивую мотивацию на самообразование и интеллектуальное совершенствование по … (выбранному профилю в предметной области)</a:t>
                      </a:r>
                    </a:p>
                  </a:txBody>
                  <a:tcPr marL="68580" marR="68580" marT="0" marB="0"/>
                </a:tc>
              </a:tr>
              <a:tr h="837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стремление к самопознанию и самоопределению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способности к реализации избранного вида профильной деятельности в предметной области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творческий потенциал и потребности творческого подхода к решению образовательных задач и жизненных проблем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интерес к творческой деятельности</a:t>
                      </a:r>
                    </a:p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Развить творческие способности; сформировать собственную культурную среду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863" y="123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357298"/>
            <a:ext cx="1071538" cy="428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82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08304" y="188640"/>
            <a:ext cx="1646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Приложение 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1947663"/>
              </p:ext>
            </p:extLst>
          </p:nvPr>
        </p:nvGraphicFramePr>
        <p:xfrm>
          <a:off x="-1" y="571480"/>
          <a:ext cx="9144000" cy="6252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331"/>
                <a:gridCol w="2339595"/>
                <a:gridCol w="2849537"/>
                <a:gridCol w="2849537"/>
              </a:tblGrid>
              <a:tr h="3742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ФОРМУЛИРОВОК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(должны быть в логике и соотнесены с прогнозируемыми результатами</a:t>
                      </a:r>
                      <a:r>
                        <a:rPr lang="ru-RU" sz="800" dirty="0" smtClean="0">
                          <a:effectLst/>
                        </a:rPr>
                        <a:t>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71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Ознакомительный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Продвинутый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</a:tr>
              <a:tr h="1013656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Воспитательные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Воспитывать потребность в самообразовании и творческой реализации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Воспитать художественный вкус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нравственные качества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Воспитать устремлённость, усидчивость и терпение в достижении творческих результатов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Воспитывать самооценку собственного «Я»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уважительное отношение к сверстникам и взрослым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чувство коллективизма и ответственности за свою деятельность</a:t>
                      </a:r>
                    </a:p>
                  </a:txBody>
                  <a:tcPr marL="68580" marR="68580" marT="0" marB="0"/>
                </a:tc>
              </a:tr>
              <a:tr h="804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Воспитывать чувство товарищества и личной ответственности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проявление собственной гражданской позиции, патриотизма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чувство долга, ответственности и требовательности к себе</a:t>
                      </a:r>
                    </a:p>
                  </a:txBody>
                  <a:tcPr marL="68580" marR="68580" marT="0" marB="0"/>
                </a:tc>
              </a:tr>
              <a:tr h="804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Воспитывать  интерес и любовь к отечественной культуре и уважение к народным традициям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уважительное отношение к истории и культуре как источнику жизненного опыта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Формировать активную гражданскую позицию</a:t>
                      </a:r>
                    </a:p>
                  </a:txBody>
                  <a:tcPr marL="68580" marR="68580" marT="0" marB="0"/>
                </a:tc>
              </a:tr>
              <a:tr h="1093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Воспитывать культуру общения и поведения в социуме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Воспитать познавательный интерес и осознанную мотивацию к продолжению самостоятельного изучения (выбранной предметной области)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3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Воспитывать навыки здорового образа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Воспитать потребность в здоровом образе жизни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863" y="123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142984"/>
            <a:ext cx="1071538" cy="857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61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6644" y="142852"/>
            <a:ext cx="1673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Приложение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9693131"/>
              </p:ext>
            </p:extLst>
          </p:nvPr>
        </p:nvGraphicFramePr>
        <p:xfrm>
          <a:off x="-2" y="571480"/>
          <a:ext cx="9144003" cy="6374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943"/>
                <a:gridCol w="1439010"/>
                <a:gridCol w="1439010"/>
                <a:gridCol w="1439010"/>
                <a:gridCol w="1439010"/>
                <a:gridCol w="1439010"/>
                <a:gridCol w="1439010"/>
              </a:tblGrid>
              <a:tr h="382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ДИАГНОСТИКА РЕЗУЛЬТАТОВ ОСВОЕНИЯ ПРОГРАММЫ ПО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ОБРАЗОВАТЕЛЬНЫМ НАПРАВЛЕННОСТЯМ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</a:tr>
              <a:tr h="1842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</a:txBody>
                  <a:tcPr marL="48509" marR="4850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Социально-гуманитарная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Туристско-краеведческая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Физкультурно-спортивная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</a:tr>
              <a:tr h="406058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Ознакомительный (стартовый)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Решает постав-ленные задачи с помощью педагога, ориентируется на внешние характеристики поставленной задачи, ситуации.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минимальный, нормированный программой объем знаний, способен его воспроизводить. Ориентируется на внешние характеристики поставленной задачи, ситуации.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Участвует в решении задач. Самостоятельности и инициативы не проявляет, существующих проблем не видит, дорожит взаимоотношениями в коллективе.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Способен действовать, воспроизводить, ориентируясь на освоенные образцы.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минимальный нормированный программой объем знаний, способен его воспроизводить. Выполняет задания, инициативы не проявляет.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Осваивает заданные нормативы, имеет минимальный объем теоретических знаний, применяет их на практических занятиях.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863" y="123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2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08304" y="188640"/>
            <a:ext cx="1646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Приложение 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597295"/>
              </p:ext>
            </p:extLst>
          </p:nvPr>
        </p:nvGraphicFramePr>
        <p:xfrm>
          <a:off x="1" y="692697"/>
          <a:ext cx="9143998" cy="6017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943"/>
                <a:gridCol w="1287588"/>
                <a:gridCol w="1590431"/>
                <a:gridCol w="1439009"/>
                <a:gridCol w="1439009"/>
                <a:gridCol w="1439009"/>
                <a:gridCol w="1439009"/>
              </a:tblGrid>
              <a:tr h="21602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ДИАГНОСТИКА РЕЗУЛЬТАТОВ ОСВОЕНИЯ ПРОГРАММЫ ПО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ОБРАЗОВАТЕЛЬНЫМ НАПРАВЛЕННОСТЯМ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Социально-гуманитарная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Туристско-краеведческая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Физкультурно-спортивная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</a:tr>
              <a:tr h="313304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Пытается анализировать, обобщать в рамках предложенного задания, самостоятельно выбирать (находить) задачу, искать принцип, пути решения.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Применяет знания на практике, умеет объяснить, систематизировать, классифицировать, использует разнообразные источники, меж-предметные связи, берет на себя самостоятельное выполнение ответственных задний.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 выполнять самостоятельно индивидуальные задания, раз-личные виды работ, берет за них ответственность.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 работать в команде, решать затруднительные вопросы, умеет работать с различными источниками и материалами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 создавать изделия, образ, модель, эскиз. Умеет оформлять, представ-ять, творчески применять имеющиеся шаблоны, образцы, использовать известные приемы, сохранять традиции и включать их элементы в собственное творчество.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знания о российской и региональной истории, традициях, особенностях, способен их поддерживать, воспроизводить, создавать собственные пробы. Владеет теоретическими знаниями, соблюдает технику безопасности. Может выполнять ответственные задания в походах, поддерживает свой спортивный уровень.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 самостоятельно работать над совершенствованием физических качеств, стремится к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само-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совершенствованию.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Применяет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 умения при выполнении нормативов, в игре, на соревнованиях. Проявляет волю, настойчивость.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863" y="123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1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6644" y="142852"/>
            <a:ext cx="1673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Приложение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2334267"/>
              </p:ext>
            </p:extLst>
          </p:nvPr>
        </p:nvGraphicFramePr>
        <p:xfrm>
          <a:off x="118168" y="620689"/>
          <a:ext cx="9025833" cy="6169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91"/>
                <a:gridCol w="1432657"/>
                <a:gridCol w="1432657"/>
                <a:gridCol w="1432657"/>
                <a:gridCol w="1432657"/>
                <a:gridCol w="1432657"/>
                <a:gridCol w="1432657"/>
              </a:tblGrid>
              <a:tr h="28803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ДИАГНОСТИКА РЕЗУЛЬТАТОВ ОСВОЕНИЯ ПРОГРАММЫ ПО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ОБРАЗОВАТЕЛЬНЫМ НАПРАВЛЕННОСТЯМ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09" marR="48509" marT="0" marB="0"/>
                </a:tc>
              </a:tr>
              <a:tr h="673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</a:txBody>
                  <a:tcPr marL="48509" marR="4850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научная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Социально-гуманитарная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Туристско-краеведческая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Физкультурно-спортивная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09" marR="48509" marT="0" marB="0" anchor="ctr"/>
                </a:tc>
              </a:tr>
              <a:tr h="502466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Продвинутый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509" marR="48509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Самостоятельно выполняет индивидуальные задания, умеет делать выбор собственных вариантов, решений, делает самооценку. Способен видеть целостную картину и привлекать все возможные ресурсы для ее реализации. Умеет работать с различными источника-ми, обобщать и применять обобщения в дальнейшем, диагностировать и прогнозировать, видеть и уметь добиваться воплощения решенных задач на практике. Умеет работать в команде.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 оценивать значимость явлений, выстраивает логические связи, доказательства, делает выбор в пользу экологического поведения. Способен видеть проблему, находить пути ее решения, привлекать для этого необходимые ресурсы. Умеет работать с различными источниками, обобщать и пользоваться обобщениями  впоследствии, диагностировать и прогнозировать, видеть и уметь добиваться воплощения решенных задач на практике. Умеет работать в команде.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Самостоятельно выполняет индивидуальные задания, вносит в них черты собственного творчества, видит проблемы, хочет и умеет их решать, разрабатывает собственные варианты, умеет делать выбор лучших вариантов, берет за него ответственность. Умеет работать в команде,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коммуницировать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решать проблемные и ситуационные задачи. Умеет делать выводы, обобщать.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собственное видение, ориентируется в мире искусства, вносит свои авторские черты, приемы, делает творческие открытия, способен к импровизации. Делает адекватную самооценку, способен презентовать свое произведение творческий продукт, видит возможности совершенствования и применения своего таланта.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Способен заниматься изыскательской работой, представлять результаты, взаимодействовать. Использует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межпредметные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связи. Способен создавать и реализовывать проекты, позволяющие сохранить па-мять и наследие наших предков. Выполняет ответственные поручения в походах, берет на себя инициативу и ответственность. Заботится о безопасности других и собственной. Успешно решает возникающие практические задачи. Оказывает помощь младшим участникам похода.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Видит и использует оптимальные вари-анты развития и совершенствования своих способностей, таланта, целеустремлен,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настойчив, мыслит творчески.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5863" y="123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5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4786322"/>
            <a:ext cx="2714644" cy="15716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учета посещаемости  </a:t>
            </a:r>
          </a:p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357430"/>
            <a:ext cx="2857520" cy="20002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 обучающихся  и  их родителей (законных представителей)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214290"/>
            <a:ext cx="2857520" cy="1785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локальные акты учреждения (положения)</a:t>
            </a:r>
          </a:p>
          <a:p>
            <a:pPr algn="ctr"/>
            <a:endParaRPr lang="ru-RU" sz="1650" b="1" i="1" dirty="0" smtClean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214290"/>
            <a:ext cx="2643206" cy="1785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расписания занятий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72198" y="2214554"/>
            <a:ext cx="2928958" cy="207170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Разработка/</a:t>
            </a:r>
          </a:p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корректировка дополнительных общеобразовательных дистанционных программ/курсов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142852"/>
            <a:ext cx="2786082" cy="207170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издание приказа </a:t>
            </a:r>
          </a:p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организации обучения с применением электронного обучения</a:t>
            </a:r>
          </a:p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дистанционных образовательных технологий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4786322"/>
            <a:ext cx="2857520" cy="15716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мониторинга результатов  образовательного процесса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4786322"/>
            <a:ext cx="2571768" cy="15716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электронных образовательных ресурсов (утвержденных локальным актом)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2214554"/>
            <a:ext cx="327443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Организация электронного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обучения и дистанционных образовательных технологий</a:t>
            </a:r>
            <a:endParaRPr lang="ru-RU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79208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Модели использования электронного обучения, дистанционных образовательных технологий</a:t>
            </a: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957392" cy="5472608"/>
          </a:xfrm>
        </p:spPr>
        <p:txBody>
          <a:bodyPr>
            <a:normAutofit/>
          </a:bodyPr>
          <a:lstStyle/>
          <a:p>
            <a:pPr marL="354013" indent="-271463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Дистанционное обучение в полном объеме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(онлайн-обучение) – режим обучения, при котором обучающийся осваивает образовательную программу с использованием специализированной дистанционной оболочки  (платформы) полностью удаленно.</a:t>
            </a:r>
          </a:p>
          <a:p>
            <a:pPr marL="354013" indent="-271463"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Частичное использование дистанционных образовательных технологий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(смешанное обучение) -  модель обучения, при которой учебный процесс строится на основе интеграции аудиторной и внеаудиторной учебной деятельности с использованием и взаимным дополнением технологий традиционного и электронного обучения.</a:t>
            </a:r>
          </a:p>
          <a:p>
            <a:pPr marL="268288" indent="-185738"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Обучение с веб-поддержкой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модель, при которой в учебном процессе по очной форме обучения определенный объем времени  по освоению программы отводится на работу в среде электронного курса.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4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5646255"/>
              </p:ext>
            </p:extLst>
          </p:nvPr>
        </p:nvGraphicFramePr>
        <p:xfrm>
          <a:off x="1" y="1052736"/>
          <a:ext cx="913057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2532"/>
                <a:gridCol w="1087867"/>
                <a:gridCol w="1120140"/>
                <a:gridCol w="1000031"/>
              </a:tblGrid>
              <a:tr h="6554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85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20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дополнительными общеразвивающими программами технической и естественнонаучной направленностей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996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системой персонифицированного финансирования дополнительного образования детей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85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работы в Навигаторе дополнительного образования детей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20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разноуровневых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(ознакомительный, базовый и продвинутый)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 дополнительного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4387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74003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 применения дистанционного обучения</a:t>
            </a: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980728"/>
            <a:ext cx="7957392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и выявление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ценных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lnSpc>
                <a:spcPct val="11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создание цифровой образовательной среды как базовой возможности реализации индивидуальных образовательных траекторий;</a:t>
            </a:r>
          </a:p>
          <a:p>
            <a:pPr marL="266700" indent="-18415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технологических оснований для использования в образовательной среде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проблемно-деятельностных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заданий открытого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типа;</a:t>
            </a: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культуры использования открытой образовательной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решения конкретных профессиональных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самостоятельная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с необходимым спектром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источников;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6700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наличие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возможности проведения эксклюзивных курсов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 специалистами.</a:t>
            </a:r>
          </a:p>
          <a:p>
            <a:pPr marL="82296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0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414164"/>
              </p:ext>
            </p:extLst>
          </p:nvPr>
        </p:nvGraphicFramePr>
        <p:xfrm>
          <a:off x="-1" y="890841"/>
          <a:ext cx="9133911" cy="603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525"/>
                <a:gridCol w="1202003"/>
                <a:gridCol w="1058332"/>
                <a:gridCol w="1056051"/>
              </a:tblGrid>
              <a:tr h="6253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2033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реализуемых дополнительных общеобразовательных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 в сетевой форме с использованием образовательных организаций всех типов, реального сектора экономики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160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 дистанционных курсов дополнительного образования детей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направленности (кроме физкультурно-спортивной)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877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принявших участие в инвентаризации ресурсов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49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Переподготовка, повышение квалификации экспертов НОКО, сотрудников МОЦ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8049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из числа обучающихся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ОО, принявших участие в открытых он-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лайн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уроках, реализуемых с учетом опыта цикла открытых уроков «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Проектория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«Уроки настоящего» и др.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061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595882"/>
              </p:ext>
            </p:extLst>
          </p:nvPr>
        </p:nvGraphicFramePr>
        <p:xfrm>
          <a:off x="10091" y="980728"/>
          <a:ext cx="913390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525"/>
                <a:gridCol w="1202003"/>
                <a:gridCol w="1058331"/>
                <a:gridCol w="1056050"/>
              </a:tblGrid>
              <a:tr h="6277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594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Число детей, получивших рекомендации по построению индивидуального плана в соответствии с выбранными профессиональными компетенциями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реализации проекта «Билет в будущее»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819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Доля детей с ограниченными возможностями здоровья, обучающихся по дополнительным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общеобразовательным программам, в том числе с использованием дистанционных технологий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направленности (кроме физкультурно-спортивной)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569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Показатели качества  муниципальных услуг для формирования муниципального задания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414164"/>
              </p:ext>
            </p:extLst>
          </p:nvPr>
        </p:nvGraphicFramePr>
        <p:xfrm>
          <a:off x="0" y="890841"/>
          <a:ext cx="9143999" cy="6380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443"/>
                <a:gridCol w="1400438"/>
                <a:gridCol w="1318059"/>
                <a:gridCol w="1318059"/>
              </a:tblGrid>
              <a:tr h="7155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3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005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Доля обучающихся, охваченных   программами профилактики рискованного поведения  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1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006 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осваивающих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разноуровневые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программы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007 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осваивающих программы в форме сетевого взаимодействия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008 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осваивающих программы с применением дистанционных технологий и электронного обучения, дистанционные курсы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150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061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929618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 ВНЕДРЕНИИ МОДЕЛЕЙ РЕАЛИЗАЦИИ ДОП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Приказ департамента образования и науки Брянской области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 01.09.2020 № 872 «О внедрении моделей реализации дополнительных общеобразовательных программ».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Приказ управления образования Брянской городской администрации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 внедрении моделей реализации дополнительных общеобразовательных программ» от 07.09.2020  № 612.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143248"/>
            <a:ext cx="7929618" cy="54868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РЕАЛИЗАЦИЯ ДОПОЛНИТЕЛЬНЫХ ОБЩЕОБРАЗОВАТЕЛЬНЫХ  		РАЗНОУРОВНЕВЫХ ПРОГРАММ</a:t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Разноуровневость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ДОП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соблюдение при разработке и реализации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 дополнительного образования таких принципов, которые позволяют учитывать разный уровень развития и разную степень освоенности содержания детьми.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и материал программы дополнительного образования детей должны быть организованы по принципу дифференциации в соответствии со следующими уровнями сложности: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«Ознакомительный (стартовый) уровень". Предполагает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"Базовый уровень". Предполагает использование и реализацию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"Продвинутый  уровень".  Предполагает  использование  форм  организации  материала, обеспечивающих доступ к сложным (возможно узкоспециализированным) и нетривиальным разделам в рамках содержательно-тематического направления программы.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7488832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85728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и трудности при разработке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разноуровневых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дополнительных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программ</a:t>
            </a: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уровня подготовленности обучающегося к освоению выбранной программы. Выбор критериев и форм проведения входной (стартовой диагностики).</a:t>
            </a: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Постановка цели, формулировка задач (носят формально-обобщенный характер, не соответствуют уровню программы).</a:t>
            </a:r>
          </a:p>
          <a:p>
            <a:pPr marL="342900" indent="-342900">
              <a:buFont typeface="+mj-lt"/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Соотнесение задач и планируемых результатов.</a:t>
            </a: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ожидаемых результатов.</a:t>
            </a: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форм оценки результативности программы.</a:t>
            </a: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Определение параметров диагностики результатов освоения программы при составлении диагностических материалов.</a:t>
            </a:r>
          </a:p>
          <a:p>
            <a:pPr marL="342900" indent="-342900">
              <a:buFont typeface="+mj-lt"/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Выбор диагностических методик.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99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МАТРИЦА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разноуровневой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4145249"/>
              </p:ext>
            </p:extLst>
          </p:nvPr>
        </p:nvGraphicFramePr>
        <p:xfrm>
          <a:off x="1" y="548680"/>
          <a:ext cx="9143999" cy="630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527"/>
                <a:gridCol w="1224136"/>
                <a:gridCol w="1224137"/>
                <a:gridCol w="1296144"/>
                <a:gridCol w="1080119"/>
                <a:gridCol w="1440161"/>
                <a:gridCol w="1341361"/>
                <a:gridCol w="1214414"/>
              </a:tblGrid>
              <a:tr h="1033152">
                <a:tc gridSpan="8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Входная (стартовая) диагностика (цель: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установление степени готовности ребенка к обучению по программе на ознакомительном уровне)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мотивации,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сфомированности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общеучебных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компетенций (УУД),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уровень  первичной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предметной компетенции (в зависимости от направленности программы).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922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установки</a:t>
                      </a:r>
                    </a:p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 (приложение 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организации образовательного процесса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 организации образовательного процесса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и методы работы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Внутриуровневая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дифференциация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Планируемые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езультаты</a:t>
                      </a:r>
                    </a:p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освоения по направленностям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(приложение 2)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и аттестация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69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Ознакомительный (стартовый)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представлений, интереса к …, основ…</a:t>
                      </a:r>
                    </a:p>
                    <a:p>
                      <a:endParaRPr lang="ru-RU" sz="11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Например:</a:t>
                      </a:r>
                    </a:p>
                    <a:p>
                      <a:r>
                        <a:rPr lang="ru-RU" sz="11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основ вокальной (экологической, эстетической, художественной и т.п.) культуры</a:t>
                      </a:r>
                      <a:endParaRPr lang="ru-RU" sz="11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Традиционная форма;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- на основе сетевого взаимодействия организаций;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с применением дистанционных технологий;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посредством организации электронного обучения;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на основе реализации модульного подхода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Экскурсия,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поход, соревнование, конкурс, проект,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учебная игра,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праздник, утренник,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социодрама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посещение выставок готовых работ, концертных программ,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 проектов,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встречи с интересными людьми </a:t>
                      </a:r>
                    </a:p>
                    <a:p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Наглядно-практические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(упражнение, тренинг, репетиция, составление доклада);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словесные (беседа, рассказ, объяснение, диалог).</a:t>
                      </a:r>
                    </a:p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Интерактивные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 обучения (ролевые игры, метод проектов), методы программированного обучения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способу  выполнения деятельности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репродуктивный (с подсказкой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по образцу, по опорной схеме, по шаблону);</a:t>
                      </a:r>
                    </a:p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репродуктивный (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самостоятельный);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репродуктивный с элементами творчества. По уровню сложности содержания программы: знание, понимание, применение. </a:t>
                      </a:r>
                      <a:endParaRPr lang="ru-RU" sz="11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степени трудности задания:  облегчённый, средний и повышенный.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объему.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Личностные: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первичные основы ключевых личностных компетенций ; </a:t>
                      </a:r>
                    </a:p>
                    <a:p>
                      <a:r>
                        <a:rPr lang="ru-RU" sz="10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первичных  основ учебно-познавательных, информационно-коммуникативных, регулятивных;</a:t>
                      </a:r>
                    </a:p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предметные: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представления об изучаемой предметной области;  опыт деятельности по образцу,  возможно с элементами творческих проявлений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Текущий, промежуточный контроль: 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наблюдение, опрос, практическая работа,  самостоятельная работа, тестирование,  викторина, анкетирование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Аттестация: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 тестовых заданий, показ концертного номера, открытое занятие, итоговая выставка объединения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6282</TotalTime>
  <Words>3011</Words>
  <Application>Microsoft Office PowerPoint</Application>
  <PresentationFormat>Экран (4:3)</PresentationFormat>
  <Paragraphs>439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</vt:lpstr>
      <vt:lpstr>Показатели регионального проекта «Успех каждого ребенка» в муниципальном образовании г. Брянск</vt:lpstr>
      <vt:lpstr>Показатели регионального проекта «Успех каждого ребенка» в муниципальном образовании г. Брянск</vt:lpstr>
      <vt:lpstr>Показатели регионального проекта «Успех каждого ребенка» в муниципальном образовании г. Брянск</vt:lpstr>
      <vt:lpstr>Показатели качества  муниципальных услуг для формирования муниципального задания </vt:lpstr>
      <vt:lpstr>        НОРМАТИВНАЯ ДОКУМЕНТАЦИЯ  О ВНЕДРЕНИИ МОДЕЛЕЙ РЕАЛИЗАЦИИ ДОП    1. Приказ департамента образования и науки Брянской области     от  01.09.2020 № 872 «О внедрении моделей реализации дополнительных общеобразовательных программ».  2. Приказ управления образования Брянской городской администрации  «О внедрении моделей реализации дополнительных общеобразовательных программ» от 07.09.2020  № 612.          </vt:lpstr>
      <vt:lpstr> РЕАЛИЗАЦИЯ ДОПОЛНИТЕЛЬНЫХ ОБЩЕОБРАЗОВАТЕЛЬНЫХ    РАЗНОУРОВНЕВЫХ ПРОГРАММ    Разноуровневость ДОП  - соблюдение при разработке и реализации программ дополнительного образования таких принципов, которые позволяют учитывать разный уровень развития и разную степень освоенности содержания детьми.  Содержание и материал программы дополнительного образования детей должны быть организованы по принципу дифференциации в соответствии со следующими уровнями сложности: 1. «Ознакомительный (стартовый) уровень". Предполагает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программы. 2. "Базовый уровень". Предполагает использование и реализацию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картины. 3.  "Продвинутый  уровень".  Предполагает  использование  форм  организации  материала, обеспечивающих доступ к сложным (возможно узкоспециализированным) и нетривиальным разделам в рамках содержательно-тематического направления программы.    </vt:lpstr>
      <vt:lpstr>Слайд 8</vt:lpstr>
      <vt:lpstr>МАТРИЦА разноуровневой общеразвивающей программы</vt:lpstr>
      <vt:lpstr>Слайд 10</vt:lpstr>
      <vt:lpstr>МАТРИЦА разноуровневой общеразвивающей программы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Модели использования электронного обучения, дистанционных образовательных технологий</vt:lpstr>
      <vt:lpstr>Результат применения дистанционного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569</cp:revision>
  <cp:lastPrinted>2020-10-02T14:37:06Z</cp:lastPrinted>
  <dcterms:created xsi:type="dcterms:W3CDTF">2017-02-02T06:30:27Z</dcterms:created>
  <dcterms:modified xsi:type="dcterms:W3CDTF">2021-05-19T13:33:26Z</dcterms:modified>
</cp:coreProperties>
</file>