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handoutMasterIdLst>
    <p:handoutMasterId r:id="rId10"/>
  </p:handout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166C"/>
    <a:srgbClr val="3108C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700" y="1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77BA7EE-DEDB-4A19-9571-C7C80FC18233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517547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700" y="9517547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464ADFF-B500-42F2-8E1D-A85D871C03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810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FD2626F-276F-4578-9EDF-2DAD7DD6B97E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517547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0" y="9517547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80F9DCE-8662-4B04-A213-F2D27C942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2693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E92A-5631-4975-B3C2-5ABB270834F9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B72-36C2-4AC2-8B2B-B2ADBA5D2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555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E92A-5631-4975-B3C2-5ABB270834F9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B72-36C2-4AC2-8B2B-B2ADBA5D2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387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E92A-5631-4975-B3C2-5ABB270834F9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B72-36C2-4AC2-8B2B-B2ADBA5D2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97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E92A-5631-4975-B3C2-5ABB270834F9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B72-36C2-4AC2-8B2B-B2ADBA5D2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797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E92A-5631-4975-B3C2-5ABB270834F9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B72-36C2-4AC2-8B2B-B2ADBA5D2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500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E92A-5631-4975-B3C2-5ABB270834F9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B72-36C2-4AC2-8B2B-B2ADBA5D2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80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E92A-5631-4975-B3C2-5ABB270834F9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B72-36C2-4AC2-8B2B-B2ADBA5D2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11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E92A-5631-4975-B3C2-5ABB270834F9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B72-36C2-4AC2-8B2B-B2ADBA5D2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357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E92A-5631-4975-B3C2-5ABB270834F9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B72-36C2-4AC2-8B2B-B2ADBA5D2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12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E92A-5631-4975-B3C2-5ABB270834F9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B72-36C2-4AC2-8B2B-B2ADBA5D2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870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E92A-5631-4975-B3C2-5ABB270834F9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BB72-36C2-4AC2-8B2B-B2ADBA5D2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775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1E92A-5631-4975-B3C2-5ABB270834F9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BB72-36C2-4AC2-8B2B-B2ADBA5D2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952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89;&#1086;&#1076;&#1077;&#1088;&#1078;&#1072;&#1085;&#1080;&#1077;%20&#1088;&#1072;&#1079;&#1076;&#1077;&#1083;&#1086;&#1074;.doc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psihdocs.ru/departament-obrazovaniya-administracii-municipalenogo-obrazova/21003_html_m7906578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3975" y="-27384"/>
            <a:ext cx="9251950" cy="701778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-3929122" y="2214554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5400" b="1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sz="5400" b="1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5400" b="1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sz="5400" b="1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5400" b="1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sz="5400" b="1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5400" b="1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sz="5400" b="1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5400" b="1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sz="5400" b="1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5400" b="1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sz="5400" b="1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5400" b="1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sz="5400" b="1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5400" b="1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sz="5400" b="1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5400" b="1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sz="5400" b="1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5400" b="1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sz="5400" b="1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5400" b="1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sz="5400" b="1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5400" b="1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sz="5400" b="1" dirty="0" smtClean="0">
                <a:solidFill>
                  <a:schemeClr val="bg2">
                    <a:lumMod val="90000"/>
                  </a:schemeClr>
                </a:solidFill>
              </a:rPr>
            </a:br>
            <a:endParaRPr lang="ru-RU" sz="48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857232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Методические рекомендации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 —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это руководство к действиям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для педагогов</a:t>
            </a:r>
            <a:endParaRPr lang="ru-RU" sz="3200" dirty="0" smtClean="0"/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Педагог делится с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педагогическим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сообществом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наиболее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эффективными</a:t>
            </a:r>
            <a:r>
              <a:rPr lang="ru-RU" sz="2800" b="1" i="1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i="1" u="sng" dirty="0" smtClean="0">
                <a:solidFill>
                  <a:schemeClr val="tx2">
                    <a:lumMod val="75000"/>
                  </a:schemeClr>
                </a:solidFill>
              </a:rPr>
              <a:t>собственными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способами 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методами организации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образовательного процесса и внеурочной деятельности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основываясь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на определённых научных и методических трудах</a:t>
            </a:r>
          </a:p>
          <a:p>
            <a:pPr algn="ctr"/>
            <a:r>
              <a:rPr lang="ru-RU" sz="2800" b="1" i="1" u="sng" dirty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sz="2800" b="1" i="1" u="sng" dirty="0" smtClean="0">
                <a:solidFill>
                  <a:schemeClr val="tx2">
                    <a:lumMod val="75000"/>
                  </a:schemeClr>
                </a:solidFill>
              </a:rPr>
              <a:t> собственном </a:t>
            </a:r>
            <a:r>
              <a:rPr lang="ru-RU" sz="2800" b="1" i="1" u="sng" dirty="0">
                <a:solidFill>
                  <a:schemeClr val="tx2">
                    <a:lumMod val="75000"/>
                  </a:schemeClr>
                </a:solidFill>
              </a:rPr>
              <a:t>опыте применения педагогических технологий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14290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Автор-составитель Полякова Елена Григорьевна</a:t>
            </a:r>
            <a:r>
              <a:rPr lang="ru-RU" sz="2000" b="1" i="1" smtClean="0"/>
              <a:t>, </a:t>
            </a:r>
          </a:p>
          <a:p>
            <a:r>
              <a:rPr lang="ru-RU" sz="2000" b="1" i="1" smtClean="0"/>
              <a:t>зам</a:t>
            </a:r>
            <a:r>
              <a:rPr lang="ru-RU" sz="2000" b="1" i="1" dirty="0" smtClean="0"/>
              <a:t>. директора МБУДО «Центр внешкольной работы» г.Брянска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67205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psihdocs.ru/departament-obrazovaniya-administracii-municipalenogo-obrazova/21003_html_m7906578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266" y="-106568"/>
            <a:ext cx="9251950" cy="71227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39552" y="404664"/>
            <a:ext cx="8136904" cy="612068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ru-RU" sz="3600" b="1" dirty="0" smtClean="0"/>
          </a:p>
          <a:p>
            <a:pPr marL="0" indent="0" algn="ctr">
              <a:buNone/>
            </a:pPr>
            <a:r>
              <a:rPr lang="ru-RU" sz="5800" b="1" dirty="0" smtClean="0">
                <a:solidFill>
                  <a:schemeClr val="tx2">
                    <a:lumMod val="50000"/>
                  </a:schemeClr>
                </a:solidFill>
              </a:rPr>
              <a:t>Методические  рекомендации</a:t>
            </a:r>
          </a:p>
          <a:p>
            <a:pPr marL="0" indent="0" algn="ctr">
              <a:buNone/>
            </a:pPr>
            <a:endParaRPr lang="ru-RU" sz="36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 </a:t>
            </a:r>
            <a:r>
              <a:rPr lang="ru-RU" sz="5100" dirty="0">
                <a:solidFill>
                  <a:schemeClr val="tx2">
                    <a:lumMod val="50000"/>
                  </a:schemeClr>
                </a:solidFill>
              </a:rPr>
              <a:t>должны состоять </a:t>
            </a:r>
            <a:r>
              <a:rPr lang="ru-RU" sz="5100" b="1" i="1" u="sng" dirty="0">
                <a:solidFill>
                  <a:schemeClr val="tx2">
                    <a:lumMod val="50000"/>
                  </a:schemeClr>
                </a:solidFill>
              </a:rPr>
              <a:t>из конкретных указаний</a:t>
            </a:r>
            <a:r>
              <a:rPr lang="ru-RU" sz="5100" u="sng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5100" b="1" u="sng" dirty="0">
                <a:solidFill>
                  <a:schemeClr val="tx2">
                    <a:lumMod val="50000"/>
                  </a:schemeClr>
                </a:solidFill>
              </a:rPr>
              <a:t>идей и советов</a:t>
            </a:r>
            <a:r>
              <a:rPr lang="ru-RU" sz="5100" dirty="0">
                <a:solidFill>
                  <a:schemeClr val="tx2">
                    <a:lumMod val="50000"/>
                  </a:schemeClr>
                </a:solidFill>
              </a:rPr>
              <a:t>, помогающих тем, для которых они предназначаются,  сориентироваться с ходом и технологией выполнения  определённых в них учебных </a:t>
            </a:r>
            <a:r>
              <a:rPr lang="ru-RU" sz="5100" dirty="0" smtClean="0">
                <a:solidFill>
                  <a:schemeClr val="tx2">
                    <a:lumMod val="50000"/>
                  </a:schemeClr>
                </a:solidFill>
              </a:rPr>
              <a:t>задач</a:t>
            </a:r>
          </a:p>
          <a:p>
            <a:pPr algn="just">
              <a:buFont typeface="Wingdings" pitchFamily="2" charset="2"/>
              <a:buChar char="Ø"/>
            </a:pPr>
            <a:r>
              <a:rPr lang="ru-RU" sz="5100" dirty="0">
                <a:solidFill>
                  <a:schemeClr val="tx2">
                    <a:lumMod val="50000"/>
                  </a:schemeClr>
                </a:solidFill>
              </a:rPr>
              <a:t>автор должен давать </a:t>
            </a:r>
            <a:r>
              <a:rPr lang="ru-RU" sz="5100" b="1" i="1" u="sng" dirty="0">
                <a:solidFill>
                  <a:schemeClr val="tx2">
                    <a:lumMod val="50000"/>
                  </a:schemeClr>
                </a:solidFill>
              </a:rPr>
              <a:t>личные </a:t>
            </a:r>
            <a:r>
              <a:rPr lang="ru-RU" sz="5100" b="1" i="1" u="sng" dirty="0" smtClean="0">
                <a:solidFill>
                  <a:schemeClr val="tx2">
                    <a:lumMod val="50000"/>
                  </a:schemeClr>
                </a:solidFill>
              </a:rPr>
              <a:t>указания</a:t>
            </a:r>
            <a:r>
              <a:rPr lang="ru-RU" sz="51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5100" dirty="0" smtClean="0">
                <a:solidFill>
                  <a:schemeClr val="tx2">
                    <a:lumMod val="50000"/>
                  </a:schemeClr>
                </a:solidFill>
              </a:rPr>
              <a:t>-  </a:t>
            </a:r>
            <a:r>
              <a:rPr lang="ru-RU" sz="5100" dirty="0">
                <a:solidFill>
                  <a:schemeClr val="tx2">
                    <a:lumMod val="50000"/>
                  </a:schemeClr>
                </a:solidFill>
              </a:rPr>
              <a:t>что, как и в какой последовательности  применять, чтобы достигнуть поставленной цели в соответствии с избранной темой рекомендаций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69395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psihdocs.ru/departament-obrazovaniya-administracii-municipalenogo-obrazova/21003_html_m7906578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3975" y="-119110"/>
            <a:ext cx="9251950" cy="71227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55576" y="548680"/>
            <a:ext cx="792088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СТРУКТУРА МЕТОДИЧЕСКИХ РЕКОМЕНДАЦИЙ </a:t>
            </a:r>
          </a:p>
          <a:p>
            <a:pPr lvl="0"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hlinkClick r:id="rId3" action="ppaction://hlinkfile"/>
              </a:rPr>
              <a:t>содержание разделов.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hlinkClick r:id="rId3" action="ppaction://hlinkfile"/>
              </a:rPr>
              <a:t>docx</a:t>
            </a:r>
            <a:endParaRPr lang="ru-RU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algn="ctr"/>
            <a:endParaRPr lang="ru-RU" dirty="0" smtClean="0"/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титульный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лист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аннотация;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содержание;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пояснительная записка;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основная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часть;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аключение;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список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литературы  (книги, статьи, адреса сайтов, рекомендуемые  для ознакомления);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приложения (содержащие  дополнительные материалы, если в этом  есть необходимость)</a:t>
            </a:r>
          </a:p>
        </p:txBody>
      </p:sp>
    </p:spTree>
    <p:extLst>
      <p:ext uri="{BB962C8B-B14F-4D97-AF65-F5344CB8AC3E}">
        <p14:creationId xmlns:p14="http://schemas.microsoft.com/office/powerpoint/2010/main" xmlns="" val="2332732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psihdocs.ru/departament-obrazovaniya-administracii-municipalenogo-obrazova/21003_html_m7906578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4053"/>
            <a:ext cx="9251950" cy="71227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539552" y="404664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Вводная часть </a:t>
            </a:r>
          </a:p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(аннотация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, пояснительная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записка)</a:t>
            </a:r>
          </a:p>
          <a:p>
            <a:pPr algn="ctr"/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не </a:t>
            </a: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</a:rPr>
              <a:t>должна занимать больше 15%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от всего объема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работы</a:t>
            </a:r>
          </a:p>
          <a:p>
            <a:pPr algn="ctr"/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Основная часть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составляет 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75%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 пособия 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Оставшиеся 10%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- это заключение,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список литературы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и приложения 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768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psihdocs.ru/departament-obrazovaniya-administracii-municipalenogo-obrazova/21003_html_m7906578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152" y="0"/>
            <a:ext cx="9251950" cy="71227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23528" y="889844"/>
            <a:ext cx="882047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К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ак подготовиться к разработке методических рекомендаций? 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 подготовительный этап входят: 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300" b="1" dirty="0">
                <a:solidFill>
                  <a:schemeClr val="tx2">
                    <a:lumMod val="75000"/>
                  </a:schemeClr>
                </a:solidFill>
              </a:rPr>
              <a:t>выбор актуальной и интересной для </a:t>
            </a:r>
            <a:r>
              <a:rPr lang="ru-RU" sz="2300" b="1" dirty="0" smtClean="0">
                <a:solidFill>
                  <a:schemeClr val="tx2">
                    <a:lumMod val="75000"/>
                  </a:schemeClr>
                </a:solidFill>
              </a:rPr>
              <a:t>пособия </a:t>
            </a:r>
            <a:r>
              <a:rPr lang="ru-RU" sz="2300" b="1" dirty="0">
                <a:solidFill>
                  <a:schemeClr val="tx2">
                    <a:lumMod val="75000"/>
                  </a:schemeClr>
                </a:solidFill>
              </a:rPr>
              <a:t>темы;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300" b="1" dirty="0">
                <a:solidFill>
                  <a:schemeClr val="tx2">
                    <a:lumMod val="75000"/>
                  </a:schemeClr>
                </a:solidFill>
              </a:rPr>
              <a:t>знакомство с литературными источниками, научными статьями и специализированными сайтами, посвященными выбранному вопросу;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300" b="1" dirty="0" smtClean="0">
                <a:solidFill>
                  <a:schemeClr val="tx2">
                    <a:lumMod val="75000"/>
                  </a:schemeClr>
                </a:solidFill>
              </a:rPr>
              <a:t>отбор </a:t>
            </a:r>
            <a:r>
              <a:rPr lang="ru-RU" sz="2300" b="1" dirty="0">
                <a:solidFill>
                  <a:schemeClr val="tx2">
                    <a:lumMod val="75000"/>
                  </a:schemeClr>
                </a:solidFill>
              </a:rPr>
              <a:t>наиболее подходящего для пособия материала;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300" b="1" dirty="0">
                <a:solidFill>
                  <a:schemeClr val="tx2">
                    <a:lumMod val="75000"/>
                  </a:schemeClr>
                </a:solidFill>
              </a:rPr>
              <a:t>поиск интересных фактов, рекомендаций, фотографий, таблиц, которые помогут раскрыть тему;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300" b="1" dirty="0">
                <a:solidFill>
                  <a:schemeClr val="tx2">
                    <a:lumMod val="75000"/>
                  </a:schemeClr>
                </a:solidFill>
              </a:rPr>
              <a:t>составление содержания работы. </a:t>
            </a:r>
          </a:p>
        </p:txBody>
      </p:sp>
    </p:spTree>
    <p:extLst>
      <p:ext uri="{BB962C8B-B14F-4D97-AF65-F5344CB8AC3E}">
        <p14:creationId xmlns:p14="http://schemas.microsoft.com/office/powerpoint/2010/main" xmlns="" val="30476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900igr.net/up/datai/131246/0002-001-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5414" y="-24387"/>
            <a:ext cx="9189414" cy="72053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971600" y="404664"/>
            <a:ext cx="764791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Советы по составлению  методических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рекомендаций</a:t>
            </a:r>
            <a:endParaRPr lang="ru-RU" b="1" dirty="0" smtClean="0"/>
          </a:p>
          <a:p>
            <a:pPr algn="ctr"/>
            <a:endParaRPr lang="ru-RU" dirty="0"/>
          </a:p>
          <a:p>
            <a:pPr marL="457200" lvl="0" indent="-457200" algn="just">
              <a:buAutoNum type="arabicPeriod"/>
            </a:pPr>
            <a:r>
              <a:rPr lang="ru-RU" sz="2000" b="1" i="1" u="sng" dirty="0" smtClean="0">
                <a:solidFill>
                  <a:schemeClr val="tx2">
                    <a:lumMod val="75000"/>
                  </a:schemeClr>
                </a:solidFill>
              </a:rPr>
              <a:t>Составьте </a:t>
            </a:r>
            <a:r>
              <a:rPr lang="ru-RU" sz="2000" b="1" i="1" u="sng" dirty="0">
                <a:solidFill>
                  <a:schemeClr val="tx2">
                    <a:lumMod val="75000"/>
                  </a:schemeClr>
                </a:solidFill>
              </a:rPr>
              <a:t>свою личную пошаговую инструкцию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– порядок действий,  которые  необходимо предпринять, чтобы раскрыть   заданную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тему.</a:t>
            </a:r>
          </a:p>
          <a:p>
            <a:pPr lvl="0" algn="just"/>
            <a:r>
              <a:rPr lang="ru-RU" sz="2000" b="1" i="1" u="sng" dirty="0" smtClean="0">
                <a:solidFill>
                  <a:schemeClr val="tx2">
                    <a:lumMod val="75000"/>
                  </a:schemeClr>
                </a:solidFill>
              </a:rPr>
              <a:t>2. Опирайтесь </a:t>
            </a:r>
            <a:r>
              <a:rPr lang="ru-RU" sz="2000" b="1" i="1" u="sng" dirty="0">
                <a:solidFill>
                  <a:schemeClr val="tx2">
                    <a:lumMod val="75000"/>
                  </a:schemeClr>
                </a:solidFill>
              </a:rPr>
              <a:t>на личный опыт</a:t>
            </a:r>
            <a:r>
              <a:rPr lang="ru-RU" sz="2000" b="1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и специализированную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литературу. 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r>
              <a:rPr lang="ru-RU" sz="2000" b="1" i="1" u="sng" dirty="0" smtClean="0">
                <a:solidFill>
                  <a:schemeClr val="tx2">
                    <a:lumMod val="75000"/>
                  </a:schemeClr>
                </a:solidFill>
              </a:rPr>
              <a:t>3. Дайте </a:t>
            </a:r>
            <a:r>
              <a:rPr lang="ru-RU" sz="2000" b="1" i="1" u="sng" dirty="0">
                <a:solidFill>
                  <a:schemeClr val="tx2">
                    <a:lumMod val="75000"/>
                  </a:schemeClr>
                </a:solidFill>
              </a:rPr>
              <a:t>советы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которые помогут тем, кому предназначаются методические рекомендации, справиться с поставленной задачей: доступно объяснить материал по теме; успешно выполнить с учащимися творческий проект; провести отчётный концерт, итоговое занятие и др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lvl="0" algn="ctr"/>
            <a:r>
              <a:rPr lang="ru-RU" sz="2000" b="1" i="1" u="sng" dirty="0" smtClean="0">
                <a:solidFill>
                  <a:schemeClr val="tx2">
                    <a:lumMod val="75000"/>
                  </a:schemeClr>
                </a:solidFill>
              </a:rPr>
              <a:t>4. Обратите </a:t>
            </a:r>
            <a:r>
              <a:rPr lang="ru-RU" sz="2000" b="1" i="1" u="sng" dirty="0">
                <a:solidFill>
                  <a:schemeClr val="tx2">
                    <a:lumMod val="75000"/>
                  </a:schemeClr>
                </a:solidFill>
              </a:rPr>
              <a:t>внимание на трудности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которые могут возникнуть в процессе работы по заданной теме и  посоветуйте, как их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избежать.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lvl="0"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5. </a:t>
            </a:r>
            <a:r>
              <a:rPr lang="ru-RU" sz="2000" b="1" i="1" u="sng" dirty="0" smtClean="0">
                <a:solidFill>
                  <a:schemeClr val="tx2">
                    <a:lumMod val="75000"/>
                  </a:schemeClr>
                </a:solidFill>
              </a:rPr>
              <a:t>Выделите  </a:t>
            </a:r>
            <a:r>
              <a:rPr lang="ru-RU" sz="2000" b="1" i="1" u="sng" dirty="0">
                <a:solidFill>
                  <a:schemeClr val="tx2">
                    <a:lumMod val="75000"/>
                  </a:schemeClr>
                </a:solidFill>
              </a:rPr>
              <a:t>отдельным текстом возможные типичные </a:t>
            </a:r>
            <a:r>
              <a:rPr lang="ru-RU" sz="2000" b="1" i="1" u="sng" dirty="0" smtClean="0">
                <a:solidFill>
                  <a:schemeClr val="tx2">
                    <a:lumMod val="75000"/>
                  </a:schemeClr>
                </a:solidFill>
              </a:rPr>
              <a:t>ошибки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 работе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по предложенной теме или 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организации мероприятия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1101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cloud.prezentacii.org/18/12/109068/images/screen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3975" y="-39052"/>
            <a:ext cx="9251950" cy="693610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827584" y="478891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ЗАКЛЮЧЕНИЕ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Дорогие коллеги, надеюсь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что в дальнейшем эти  несложные правила написания методических 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рекомендаций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 помогут вам:</a:t>
            </a: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отражать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ваше авторское, педагогическое  видение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вопроса;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доносить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до педагогического сообщества вашу оригинальную педагогическую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технологию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создавать пособия, которые      помогут вашим коллегам эффективно организовать образовательный процесс или внеурочную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деятельность;</a:t>
            </a:r>
          </a:p>
          <a:p>
            <a:pPr marL="342900" lvl="0" indent="-342900" algn="ctr"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ПОБЕЖДАТЬ В КОНКУРСАХ МЕТОДИЧЕСКИХ МАТЕРИАЛОВ!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98226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</TotalTime>
  <Words>431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     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спаспа</dc:title>
  <dc:creator>WORK</dc:creator>
  <cp:lastModifiedBy>ЦВР_Брянск</cp:lastModifiedBy>
  <cp:revision>118</cp:revision>
  <cp:lastPrinted>2019-01-18T12:53:40Z</cp:lastPrinted>
  <dcterms:created xsi:type="dcterms:W3CDTF">2015-05-19T07:00:06Z</dcterms:created>
  <dcterms:modified xsi:type="dcterms:W3CDTF">2021-01-19T09:43:07Z</dcterms:modified>
</cp:coreProperties>
</file>