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80" r:id="rId1"/>
  </p:sldMasterIdLst>
  <p:notesMasterIdLst>
    <p:notesMasterId r:id="rId28"/>
  </p:notesMasterIdLst>
  <p:sldIdLst>
    <p:sldId id="273" r:id="rId2"/>
    <p:sldId id="256" r:id="rId3"/>
    <p:sldId id="262" r:id="rId4"/>
    <p:sldId id="290" r:id="rId5"/>
    <p:sldId id="261" r:id="rId6"/>
    <p:sldId id="260" r:id="rId7"/>
    <p:sldId id="296" r:id="rId8"/>
    <p:sldId id="276" r:id="rId9"/>
    <p:sldId id="278" r:id="rId10"/>
    <p:sldId id="277" r:id="rId11"/>
    <p:sldId id="299" r:id="rId12"/>
    <p:sldId id="293" r:id="rId13"/>
    <p:sldId id="282" r:id="rId14"/>
    <p:sldId id="281" r:id="rId15"/>
    <p:sldId id="303" r:id="rId16"/>
    <p:sldId id="279" r:id="rId17"/>
    <p:sldId id="283" r:id="rId18"/>
    <p:sldId id="285" r:id="rId19"/>
    <p:sldId id="274" r:id="rId20"/>
    <p:sldId id="306" r:id="rId21"/>
    <p:sldId id="287" r:id="rId22"/>
    <p:sldId id="289" r:id="rId23"/>
    <p:sldId id="266" r:id="rId24"/>
    <p:sldId id="288" r:id="rId25"/>
    <p:sldId id="268" r:id="rId26"/>
    <p:sldId id="295" r:id="rId2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30" autoAdjust="0"/>
    <p:restoredTop sz="94708" autoAdjust="0"/>
  </p:normalViewPr>
  <p:slideViewPr>
    <p:cSldViewPr snapToGrid="0">
      <p:cViewPr>
        <p:scale>
          <a:sx n="66" d="100"/>
          <a:sy n="66" d="100"/>
        </p:scale>
        <p:origin x="-572" y="2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780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48AC61-274A-41D4-8F69-051979D6B756}" type="datetimeFigureOut">
              <a:rPr lang="ru-RU" smtClean="0"/>
              <a:pPr/>
              <a:t>06.11.2024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F80B88-3876-45AE-B861-4757DD460C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328272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80B88-3876-45AE-B861-4757DD460CCB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505823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80B88-3876-45AE-B861-4757DD460CCB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9293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80B88-3876-45AE-B861-4757DD460CCB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9293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80B88-3876-45AE-B861-4757DD460CCB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1535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34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0CF8D-BBBE-45F1-A24E-2C29C61E1B86}" type="datetimeFigureOut">
              <a:rPr lang="ru-RU" smtClean="0"/>
              <a:pPr/>
              <a:t>06.11.2024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96883-711E-4DFB-BE2D-5002A1A0DFD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950426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0CF8D-BBBE-45F1-A24E-2C29C61E1B86}" type="datetimeFigureOut">
              <a:rPr lang="ru-RU" smtClean="0"/>
              <a:pPr/>
              <a:t>06.11.2024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96883-711E-4DFB-BE2D-5002A1A0DFD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024215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11785600" y="274647"/>
            <a:ext cx="36576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12800" y="274647"/>
            <a:ext cx="107696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0CF8D-BBBE-45F1-A24E-2C29C61E1B86}" type="datetimeFigureOut">
              <a:rPr lang="ru-RU" smtClean="0"/>
              <a:pPr/>
              <a:t>06.11.2024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96883-711E-4DFB-BE2D-5002A1A0DFD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196365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0CF8D-BBBE-45F1-A24E-2C29C61E1B86}" type="datetimeFigureOut">
              <a:rPr lang="ru-RU" smtClean="0"/>
              <a:pPr/>
              <a:t>06.11.2024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96883-711E-4DFB-BE2D-5002A1A0DFD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158442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9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0CF8D-BBBE-45F1-A24E-2C29C61E1B86}" type="datetimeFigureOut">
              <a:rPr lang="ru-RU" smtClean="0"/>
              <a:pPr/>
              <a:t>06.11.2024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96883-711E-4DFB-BE2D-5002A1A0DFD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953705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12800" y="1600206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229600" y="1600206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0CF8D-BBBE-45F1-A24E-2C29C61E1B86}" type="datetimeFigureOut">
              <a:rPr lang="ru-RU" smtClean="0"/>
              <a:pPr/>
              <a:t>06.11.2024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96883-711E-4DFB-BE2D-5002A1A0DFD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985200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73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73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0CF8D-BBBE-45F1-A24E-2C29C61E1B86}" type="datetimeFigureOut">
              <a:rPr lang="ru-RU" smtClean="0"/>
              <a:pPr/>
              <a:t>06.11.2024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96883-711E-4DFB-BE2D-5002A1A0DFD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536073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0CF8D-BBBE-45F1-A24E-2C29C61E1B86}" type="datetimeFigureOut">
              <a:rPr lang="ru-RU" smtClean="0"/>
              <a:pPr/>
              <a:t>06.11.2024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96883-711E-4DFB-BE2D-5002A1A0DFD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632434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0CF8D-BBBE-45F1-A24E-2C29C61E1B86}" type="datetimeFigureOut">
              <a:rPr lang="ru-RU" smtClean="0"/>
              <a:pPr/>
              <a:t>06.11.2024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96883-711E-4DFB-BE2D-5002A1A0DFD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74538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9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0CF8D-BBBE-45F1-A24E-2C29C61E1B86}" type="datetimeFigureOut">
              <a:rPr lang="ru-RU" smtClean="0"/>
              <a:pPr/>
              <a:t>06.11.2024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96883-711E-4DFB-BE2D-5002A1A0DFD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383323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0CF8D-BBBE-45F1-A24E-2C29C61E1B86}" type="datetimeFigureOut">
              <a:rPr lang="ru-RU" smtClean="0"/>
              <a:pPr/>
              <a:t>06.11.2024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96883-711E-4DFB-BE2D-5002A1A0DFD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395101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6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9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90CF8D-BBBE-45F1-A24E-2C29C61E1B86}" type="datetimeFigureOut">
              <a:rPr lang="ru-RU" smtClean="0"/>
              <a:pPr/>
              <a:t>06.11.2024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9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9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C96883-711E-4DFB-BE2D-5002A1A0DFD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545131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81" r:id="rId1"/>
    <p:sldLayoutId id="2147484082" r:id="rId2"/>
    <p:sldLayoutId id="2147484083" r:id="rId3"/>
    <p:sldLayoutId id="2147484084" r:id="rId4"/>
    <p:sldLayoutId id="2147484085" r:id="rId5"/>
    <p:sldLayoutId id="2147484086" r:id="rId6"/>
    <p:sldLayoutId id="2147484087" r:id="rId7"/>
    <p:sldLayoutId id="2147484088" r:id="rId8"/>
    <p:sldLayoutId id="2147484089" r:id="rId9"/>
    <p:sldLayoutId id="2147484090" r:id="rId10"/>
    <p:sldLayoutId id="214748409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3.jpeg"/><Relationship Id="rId5" Type="http://schemas.openxmlformats.org/officeDocument/2006/relationships/image" Target="../media/image13.jpeg"/><Relationship Id="rId4" Type="http://schemas.openxmlformats.org/officeDocument/2006/relationships/image" Target="../media/image14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061919" y="1501296"/>
            <a:ext cx="10246759" cy="2085653"/>
          </a:xfrm>
        </p:spPr>
        <p:txBody>
          <a:bodyPr>
            <a:normAutofit fontScale="90000"/>
          </a:bodyPr>
          <a:lstStyle/>
          <a:p>
            <a:pPr algn="ctr">
              <a:lnSpc>
                <a:spcPct val="120000"/>
              </a:lnSpc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ФОРМИРОВАНИЕ ФУНКЦИОНАЛЬНОЙ</a:t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ГРАМОТНОСТИ ОБУЧАЮЩИХСЯ </a:t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В ДОПОЛНИТЕЛЬНОМ ОБРАЗОВАНИИ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00865" y="3892130"/>
            <a:ext cx="9829800" cy="27515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2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ОБНОВЛЕНИЕ СОДЕРЖАНИЯ ДОПОЛНИТЕЛЬНЫХ ОБЩЕОБРАЗОВАТЕЛЬНЫХ  ПРОГРАММ  В РАМКАХ ФОРМИРОВАНИЯ ФУНКЦИОНАЛЬНОЙ  ГРАМОТНОСТИ ОБУЧАЮЩИХСЯ</a:t>
            </a: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11" descr="https://avatars.mds.yandex.net/i?id=f917bafca5c30cd79b9d704f749a4d799c8d709b-9068872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13333" y="0"/>
            <a:ext cx="2878667" cy="1495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2183" y="260859"/>
            <a:ext cx="9601196" cy="634185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ФИНАНСОВАЯ ГРАМОТНОСТЬ</a:t>
            </a:r>
            <a:endParaRPr lang="ru-RU" sz="20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11529" y="1248310"/>
            <a:ext cx="6112043" cy="5609690"/>
          </a:xfrm>
        </p:spPr>
        <p:txBody>
          <a:bodyPr>
            <a:normAutofit fontScale="25000" lnSpcReduction="20000"/>
          </a:bodyPr>
          <a:lstStyle/>
          <a:p>
            <a:pPr marL="87313" indent="-87313" algn="just">
              <a:lnSpc>
                <a:spcPct val="120000"/>
              </a:lnSpc>
              <a:buNone/>
            </a:pP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8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     Финансовая грамотность 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– это способность личности принимать разумные, целесообразные и ответственные решения в разнообразных финансовых ситуациях, способствующие улучшению собственного и общественного финансового благополучия.</a:t>
            </a:r>
            <a:endParaRPr lang="ru-RU" sz="8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20000"/>
              </a:lnSpc>
              <a:buNone/>
            </a:pPr>
            <a:endParaRPr lang="ru-RU" sz="8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20000"/>
              </a:lnSpc>
              <a:buNone/>
            </a:pP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	  Компетенции: </a:t>
            </a:r>
          </a:p>
          <a:p>
            <a:pPr algn="just">
              <a:lnSpc>
                <a:spcPct val="150000"/>
              </a:lnSpc>
              <a:buNone/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355600" indent="-355600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Личное финансовое планирование</a:t>
            </a:r>
          </a:p>
          <a:p>
            <a:pPr marL="355600" indent="-355600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Защита от мошенничества</a:t>
            </a:r>
          </a:p>
          <a:p>
            <a:pPr marL="355600" indent="-355600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Знание финансовых продуктов и услуг</a:t>
            </a:r>
          </a:p>
          <a:p>
            <a:pPr marL="355600" indent="-355600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Налоговая грамотность</a:t>
            </a:r>
          </a:p>
          <a:p>
            <a:pPr marL="457200" indent="-457200">
              <a:buNone/>
            </a:pPr>
            <a:endParaRPr lang="ru-RU" sz="4600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None/>
            </a:pP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 typeface="Wingdings 2"/>
              <a:buAutoNum type="arabicPeriod"/>
            </a:pP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AutoNum type="arabicPeriod"/>
            </a:pP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AutoNum type="arabicPeriod"/>
            </a:pP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87313" indent="-87313" algn="just">
              <a:buNone/>
            </a:pP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marL="87313" indent="-87313" algn="just">
              <a:buNone/>
            </a:pP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sz="3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>
              <a:buNone/>
            </a:pPr>
            <a:endParaRPr lang="ru-RU" sz="15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62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10" descr="https://avatars.mds.yandex.net/i?id=8b61919e093677f3d0a46eafd5527e32ca9b91a9-5599693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7159" y="1192192"/>
            <a:ext cx="4693211" cy="4653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38962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11059" y="126105"/>
            <a:ext cx="9601196" cy="634185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ГЛОБАЛЬНЫЕ КОМПЕТЕНЦИИ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10383" y="1119885"/>
            <a:ext cx="5665061" cy="5738117"/>
          </a:xfrm>
        </p:spPr>
        <p:txBody>
          <a:bodyPr>
            <a:normAutofit/>
          </a:bodyPr>
          <a:lstStyle/>
          <a:p>
            <a:pPr marL="87313" indent="-87313" algn="just">
              <a:buNone/>
            </a:pPr>
            <a:r>
              <a:rPr lang="ru-RU" sz="4200" b="1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Глобальные компетенции -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способность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изучать глобальные и межкультурные проблемы,  устанавливать   причинно-следственные связи и закономерности  между явлениями в области демографии, экономики, экологии, межкультурных связей,  понимать и ценить различные мировоззрения и точки зрения, успешно и уважительно взаимодействовать с другими и принимать меры для коллективного благополучия и устойчивого развития общества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		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8" descr="https://avatars.mds.yandex.net/i?id=11bc4f299bc8c6473b7cb858e546f26163708862-4268172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9430" y="1058241"/>
            <a:ext cx="4999163" cy="5024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24415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11059" y="126105"/>
            <a:ext cx="9601196" cy="634185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КРЕАТИВНОЕ (ИННОВАЦИОННОЕ) МЫШЛЕНИЕ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07262" y="1193533"/>
            <a:ext cx="5735560" cy="5188017"/>
          </a:xfrm>
        </p:spPr>
        <p:txBody>
          <a:bodyPr>
            <a:normAutofit fontScale="32500" lnSpcReduction="20000"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4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200" b="1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6800" b="1" dirty="0" smtClean="0">
                <a:latin typeface="Times New Roman" pitchFamily="18" charset="0"/>
                <a:cs typeface="Times New Roman" pitchFamily="18" charset="0"/>
              </a:rPr>
              <a:t>Креативное мышление - </a:t>
            </a:r>
            <a:r>
              <a:rPr lang="ru-RU" sz="6800" dirty="0" smtClean="0">
                <a:latin typeface="Times New Roman" pitchFamily="18" charset="0"/>
                <a:cs typeface="Times New Roman" pitchFamily="18" charset="0"/>
              </a:rPr>
              <a:t>способность  </a:t>
            </a:r>
            <a:r>
              <a:rPr lang="ru-RU" sz="6800" dirty="0">
                <a:latin typeface="Times New Roman" pitchFamily="18" charset="0"/>
                <a:cs typeface="Times New Roman" pitchFamily="18" charset="0"/>
              </a:rPr>
              <a:t>участвовать в выдвижении, оценке и совершенствовании идей, направленных на получение оригинальных и эффективных решений, генерацию нового знания или создание продуктов проявления творчества и воображения.  </a:t>
            </a:r>
            <a:endParaRPr lang="ru-RU" sz="6800" dirty="0" smtClean="0">
              <a:latin typeface="Times New Roman" pitchFamily="18" charset="0"/>
              <a:cs typeface="Times New Roman" pitchFamily="18" charset="0"/>
            </a:endParaRPr>
          </a:p>
          <a:p>
            <a:pPr marL="87313" indent="-87313" algn="just">
              <a:buNone/>
            </a:pPr>
            <a:endParaRPr lang="ru-RU" sz="55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5500" b="1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6800" b="1" dirty="0" smtClean="0">
                <a:latin typeface="Times New Roman" pitchFamily="18" charset="0"/>
                <a:cs typeface="Times New Roman" pitchFamily="18" charset="0"/>
              </a:rPr>
              <a:t>Компетенции: </a:t>
            </a:r>
          </a:p>
          <a:p>
            <a:pPr algn="just">
              <a:buNone/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355600" indent="-355600" algn="just">
              <a:lnSpc>
                <a:spcPct val="130000"/>
              </a:lnSpc>
              <a:buFont typeface="+mj-lt"/>
              <a:buAutoNum type="arabicPeriod"/>
            </a:pPr>
            <a:r>
              <a:rPr lang="ru-RU" sz="6800" dirty="0" smtClean="0">
                <a:latin typeface="Times New Roman" pitchFamily="18" charset="0"/>
                <a:cs typeface="Times New Roman" pitchFamily="18" charset="0"/>
              </a:rPr>
              <a:t>Беглость</a:t>
            </a:r>
          </a:p>
          <a:p>
            <a:pPr marL="355600" indent="-355600" algn="just">
              <a:lnSpc>
                <a:spcPct val="130000"/>
              </a:lnSpc>
              <a:buFont typeface="+mj-lt"/>
              <a:buAutoNum type="arabicPeriod"/>
            </a:pPr>
            <a:r>
              <a:rPr lang="ru-RU" sz="6800" dirty="0" smtClean="0">
                <a:latin typeface="Times New Roman" pitchFamily="18" charset="0"/>
                <a:cs typeface="Times New Roman" pitchFamily="18" charset="0"/>
              </a:rPr>
              <a:t>Гибкость</a:t>
            </a:r>
          </a:p>
          <a:p>
            <a:pPr marL="355600" indent="-355600" algn="just">
              <a:lnSpc>
                <a:spcPct val="130000"/>
              </a:lnSpc>
              <a:buFont typeface="+mj-lt"/>
              <a:buAutoNum type="arabicPeriod"/>
            </a:pPr>
            <a:r>
              <a:rPr lang="ru-RU" sz="6800" dirty="0" smtClean="0">
                <a:latin typeface="Times New Roman" pitchFamily="18" charset="0"/>
                <a:cs typeface="Times New Roman" pitchFamily="18" charset="0"/>
              </a:rPr>
              <a:t>Оригинальность</a:t>
            </a:r>
          </a:p>
          <a:p>
            <a:pPr marL="457200" indent="-457200" algn="just">
              <a:buFont typeface="Wingdings 2"/>
              <a:buAutoNum type="arabicPeriod"/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">
              <a:buFont typeface="Wingdings 2"/>
              <a:buAutoNum type="arabicPeriod"/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">
              <a:buAutoNum type="arabicPeriod"/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">
              <a:buAutoNum type="arabicPeriod"/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87313" indent="-87313" algn="just">
              <a:buNone/>
            </a:pP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		</a:t>
            </a:r>
            <a:endParaRPr lang="ru-RU" sz="2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https://avatars.mds.yandex.net/i?id=3456c635f8b383bf3e8bb9f6c3f4c21ff9601e93-4546446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0042" y="1092305"/>
            <a:ext cx="5104111" cy="5087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03292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22633" y="183979"/>
            <a:ext cx="9601196" cy="634185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КОММУНИКАТИВНАЯ ГРАМОТНОСТЬ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02418" y="1336746"/>
            <a:ext cx="5620396" cy="5018926"/>
          </a:xfrm>
        </p:spPr>
        <p:txBody>
          <a:bodyPr>
            <a:normAutofit fontScale="92500"/>
          </a:bodyPr>
          <a:lstStyle/>
          <a:p>
            <a:pPr marL="0" indent="0" algn="just">
              <a:lnSpc>
                <a:spcPct val="110000"/>
              </a:lnSpc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Коммуникативная грамотность  –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способность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эффективно взаимодействовать с окружающими и использовать различные формы коммуникации для достижения своих целей.</a:t>
            </a:r>
          </a:p>
          <a:p>
            <a:pPr>
              <a:buNone/>
            </a:pPr>
            <a:endParaRPr lang="ru-RU" sz="5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	Компетенции:</a:t>
            </a:r>
          </a:p>
          <a:p>
            <a:pPr>
              <a:buNone/>
            </a:pPr>
            <a:endParaRPr lang="ru-RU" sz="500" b="1" dirty="0" smtClean="0">
              <a:latin typeface="Times New Roman" pitchFamily="18" charset="0"/>
              <a:cs typeface="Times New Roman" pitchFamily="18" charset="0"/>
            </a:endParaRPr>
          </a:p>
          <a:p>
            <a:pPr marL="355600" indent="-355600">
              <a:buFont typeface="+mj-lt"/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Коммуникативная</a:t>
            </a:r>
          </a:p>
          <a:p>
            <a:pPr marL="355600" indent="-355600">
              <a:buFont typeface="+mj-lt"/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Культурная</a:t>
            </a:r>
          </a:p>
          <a:p>
            <a:pPr marL="355600" indent="-355600">
              <a:buFont typeface="+mj-lt"/>
              <a:buAutoNum type="arabicPeriod"/>
            </a:pP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Эмпатия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и эмоциональный интеллект </a:t>
            </a:r>
          </a:p>
          <a:p>
            <a:pPr marL="355600" indent="-355600">
              <a:buFont typeface="+mj-lt"/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Этическая грамотность</a:t>
            </a:r>
          </a:p>
          <a:p>
            <a:pPr marL="0" indent="0" algn="just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sz="500" b="1" dirty="0" smtClean="0">
              <a:latin typeface="Times New Roman" pitchFamily="18" charset="0"/>
              <a:cs typeface="Times New Roman" pitchFamily="18" charset="0"/>
            </a:endParaRPr>
          </a:p>
          <a:p>
            <a:pPr marL="174625" indent="-174625" algn="just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	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4400" dirty="0" smtClean="0"/>
          </a:p>
          <a:p>
            <a:pPr>
              <a:buNone/>
            </a:pPr>
            <a:endParaRPr lang="ru-RU" sz="42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2770" name="Picture 2" descr="Picture backgroun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3984" y="1068513"/>
            <a:ext cx="4916118" cy="504353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238962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11059" y="126105"/>
            <a:ext cx="9601196" cy="634185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ИНФОРМАЦИОННАЯ ГРАМОТНОСТЬ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819507" y="961665"/>
            <a:ext cx="5975096" cy="5609690"/>
          </a:xfrm>
        </p:spPr>
        <p:txBody>
          <a:bodyPr>
            <a:normAutofit fontScale="25000" lnSpcReduction="20000"/>
          </a:bodyPr>
          <a:lstStyle/>
          <a:p>
            <a:pPr marL="87313" indent="-87313" algn="just">
              <a:lnSpc>
                <a:spcPct val="120000"/>
              </a:lnSpc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Информационная </a:t>
            </a: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грамотность 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– способность эффективно находить, оценивать, анализировать и использовать информацию для решения учебных задач, а также для личного развития и взаимодействия с окружающим миром.</a:t>
            </a:r>
            <a:endParaRPr lang="ru-RU" sz="80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  <a:buNone/>
            </a:pPr>
            <a:endParaRPr lang="ru-RU" sz="80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	 Компетенции</a:t>
            </a: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lnSpc>
                <a:spcPct val="120000"/>
              </a:lnSpc>
              <a:buNone/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355600" indent="-355600">
              <a:lnSpc>
                <a:spcPct val="110000"/>
              </a:lnSpc>
              <a:buFont typeface="+mj-lt"/>
              <a:buAutoNum type="arabicPeriod"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Поиск информации</a:t>
            </a:r>
          </a:p>
          <a:p>
            <a:pPr marL="355600" indent="-355600">
              <a:lnSpc>
                <a:spcPct val="110000"/>
              </a:lnSpc>
              <a:buFont typeface="+mj-lt"/>
              <a:buAutoNum type="arabicPeriod"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Анализ информации</a:t>
            </a:r>
          </a:p>
          <a:p>
            <a:pPr marL="355600" indent="-355600">
              <a:lnSpc>
                <a:spcPct val="110000"/>
              </a:lnSpc>
              <a:buFont typeface="+mj-lt"/>
              <a:buAutoNum type="arabicPeriod"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Оценка информации</a:t>
            </a:r>
          </a:p>
          <a:p>
            <a:pPr marL="355600" indent="-355600">
              <a:lnSpc>
                <a:spcPct val="110000"/>
              </a:lnSpc>
              <a:buFont typeface="+mj-lt"/>
              <a:buAutoNum type="arabicPeriod"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Использование информации</a:t>
            </a:r>
          </a:p>
          <a:p>
            <a:pPr marL="355600" indent="-355600">
              <a:lnSpc>
                <a:spcPct val="110000"/>
              </a:lnSpc>
              <a:buFont typeface="+mj-lt"/>
              <a:buAutoNum type="arabicPeriod"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Создание собственного информационного продукта</a:t>
            </a:r>
          </a:p>
          <a:p>
            <a:pPr marL="355600" indent="-355600">
              <a:lnSpc>
                <a:spcPct val="110000"/>
              </a:lnSpc>
              <a:buFont typeface="+mj-lt"/>
              <a:buAutoNum type="arabicPeriod"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Соблюдение этических аспектов</a:t>
            </a:r>
          </a:p>
          <a:p>
            <a:pPr marL="355600" indent="-355600">
              <a:lnSpc>
                <a:spcPct val="110000"/>
              </a:lnSpc>
              <a:buFont typeface="+mj-lt"/>
              <a:buAutoNum type="arabicPeriod"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Применение правил информационной  безопасности</a:t>
            </a:r>
          </a:p>
          <a:p>
            <a:pPr marL="457200" indent="-457200" algn="just">
              <a:lnSpc>
                <a:spcPct val="120000"/>
              </a:lnSpc>
              <a:buFont typeface="+mj-lt"/>
              <a:buAutoNum type="arabicPeriod"/>
            </a:pP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">
              <a:lnSpc>
                <a:spcPct val="120000"/>
              </a:lnSpc>
              <a:buFont typeface="+mj-lt"/>
              <a:buAutoNum type="arabicPeriod"/>
            </a:pP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>
              <a:lnSpc>
                <a:spcPct val="120000"/>
              </a:lnSpc>
              <a:buNone/>
            </a:pP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		</a:t>
            </a:r>
          </a:p>
          <a:p>
            <a:endParaRPr lang="ru-RU" sz="4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8" descr="https://avatars.mds.yandex.net/i?id=17c624aba27d8b54e4a889b861fff097-4571836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3139" y="925975"/>
            <a:ext cx="5122710" cy="5544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38962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11059" y="126105"/>
            <a:ext cx="9601196" cy="634185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КОМПЬЮТЕРНАЯ (ЦИФРОВАЯ) ГРАМОТНОСТЬ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03089" y="1313848"/>
            <a:ext cx="5740176" cy="5544152"/>
          </a:xfrm>
        </p:spPr>
        <p:txBody>
          <a:bodyPr>
            <a:normAutofit fontScale="25000" lnSpcReduction="20000"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      Компьютерная (цифровая) грамотность 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– совокупность знаний и умений, необходимых для эффективного использования компьютеров и других цифровых устройств в повседневной жизни и профессиональной деятельности. </a:t>
            </a:r>
          </a:p>
          <a:p>
            <a:pPr marL="0" indent="0">
              <a:buNone/>
            </a:pPr>
            <a:r>
              <a:rPr lang="ru-RU" sz="6200" b="1" dirty="0" smtClean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marL="0" indent="0">
              <a:buNone/>
            </a:pP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      Компетенции: </a:t>
            </a:r>
          </a:p>
          <a:p>
            <a:pPr marL="0" indent="0">
              <a:buNone/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355600" indent="-355600">
              <a:lnSpc>
                <a:spcPct val="140000"/>
              </a:lnSpc>
              <a:buFont typeface="+mj-lt"/>
              <a:buAutoNum type="arabicPeriod"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Базовые навыки работы с компьютером</a:t>
            </a:r>
          </a:p>
          <a:p>
            <a:pPr marL="355600" lvl="0" indent="-355600">
              <a:lnSpc>
                <a:spcPct val="140000"/>
              </a:lnSpc>
              <a:buFont typeface="+mj-lt"/>
              <a:buAutoNum type="arabicPeriod"/>
            </a:pPr>
            <a:r>
              <a:rPr lang="ru-RU" sz="8000" dirty="0" err="1" smtClean="0">
                <a:latin typeface="Times New Roman" pitchFamily="18" charset="0"/>
                <a:cs typeface="Times New Roman" pitchFamily="18" charset="0"/>
              </a:rPr>
              <a:t>Интернет-навыки</a:t>
            </a:r>
            <a:endParaRPr lang="ru-RU" sz="8000" dirty="0" smtClean="0">
              <a:latin typeface="Times New Roman" pitchFamily="18" charset="0"/>
              <a:cs typeface="Times New Roman" pitchFamily="18" charset="0"/>
            </a:endParaRPr>
          </a:p>
          <a:p>
            <a:pPr marL="355600" lvl="0" indent="-355600">
              <a:lnSpc>
                <a:spcPct val="140000"/>
              </a:lnSpc>
              <a:buFont typeface="+mj-lt"/>
              <a:buAutoNum type="arabicPeriod"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Обеспечение  безопасности данных</a:t>
            </a:r>
          </a:p>
          <a:p>
            <a:pPr marL="355600" lvl="0" indent="-355600">
              <a:lnSpc>
                <a:spcPct val="140000"/>
              </a:lnSpc>
              <a:buFont typeface="+mj-lt"/>
              <a:buAutoNum type="arabicPeriod"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Использование периферийных устройств</a:t>
            </a:r>
          </a:p>
          <a:p>
            <a:pPr marL="355600" lvl="0" indent="-355600">
              <a:lnSpc>
                <a:spcPct val="140000"/>
              </a:lnSpc>
              <a:buFont typeface="+mj-lt"/>
              <a:buAutoNum type="arabicPeriod"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Использование мобильных устройств</a:t>
            </a:r>
          </a:p>
          <a:p>
            <a:pPr marL="0" indent="0" algn="just">
              <a:buNone/>
            </a:pPr>
            <a:endParaRPr lang="ru-RU" sz="62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	</a:t>
            </a:r>
            <a:endParaRPr lang="ru-RU" sz="2000" dirty="0" smtClean="0"/>
          </a:p>
          <a:p>
            <a:pPr>
              <a:buNone/>
            </a:pPr>
            <a:endParaRPr lang="ru-RU" sz="2000" dirty="0" smtClean="0"/>
          </a:p>
          <a:p>
            <a:pPr>
              <a:buNone/>
            </a:pPr>
            <a:endParaRPr lang="ru-RU" sz="2000" dirty="0"/>
          </a:p>
        </p:txBody>
      </p:sp>
      <p:pic>
        <p:nvPicPr>
          <p:cNvPr id="4" name="Picture 6" descr="https://avatars.mds.yandex.net/i?id=c635c3b65d5f3ebe220d65af590164f44026cabe-10121710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0065" y="1106311"/>
            <a:ext cx="5185783" cy="5328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38962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11059" y="126105"/>
            <a:ext cx="9601196" cy="634185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ГРАМОТНОСТЬ ДЕЙСТВИЙ В ЧРЕЗВЫЧАЙНЫХ СИТУАЦИЯХ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890661" y="1058779"/>
            <a:ext cx="5869218" cy="5670794"/>
          </a:xfrm>
        </p:spPr>
        <p:txBody>
          <a:bodyPr>
            <a:normAutofit fontScale="25000" lnSpcReduction="20000"/>
          </a:bodyPr>
          <a:lstStyle/>
          <a:p>
            <a:pPr marL="0" indent="0" algn="just">
              <a:lnSpc>
                <a:spcPct val="120000"/>
              </a:lnSpc>
              <a:buNone/>
            </a:pPr>
            <a:r>
              <a:rPr lang="ru-RU" sz="8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       Грамотность действий в чрезвычайных ситуациях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 – способность человека правильно и эффективно реагировать на неожиданные и опасные события с целью минимизации ущерба для себя, окружающих и имущества.</a:t>
            </a:r>
          </a:p>
          <a:p>
            <a:pPr algn="just">
              <a:buNone/>
            </a:pP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	  </a:t>
            </a:r>
          </a:p>
          <a:p>
            <a:pPr algn="just">
              <a:buNone/>
            </a:pP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	  Компетенции:</a:t>
            </a:r>
          </a:p>
          <a:p>
            <a:pPr algn="just">
              <a:buNone/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355600" indent="-355600" algn="just">
              <a:lnSpc>
                <a:spcPct val="14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Осознание опасности и оценка рисков</a:t>
            </a:r>
          </a:p>
          <a:p>
            <a:pPr marL="355600" indent="-355600" algn="just">
              <a:lnSpc>
                <a:spcPct val="14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Принятие решений</a:t>
            </a:r>
          </a:p>
          <a:p>
            <a:pPr marL="355600" indent="-355600" algn="just">
              <a:lnSpc>
                <a:spcPct val="14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Реализация мер</a:t>
            </a:r>
          </a:p>
          <a:p>
            <a:pPr marL="355600" indent="-355600" algn="just">
              <a:lnSpc>
                <a:spcPct val="14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Поддержание спокойствия</a:t>
            </a:r>
          </a:p>
          <a:p>
            <a:pPr marL="355600" indent="-355600" algn="just">
              <a:lnSpc>
                <a:spcPct val="14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Навыки оказания первой помощи</a:t>
            </a:r>
          </a:p>
          <a:p>
            <a:pPr marL="355600" indent="-355600" algn="just">
              <a:lnSpc>
                <a:spcPct val="14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Координация усилий</a:t>
            </a:r>
          </a:p>
          <a:p>
            <a:pPr marL="355600" indent="-355600" algn="just">
              <a:lnSpc>
                <a:spcPct val="14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Информационная грамотность поведения </a:t>
            </a:r>
          </a:p>
          <a:p>
            <a:pPr marL="0" indent="0" algn="just">
              <a:lnSpc>
                <a:spcPct val="120000"/>
              </a:lnSpc>
              <a:buNone/>
            </a:pPr>
            <a:endParaRPr lang="ru-RU" sz="8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lnSpc>
                <a:spcPct val="120000"/>
              </a:lnSpc>
              <a:buNone/>
            </a:pPr>
            <a:endParaRPr lang="ru-RU" sz="8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lnSpc>
                <a:spcPct val="120000"/>
              </a:lnSpc>
              <a:buNone/>
            </a:pP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20000"/>
              </a:lnSpc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algn="just">
              <a:buNone/>
            </a:pPr>
            <a:endParaRPr lang="ru-RU" sz="5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500" b="1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500" b="1" dirty="0" smtClean="0">
                <a:latin typeface="Times New Roman" pitchFamily="18" charset="0"/>
                <a:cs typeface="Times New Roman" pitchFamily="18" charset="0"/>
              </a:rPr>
              <a:t>	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https://avatars.mds.yandex.net/i?id=134e03a68b7a4b1babbbb42a1cb7edff215d5ef5-10812288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1557" y="1106313"/>
            <a:ext cx="4965395" cy="5396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38962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11059" y="280109"/>
            <a:ext cx="9601196" cy="634185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ПРАВОВАЯ ГРАМОТНОСТЬ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813659" y="1097281"/>
            <a:ext cx="5938787" cy="5632292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Правовая грамотность учащихся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—  уровень осведомленности учащихся о своих правах и обязанностях, а также знание основ законодательства и умение применять эти знания в повседневной жизни.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73050" indent="-180975" algn="just">
              <a:buNone/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273050" indent="-180975" algn="just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	   Компетенции:</a:t>
            </a:r>
          </a:p>
          <a:p>
            <a:pPr marL="273050" indent="-180975" algn="just">
              <a:buNone/>
            </a:pPr>
            <a:endParaRPr lang="ru-RU" sz="500" dirty="0" smtClean="0">
              <a:latin typeface="Times New Roman" pitchFamily="18" charset="0"/>
              <a:cs typeface="Times New Roman" pitchFamily="18" charset="0"/>
            </a:endParaRPr>
          </a:p>
          <a:p>
            <a:pPr marL="269875" indent="-269875" algn="just">
              <a:buFont typeface="+mj-lt"/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Знание и понимание прав ребенка и гражданина</a:t>
            </a:r>
          </a:p>
          <a:p>
            <a:pPr marL="269875" indent="-269875" algn="just">
              <a:buFont typeface="+mj-lt"/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Ответственность за соблюдение законов</a:t>
            </a:r>
          </a:p>
          <a:p>
            <a:pPr marL="269875" indent="-269875" algn="just">
              <a:buFont typeface="+mj-lt"/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Умение решать конфликты мирным путем, опираясь на правовые нормы</a:t>
            </a:r>
          </a:p>
          <a:p>
            <a:pPr marL="269875" indent="-269875" algn="just">
              <a:buFont typeface="+mj-lt"/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Умение защищать свои права через обращение в соответствующие органы</a:t>
            </a:r>
          </a:p>
          <a:p>
            <a:pPr marL="269875" indent="-269875" algn="just">
              <a:buFont typeface="+mj-lt"/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Выработка осознанного гражданского поведения</a:t>
            </a:r>
          </a:p>
          <a:p>
            <a:pPr marL="269875" indent="-269875" algn="just">
              <a:buFont typeface="+mj-lt"/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Проявление уважения к правам других людей</a:t>
            </a:r>
          </a:p>
          <a:p>
            <a:pPr marL="0" indent="0">
              <a:buNone/>
            </a:pPr>
            <a:endParaRPr lang="ru-RU" sz="2000" i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200" i="1" dirty="0" smtClean="0">
                <a:latin typeface="Times New Roman" pitchFamily="18" charset="0"/>
                <a:cs typeface="Times New Roman" pitchFamily="18" charset="0"/>
              </a:rPr>
              <a:t>   </a:t>
            </a: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marL="273050" indent="-180975" algn="just">
              <a:buNone/>
            </a:pP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	</a:t>
            </a: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12" descr="https://avatars.mds.yandex.net/i?id=9abd68429bf0d22f244e0335dfba72a8ae6243cf-4755486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4262" y="1128890"/>
            <a:ext cx="5024388" cy="5204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38962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0510" y="174662"/>
            <a:ext cx="9630919" cy="914400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38298" y="1274191"/>
            <a:ext cx="10817716" cy="5288655"/>
          </a:xfrm>
        </p:spPr>
        <p:txBody>
          <a:bodyPr>
            <a:normAutofit/>
          </a:bodyPr>
          <a:lstStyle/>
          <a:p>
            <a:pPr marL="727075" indent="-457200" algn="just">
              <a:buFont typeface="+mj-lt"/>
              <a:buAutoNum type="arabicPeriod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Регулятивные компетенции: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формулировка цели деятельности, планирование этапов и эффективных способов ее достижения, осуществление самоконтроля, самооценки,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самокоррекции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727075" indent="-457200" algn="just">
              <a:buFont typeface="+mj-lt"/>
              <a:buAutoNum type="arabicPeriod"/>
            </a:pP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 Когнитивные (познавательные) компетенции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: анализ информации,  выявление причинно-следственных связей, критическое осмысление, выводы, поиск решений поставленных задач.</a:t>
            </a:r>
          </a:p>
          <a:p>
            <a:pPr marL="727075" indent="-457200" algn="just">
              <a:buFont typeface="+mj-lt"/>
              <a:buAutoNum type="arabicPeriod"/>
            </a:pP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 Личностные компетенции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: ценностная ориентация, личная ответственность за    результаты своей деятельности, стремление к саморазвитию и самосовершенствованию.</a:t>
            </a:r>
          </a:p>
          <a:p>
            <a:pPr marL="800100" indent="-457200" algn="just">
              <a:buFont typeface="+mj-lt"/>
              <a:buAutoNum type="arabicPeriod"/>
            </a:pP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00537" y="324620"/>
            <a:ext cx="93870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sz="2000" b="1" dirty="0">
                <a:solidFill>
                  <a:schemeClr val="tx2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ФОРМИРОВАНИЕ УНИВЕРСАЛЬНЫХ КОМПЕТЕНЦИЙ ФУНКЦИОНАЛЬНОЙ ГРАМОТНОСТИ</a:t>
            </a:r>
          </a:p>
        </p:txBody>
      </p:sp>
    </p:spTree>
    <p:extLst>
      <p:ext uri="{BB962C8B-B14F-4D97-AF65-F5344CB8AC3E}">
        <p14:creationId xmlns:p14="http://schemas.microsoft.com/office/powerpoint/2010/main" xmlns="" val="2238962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11059" y="126104"/>
            <a:ext cx="9601196" cy="767749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ФУНКЦИОНАЛЬНО ГРАМОТНАЯ ЛИЧНОСТЬ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0139" y="961739"/>
            <a:ext cx="11300060" cy="5427243"/>
          </a:xfrm>
        </p:spPr>
        <p:txBody>
          <a:bodyPr>
            <a:normAutofit fontScale="92500"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способна быть самостоятельной в 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ситуации выбора и принятия решений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2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умеет 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отвечать за свои решения;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способна 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нести ответственность за себя и своих близких;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владеет 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приемами учения и 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готова 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постоянному самообразованию;</a:t>
            </a:r>
            <a:endParaRPr lang="ru-RU" sz="2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обладает 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набором 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ключевых компетенций, 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 и 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компетенций по 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различным областям знаний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lvl="0">
              <a:lnSpc>
                <a:spcPct val="120000"/>
              </a:lnSpc>
              <a:spcBef>
                <a:spcPts val="0"/>
              </a:spcBef>
            </a:pP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успешно решает бытовые проблемы;</a:t>
            </a:r>
            <a:endParaRPr lang="ru-RU" sz="23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способна найти решения 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нестандартной 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ситуации;</a:t>
            </a:r>
            <a:endParaRPr lang="ru-RU" sz="2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легко адаптируется 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любом социуме и 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умеет 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активно влиять на него;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хорошо владеет 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устной и письменной речью как средством взаимодействия между людьми;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владеет 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современными информационными 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технологиями;</a:t>
            </a:r>
          </a:p>
          <a:p>
            <a:pPr lvl="0">
              <a:lnSpc>
                <a:spcPct val="120000"/>
              </a:lnSpc>
              <a:spcBef>
                <a:spcPts val="0"/>
              </a:spcBef>
            </a:pP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обладает финансовой и правовой грамотностью, способностью решительно действовать в ЧС; </a:t>
            </a:r>
          </a:p>
          <a:p>
            <a:pPr lvl="0"/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выстраивает 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межпредметные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связи, когда один и тот же факт или явление изучается, а затем  оценивается с разных сторон.  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38962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44626" y="1413626"/>
            <a:ext cx="3575407" cy="4929438"/>
          </a:xfrm>
          <a:prstGeom prst="rect">
            <a:avLst/>
          </a:prstGeom>
        </p:spPr>
      </p:pic>
      <p:pic>
        <p:nvPicPr>
          <p:cNvPr id="6" name="Рисунок 5"/>
          <p:cNvPicPr/>
          <p:nvPr/>
        </p:nvPicPr>
        <p:blipFill>
          <a:blip r:embed="rId4"/>
          <a:stretch>
            <a:fillRect/>
          </a:stretch>
        </p:blipFill>
        <p:spPr>
          <a:xfrm>
            <a:off x="4011619" y="1436621"/>
            <a:ext cx="3911887" cy="4927410"/>
          </a:xfrm>
          <a:prstGeom prst="rect">
            <a:avLst/>
          </a:prstGeom>
        </p:spPr>
      </p:pic>
      <p:pic>
        <p:nvPicPr>
          <p:cNvPr id="7" name="Рисунок 6"/>
          <p:cNvPicPr/>
          <p:nvPr/>
        </p:nvPicPr>
        <p:blipFill>
          <a:blip r:embed="rId5"/>
          <a:stretch>
            <a:fillRect/>
          </a:stretch>
        </p:blipFill>
        <p:spPr>
          <a:xfrm>
            <a:off x="8077055" y="1416073"/>
            <a:ext cx="3835304" cy="492538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47469" y="439838"/>
            <a:ext cx="10811467" cy="4294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20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НОРМАТИВНО-ПРАВОВЫЕ АКТЫ КАК ОСНОВА ОБНОВЛЕНИЯ СОДЕРЖАНИЯ ДОП</a:t>
            </a:r>
          </a:p>
        </p:txBody>
      </p:sp>
    </p:spTree>
    <p:extLst>
      <p:ext uri="{BB962C8B-B14F-4D97-AF65-F5344CB8AC3E}">
        <p14:creationId xmlns:p14="http://schemas.microsoft.com/office/powerpoint/2010/main" xmlns="" val="1522195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C:\Users\Пользователь\Desktop\ФГ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0" y="-20858"/>
            <a:ext cx="12192000" cy="687885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238962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33758" y="453945"/>
            <a:ext cx="9601196" cy="902244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Отличительные  особенностями заданий по функциональной грамотности 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03129" y="1232899"/>
            <a:ext cx="10844012" cy="5239820"/>
          </a:xfrm>
        </p:spPr>
        <p:txBody>
          <a:bodyPr>
            <a:noAutofit/>
          </a:bodyPr>
          <a:lstStyle/>
          <a:p>
            <a:pPr lvl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Ориентированность на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метапредметные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(ключевые)  компетенции, которые становятся опорой для решения задач в реальных жизненных ситуациях.</a:t>
            </a:r>
          </a:p>
          <a:p>
            <a:pPr lvl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Направленность на решение бытовых (жизненных) проблем;</a:t>
            </a:r>
          </a:p>
          <a:p>
            <a:pPr lvl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Связь с решением стандартных, стереотипных задач на основе полученных знаний и приобретенных навыков </a:t>
            </a:r>
          </a:p>
          <a:p>
            <a:pPr lvl="0"/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Концептная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ориентированность, основанная на использовании дедуктивного метода и ориентированная на нелинейное мышление.</a:t>
            </a:r>
          </a:p>
          <a:p>
            <a:pPr lvl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Комплексный характер заданий, включающий взаимосвязанные задачи и различные формы работы с информацией;</a:t>
            </a:r>
          </a:p>
          <a:p>
            <a:pPr lvl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Интеграция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межпредметных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областей;</a:t>
            </a:r>
          </a:p>
          <a:p>
            <a:pPr lvl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Использование иллюстраций: рисунков, таблиц, схем, карт, кластеров и других графических материалов.</a:t>
            </a:r>
          </a:p>
          <a:p>
            <a:endParaRPr lang="ru-RU" sz="2000" dirty="0" smtClean="0"/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92632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647700"/>
          </a:xfrm>
        </p:spPr>
        <p:txBody>
          <a:bodyPr>
            <a:normAutofit/>
          </a:bodyPr>
          <a:lstStyle/>
          <a:p>
            <a:pPr algn="ctr"/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ЗАДАНИЯ НА ФОРМИРОВАНИЕ ЕСТЕСТВЕННОНАУЧНОЙ ГРАМОТНОСТИ</a:t>
            </a:r>
            <a:endParaRPr 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Содержимое 6" descr="6_ЧГ_объявление.png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4112" y="1006867"/>
            <a:ext cx="4842091" cy="523200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034455" y="1109610"/>
            <a:ext cx="6914391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Шаг 1.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Придумать 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</a:rPr>
              <a:t>историю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связанную с жизнью: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К тебе за помощью обратилась твоя одноклассница Оля. Она увидела объявление о конкурсе фотографий домашних питомцев. У Оли много фотографий ее любимого кота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Барсика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она хочет поучаствовать в конкурсе, но не совсем понимает, что нужно делать.</a:t>
            </a:r>
          </a:p>
          <a:p>
            <a:pPr algn="just"/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Шаг 2.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Определить 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</a:rPr>
              <a:t>ключевые понятия,  выделить числовые данные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тексте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(Рисунок 1)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Шаг 3.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Прочитать предложенный текст, проанализировать, 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</a:rPr>
              <a:t>определить последовательность учебных  действий, </a:t>
            </a:r>
          </a:p>
          <a:p>
            <a:pPr lvl="0" algn="just"/>
            <a:r>
              <a:rPr lang="ru-RU" sz="2000" u="sng" dirty="0" smtClean="0">
                <a:latin typeface="Times New Roman" pitchFamily="18" charset="0"/>
                <a:cs typeface="Times New Roman" pitchFamily="18" charset="0"/>
              </a:rPr>
              <a:t>решить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проблемную ситуацию.</a:t>
            </a:r>
          </a:p>
          <a:p>
            <a:pPr algn="just"/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Шаг 4.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Сформулировать 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</a:rPr>
              <a:t>задание как жизненную необходимость или как практическую проблемную ситуацию: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Прочитай объявление о конкурсе, объясни Оле, что она должна делать, чтобы принять участие в конкурсе. </a:t>
            </a:r>
          </a:p>
          <a:p>
            <a:pPr lvl="0"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Составь для Оли план действий. </a:t>
            </a:r>
          </a:p>
          <a:p>
            <a:pPr algn="just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15561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6675" y="241442"/>
            <a:ext cx="11582400" cy="838200"/>
          </a:xfrm>
        </p:spPr>
        <p:txBody>
          <a:bodyPr>
            <a:normAutofit/>
          </a:bodyPr>
          <a:lstStyle/>
          <a:p>
            <a:pPr algn="ctr"/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ЗАДАНИЯ НА ФОРМИРОВАНИЕ ЕСТЕСТВЕННОНАУЧНОЙ ГРАМОТНОСТИ</a:t>
            </a:r>
            <a:endParaRPr 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9047" y="1705512"/>
            <a:ext cx="4600816" cy="429589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034456" y="1705510"/>
            <a:ext cx="6750003" cy="386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Вы вернулись летом сдачи после выходных и обнаружили, что в квартире отсутствует электричество. От соседей Вы узнали, что свет отключили 15 часов назад. За это время холодильник успел полностью разморозиться, а продукты приобрели комнатную температуру.</a:t>
            </a:r>
          </a:p>
          <a:p>
            <a:endParaRPr lang="ru-RU" sz="5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На полке лежали: яйца, открытый пакет молока, колбаса «Докторская», консервы рыбные, суп на мясном бульоне, сырая курица</a:t>
            </a:r>
            <a:r>
              <a:rPr lang="ru-RU" sz="20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ящике лежали овощи (морковь, огурцы, помидоры</a:t>
            </a:r>
            <a:r>
              <a:rPr lang="ru-RU" sz="20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20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Какие из этих продуктов необходимо выбросить, а какие еще можно спасти</a:t>
            </a:r>
            <a:r>
              <a:rPr lang="ru-RU" sz="20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20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Ответ обоснуйте</a:t>
            </a:r>
            <a:r>
              <a:rPr lang="ru-RU" sz="20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15561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666750"/>
          </a:xfrm>
        </p:spPr>
        <p:txBody>
          <a:bodyPr>
            <a:normAutofit/>
          </a:bodyPr>
          <a:lstStyle/>
          <a:p>
            <a:pPr algn="ctr"/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ЗАДАНИЯ НА ФОРМИРОВАНИЕ ЕСТЕСТВЕННОНАУЧНОЙ ГРАМОТНОСТИ</a:t>
            </a:r>
            <a:endParaRPr 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4806" y="1116012"/>
            <a:ext cx="3329940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034456" y="1705510"/>
            <a:ext cx="675000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6" name="Picture 4" descr="https://avatars.mds.yandex.net/i?id=d595cba4d3ef0f30beeafa50daf45443fa258f13-8240493-images-thumbs&amp;n=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61181" y="724496"/>
            <a:ext cx="4572000" cy="2571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https://avatars.mds.yandex.net/i?id=8b61919e093677f3d0a46eafd5527e32ca9b91a9-5599693-images-thumbs&amp;n=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2455" y="3500438"/>
            <a:ext cx="4572000" cy="304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https://avatars.mds.yandex.net/i?id=9abd68429bf0d22f244e0335dfba72a8ae6243cf-4755486-images-thumbs&amp;n=1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07987" y="3624261"/>
            <a:ext cx="4572000" cy="3000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15561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avatars.mds.yandex.net/i?id=134e03a68b7a4b1babbbb42a1cb7edff215d5ef5-10812288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2277" y="852489"/>
            <a:ext cx="3629025" cy="304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avatars.mds.yandex.net/i?id=7102a28d6a75b5068ed5c41cde8e60bc88c0d2d9-9733994-images-thumbs&amp;n=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51300" y="852489"/>
            <a:ext cx="4572000" cy="2571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s://avatars.mds.yandex.net/i?id=c635c3b65d5f3ebe220d65af590164f44026cabe-10121710-images-thumbs&amp;n=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5575" y="3810001"/>
            <a:ext cx="4572000" cy="304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s://avatars.mds.yandex.net/i?id=17c624aba27d8b54e4a889b861fff097-4571836-images-thumbs&amp;n=1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46651" y="3614739"/>
            <a:ext cx="4067175" cy="304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https://avatars.mds.yandex.net/i?id=a4f1cc40eb9853990a402cd688481061975bddaf7a52fd2e-5235709-images-thumbs&amp;n=1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23302" y="138114"/>
            <a:ext cx="3457575" cy="304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85415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https://avatars.mds.yandex.net/i?id=fc3aedfa018206b8717a94a89787a27db576170c-10452512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4423" y="253742"/>
            <a:ext cx="4572000" cy="2779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9545" y="3342258"/>
            <a:ext cx="4067175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5" name="Picture 11" descr="https://avatars.mds.yandex.net/i?id=f917bafca5c30cd79b9d704f749a4d799c8d709b-9068872-images-thumbs&amp;n=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91699" y="4003924"/>
            <a:ext cx="4572000" cy="2238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7" name="Picture 13" descr="https://avatars.mds.yandex.net/i?id=961a9c8e9d3fce95a3b774aea89a300ee3862c1e-9769791-images-thumbs&amp;n=1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00597" y="740168"/>
            <a:ext cx="2428875" cy="304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9" name="Picture 15" descr="https://avatars.mds.yandex.net/i?id=2b07469631c0528acae68320dd3ff85dab2d0cb6-12604309-images-thumbs&amp;n=1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56179" y="401284"/>
            <a:ext cx="7019787" cy="5260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82996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60288" y="1239013"/>
            <a:ext cx="10733373" cy="525454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1. Включены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ли в план методической работы вашего учреждения мероприятия, направленные на методическое сопровождение педагогических работников по формированию функциональной грамотности обучающихся?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2. 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Разработаны ли в вашем учреждении программы по функциональной грамотности? </a:t>
            </a:r>
          </a:p>
          <a:p>
            <a:pPr marL="0" indent="0" algn="just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3. Обновлялось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ли содержание  дополнительных общеобразовательных программ педагогических работников в рамках работы по формированию функциональной грамотности обучающихся? </a:t>
            </a:r>
          </a:p>
          <a:p>
            <a:pPr marL="0" indent="0" algn="just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4. Разработан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ли в учреждении методический комплекс для педагогических работников   по формированию функциональной грамотности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обучающихся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marL="0" indent="0" algn="just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5. Проходили 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ли административные или педагогические работники курсовую подготовку, участвовали ли в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семинарах, конференциях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по формированию функциональной грамотности обучающихся? </a:t>
            </a:r>
          </a:p>
          <a:p>
            <a:pPr marL="0" indent="0" algn="just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6. Внедрены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ли в учреждении программы наставничества  по формированию функциональной грамотности обучающихся?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 smtClean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647273" y="750014"/>
            <a:ext cx="11013897" cy="87330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760289" y="429802"/>
            <a:ext cx="11094377" cy="5518937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endParaRPr kumimoji="0" lang="ru-RU" sz="2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7273" y="270192"/>
            <a:ext cx="11034446" cy="1168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20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МОНИТОРИНГ ФОРМИРОВАНИЯ </a:t>
            </a:r>
          </a:p>
          <a:p>
            <a:pPr algn="ctr">
              <a:lnSpc>
                <a:spcPct val="120000"/>
              </a:lnSpc>
            </a:pPr>
            <a:r>
              <a:rPr lang="ru-RU" sz="20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ФУНКЦИОНАЛЬНОЙ ГРАМОТНОСТИ ОБУЧАЮЩИХСЯ В УДО</a:t>
            </a:r>
            <a:br>
              <a:rPr lang="ru-RU" sz="20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39234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2218" y="1235139"/>
            <a:ext cx="10768952" cy="5003515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	Цель цикла семинаров - 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повысить уровень профессиональной компетентности педагогов по вопросам формирования функциональной грамотности обучающихся.</a:t>
            </a:r>
          </a:p>
          <a:p>
            <a:pPr marL="0" indent="0" algn="just">
              <a:buNone/>
            </a:pPr>
            <a:endParaRPr lang="ru-RU" sz="7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Темы семинаров:</a:t>
            </a:r>
          </a:p>
          <a:p>
            <a:pPr algn="just">
              <a:buFont typeface="Wingdings" pitchFamily="2" charset="2"/>
              <a:buChar char="§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«Обновление содержания дополнительных общеобразовательных программ в рамках формирования  функциональной грамотности обучающихся»</a:t>
            </a:r>
          </a:p>
          <a:p>
            <a:pPr algn="just">
              <a:buFont typeface="Wingdings" pitchFamily="2" charset="2"/>
              <a:buChar char="§"/>
            </a:pPr>
            <a:endParaRPr lang="ru-RU" sz="5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§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«Совершенствование содержания учебно-методического комплекса и форм преподавания для развития функциональной грамотности обучающихся»</a:t>
            </a:r>
          </a:p>
          <a:p>
            <a:pPr algn="just">
              <a:buFont typeface="Wingdings" pitchFamily="2" charset="2"/>
              <a:buChar char="§"/>
            </a:pPr>
            <a:endParaRPr lang="ru-RU" sz="5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§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«Использование  современных образовательных технологий для формирования функциональной грамотности обучающихся»</a:t>
            </a:r>
          </a:p>
          <a:p>
            <a:pPr algn="just">
              <a:buFont typeface="Wingdings" pitchFamily="2" charset="2"/>
              <a:buChar char="§"/>
            </a:pPr>
            <a:endParaRPr lang="ru-RU" sz="5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§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«Организация методического сопровождения практик, направленных на формирование функциональной грамотности обучающихся, в том числе программ наставничества»</a:t>
            </a:r>
          </a:p>
          <a:p>
            <a:pPr marL="0" indent="0" algn="just">
              <a:buFont typeface="Wingdings" pitchFamily="2" charset="2"/>
              <a:buChar char="§"/>
            </a:pPr>
            <a:endParaRPr lang="ru-RU" dirty="0" smtClean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647273" y="750014"/>
            <a:ext cx="11013897" cy="87330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794157" y="520113"/>
            <a:ext cx="11094377" cy="5518937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endParaRPr kumimoji="0" lang="ru-RU" sz="2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43175" y="349323"/>
            <a:ext cx="10438544" cy="7987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ru-RU" sz="20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ФОРМИРОВАНИЕ ФУНКЦИОНАЛЬНОЙ ГРАМОТНОСТИ ОБУЧАЮЩИХСЯ </a:t>
            </a:r>
            <a:br>
              <a:rPr lang="ru-RU" sz="20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 ДОПОЛНИТЕЛЬНОМ ОБРАЗОВАНИИ</a:t>
            </a:r>
          </a:p>
        </p:txBody>
      </p:sp>
    </p:spTree>
    <p:extLst>
      <p:ext uri="{BB962C8B-B14F-4D97-AF65-F5344CB8AC3E}">
        <p14:creationId xmlns:p14="http://schemas.microsoft.com/office/powerpoint/2010/main" xmlns="" val="152488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9597" y="239351"/>
            <a:ext cx="9601196" cy="651458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</a:pPr>
            <a:r>
              <a:rPr lang="ru-RU" sz="2000" b="1" dirty="0">
                <a:solidFill>
                  <a:schemeClr val="tx2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ПОНЯТИЕ  И ВИДЫ ФУНКЦИОНАЛЬНОЙ ГРАМОТНОСТИ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891251" y="1018573"/>
            <a:ext cx="10660283" cy="5428526"/>
          </a:xfrm>
        </p:spPr>
        <p:txBody>
          <a:bodyPr>
            <a:noAutofit/>
          </a:bodyPr>
          <a:lstStyle/>
          <a:p>
            <a:pPr marL="0" indent="0" algn="r"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Для жизни, а не для школы мы учимся»</a:t>
            </a:r>
          </a:p>
          <a:p>
            <a:pPr marL="0" indent="0" algn="r">
              <a:buNone/>
            </a:pPr>
            <a:r>
              <a:rPr lang="ru-RU" sz="1800" i="1" dirty="0">
                <a:latin typeface="Times New Roman" pitchFamily="18" charset="0"/>
                <a:cs typeface="Times New Roman" pitchFamily="18" charset="0"/>
              </a:rPr>
              <a:t>Ян  </a:t>
            </a:r>
            <a:r>
              <a:rPr lang="ru-RU" sz="1800" i="1" dirty="0" err="1">
                <a:latin typeface="Times New Roman" pitchFamily="18" charset="0"/>
                <a:cs typeface="Times New Roman" pitchFamily="18" charset="0"/>
              </a:rPr>
              <a:t>Амос</a:t>
            </a:r>
            <a:r>
              <a:rPr lang="ru-RU" sz="1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Каменский</a:t>
            </a:r>
            <a:endParaRPr lang="ru-RU" sz="1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lnSpc>
                <a:spcPct val="120000"/>
              </a:lnSpc>
              <a:buNone/>
            </a:pPr>
            <a:endParaRPr lang="ru-RU" sz="3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lnSpc>
                <a:spcPct val="120000"/>
              </a:lnSpc>
              <a:buNone/>
            </a:pPr>
            <a:r>
              <a:rPr lang="ru-RU" sz="300" b="1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Функциональная грамотность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– это способность полноценного функционирования человека в современном обществе на основе умения применять приобретённые знания, умения и навыки для решения жизненных задач в различных сферах.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lnSpc>
                <a:spcPct val="120000"/>
              </a:lnSpc>
              <a:buNone/>
            </a:pPr>
            <a:endParaRPr lang="ru-RU" sz="5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Основные виды функциональной грамотности:</a:t>
            </a:r>
          </a:p>
          <a:p>
            <a:pPr marL="0" indent="0" algn="just">
              <a:buNone/>
            </a:pPr>
            <a:endParaRPr lang="ru-RU" sz="5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30000"/>
              </a:lnSpc>
              <a:spcBef>
                <a:spcPts val="0"/>
              </a:spcBef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Читательская грамотность</a:t>
            </a:r>
          </a:p>
          <a:p>
            <a:pPr>
              <a:lnSpc>
                <a:spcPct val="130000"/>
              </a:lnSpc>
              <a:spcBef>
                <a:spcPts val="0"/>
              </a:spcBef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Математическая грамотность,</a:t>
            </a:r>
          </a:p>
          <a:p>
            <a:pPr>
              <a:lnSpc>
                <a:spcPct val="130000"/>
              </a:lnSpc>
              <a:spcBef>
                <a:spcPts val="0"/>
              </a:spcBef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Естественнонаучная грамотность</a:t>
            </a:r>
          </a:p>
          <a:p>
            <a:pPr>
              <a:lnSpc>
                <a:spcPct val="130000"/>
              </a:lnSpc>
              <a:spcBef>
                <a:spcPts val="0"/>
              </a:spcBef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Финансовая грамотность</a:t>
            </a:r>
          </a:p>
          <a:p>
            <a:pPr>
              <a:lnSpc>
                <a:spcPct val="130000"/>
              </a:lnSpc>
              <a:spcBef>
                <a:spcPts val="0"/>
              </a:spcBef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Глобальные компетенции</a:t>
            </a:r>
          </a:p>
          <a:p>
            <a:pPr>
              <a:lnSpc>
                <a:spcPct val="130000"/>
              </a:lnSpc>
              <a:spcBef>
                <a:spcPts val="0"/>
              </a:spcBef>
            </a:pP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Креативное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(инновационное) мышление</a:t>
            </a:r>
          </a:p>
          <a:p>
            <a:pPr marL="0" indent="0">
              <a:buNone/>
            </a:pPr>
            <a:endParaRPr lang="ru-RU" sz="2200" dirty="0" smtClean="0"/>
          </a:p>
          <a:p>
            <a:pPr marL="0" indent="0">
              <a:buNone/>
            </a:pPr>
            <a:endParaRPr lang="ru-RU" sz="2200" dirty="0" smtClean="0"/>
          </a:p>
          <a:p>
            <a:pPr marL="0" indent="0">
              <a:buNone/>
            </a:pPr>
            <a:endParaRPr lang="ru-RU" sz="2200" dirty="0" smtClean="0"/>
          </a:p>
          <a:p>
            <a:pPr marL="0" indent="0">
              <a:buNone/>
            </a:pPr>
            <a:endParaRPr lang="ru-RU" sz="2200" dirty="0" smtClean="0"/>
          </a:p>
          <a:p>
            <a:pPr marL="0" indent="0">
              <a:buNone/>
            </a:pPr>
            <a:endParaRPr lang="ru-RU" sz="2200" dirty="0" smtClean="0"/>
          </a:p>
          <a:p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xmlns="" val="740135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05677" y="247038"/>
            <a:ext cx="9601196" cy="634795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</a:pPr>
            <a:r>
              <a:rPr lang="ru-RU" sz="2000" b="1" dirty="0">
                <a:solidFill>
                  <a:schemeClr val="tx2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ПОНЯТИЕ И ВИДЫ ФУНКЦИОНАЛЬНОЙ ГРАМОТНОСТИ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0033" y="1134320"/>
            <a:ext cx="10760927" cy="3898992"/>
          </a:xfrm>
        </p:spPr>
        <p:txBody>
          <a:bodyPr>
            <a:no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Коммуникативная грамотность</a:t>
            </a: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Информационная грамотность</a:t>
            </a: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Компьютерная грамотность</a:t>
            </a: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Правовая грамотность</a:t>
            </a: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Грамотность действий в чрезвычайных ситуациях</a:t>
            </a: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85277" y="3732836"/>
            <a:ext cx="4294207" cy="28473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148671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11059" y="126105"/>
            <a:ext cx="9601196" cy="634185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ЧИТАТЕЛЬСКАЯ ГРАМОТНОСТЬ</a:t>
            </a:r>
            <a:endParaRPr lang="ru-RU" sz="20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555848" y="1061482"/>
            <a:ext cx="5949388" cy="5619964"/>
          </a:xfrm>
        </p:spPr>
        <p:txBody>
          <a:bodyPr>
            <a:normAutofit fontScale="40000" lnSpcReduction="20000"/>
          </a:bodyPr>
          <a:lstStyle/>
          <a:p>
            <a:pPr marL="0" indent="0" algn="just">
              <a:lnSpc>
                <a:spcPct val="140000"/>
              </a:lnSpc>
              <a:buNone/>
            </a:pPr>
            <a:r>
              <a:rPr lang="ru-RU" sz="3500" b="1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5000" b="1" dirty="0" smtClean="0">
                <a:latin typeface="Times New Roman" pitchFamily="18" charset="0"/>
                <a:cs typeface="Times New Roman" pitchFamily="18" charset="0"/>
              </a:rPr>
              <a:t>Читательская грамотность</a:t>
            </a:r>
            <a:r>
              <a:rPr lang="ru-RU" sz="5000" dirty="0" smtClean="0">
                <a:latin typeface="Times New Roman" pitchFamily="18" charset="0"/>
                <a:cs typeface="Times New Roman" pitchFamily="18" charset="0"/>
              </a:rPr>
              <a:t> − способность человека понимать, использовать, оценивать тексты, анализировать их, расширять свои знания и возможности, участвовать в социальной жизни.</a:t>
            </a:r>
          </a:p>
          <a:p>
            <a:pPr algn="just">
              <a:buNone/>
            </a:pPr>
            <a:endParaRPr lang="ru-RU" sz="50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5000" b="1" dirty="0" smtClean="0">
                <a:latin typeface="Times New Roman" pitchFamily="18" charset="0"/>
                <a:cs typeface="Times New Roman" pitchFamily="18" charset="0"/>
              </a:rPr>
              <a:t>	  Компетенции:</a:t>
            </a:r>
          </a:p>
          <a:p>
            <a:pPr algn="just">
              <a:buNone/>
            </a:pPr>
            <a:endParaRPr lang="ru-RU" sz="1300" b="1" dirty="0" smtClean="0">
              <a:latin typeface="Times New Roman" pitchFamily="18" charset="0"/>
              <a:cs typeface="Times New Roman" pitchFamily="18" charset="0"/>
            </a:endParaRPr>
          </a:p>
          <a:p>
            <a:pPr marL="355600" indent="-355600" algn="just">
              <a:lnSpc>
                <a:spcPct val="140000"/>
              </a:lnSpc>
              <a:spcBef>
                <a:spcPts val="0"/>
              </a:spcBef>
              <a:buFont typeface="+mj-lt"/>
              <a:buAutoNum type="arabicPeriod"/>
              <a:tabLst>
                <a:tab pos="0" algn="l"/>
              </a:tabLst>
            </a:pPr>
            <a:r>
              <a:rPr lang="ru-RU" sz="5000" dirty="0" smtClean="0">
                <a:latin typeface="Times New Roman" pitchFamily="18" charset="0"/>
                <a:cs typeface="Times New Roman" pitchFamily="18" charset="0"/>
              </a:rPr>
              <a:t>Понимание текста</a:t>
            </a:r>
          </a:p>
          <a:p>
            <a:pPr marL="355600" indent="-355600" algn="just">
              <a:lnSpc>
                <a:spcPct val="14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5000" dirty="0" smtClean="0">
                <a:latin typeface="Times New Roman" pitchFamily="18" charset="0"/>
                <a:cs typeface="Times New Roman" pitchFamily="18" charset="0"/>
              </a:rPr>
              <a:t>Критическое осмысление текста</a:t>
            </a:r>
          </a:p>
          <a:p>
            <a:pPr marL="355600" indent="-355600" algn="just">
              <a:lnSpc>
                <a:spcPct val="14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5000" dirty="0" smtClean="0">
                <a:latin typeface="Times New Roman" pitchFamily="18" charset="0"/>
                <a:cs typeface="Times New Roman" pitchFamily="18" charset="0"/>
              </a:rPr>
              <a:t>Коммуникативные навыки</a:t>
            </a:r>
          </a:p>
          <a:p>
            <a:pPr marL="355600" indent="-355600" algn="just">
              <a:lnSpc>
                <a:spcPct val="14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5000" dirty="0" smtClean="0">
                <a:latin typeface="Times New Roman" pitchFamily="18" charset="0"/>
                <a:cs typeface="Times New Roman" pitchFamily="18" charset="0"/>
              </a:rPr>
              <a:t>Эмоциональное восприятие (для художественных и публицистических текстов)</a:t>
            </a:r>
          </a:p>
          <a:p>
            <a:pPr marL="355600" indent="-355600" algn="just">
              <a:lnSpc>
                <a:spcPct val="14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5000" dirty="0" smtClean="0">
                <a:latin typeface="Times New Roman" pitchFamily="18" charset="0"/>
                <a:cs typeface="Times New Roman" pitchFamily="18" charset="0"/>
              </a:rPr>
              <a:t>Культурная осведомленность</a:t>
            </a:r>
          </a:p>
          <a:p>
            <a:pPr algn="just">
              <a:buNone/>
            </a:pP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	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515" y="1109612"/>
            <a:ext cx="4245105" cy="4677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238962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11059" y="126105"/>
            <a:ext cx="9601196" cy="634185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МАТЕМАТИЧЕСКАЯ  ГРАМОТНОСТЬ</a:t>
            </a:r>
            <a:endParaRPr lang="ru-RU" sz="20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94744" y="1219650"/>
            <a:ext cx="5942200" cy="5301466"/>
          </a:xfrm>
        </p:spPr>
        <p:txBody>
          <a:bodyPr>
            <a:normAutofit fontScale="32500" lnSpcReduction="20000"/>
          </a:bodyPr>
          <a:lstStyle/>
          <a:p>
            <a:pPr marL="87313" lvl="1" indent="187325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6200" b="1" dirty="0" smtClean="0">
                <a:latin typeface="Times New Roman" pitchFamily="18" charset="0"/>
                <a:cs typeface="Times New Roman" pitchFamily="18" charset="0"/>
              </a:rPr>
              <a:t>      Математическая грамотность – </a:t>
            </a: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способность индивидуума проводить математические рассуждения и формулировать, применять, интерпретировать математику для решения проблем в разнообразных контекстах реального мира.</a:t>
            </a:r>
          </a:p>
          <a:p>
            <a:pPr marL="266700" lvl="1" indent="7938">
              <a:lnSpc>
                <a:spcPct val="120000"/>
              </a:lnSpc>
              <a:spcBef>
                <a:spcPts val="0"/>
              </a:spcBef>
              <a:buNone/>
            </a:pPr>
            <a:endParaRPr lang="ru-RU" sz="6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266700" lvl="1" indent="7938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6200" b="1" dirty="0" smtClean="0">
                <a:latin typeface="Times New Roman" pitchFamily="18" charset="0"/>
                <a:cs typeface="Times New Roman" pitchFamily="18" charset="0"/>
              </a:rPr>
              <a:t>       Компетенции:</a:t>
            </a:r>
          </a:p>
          <a:p>
            <a:pPr marL="266700" lvl="1" indent="7938">
              <a:lnSpc>
                <a:spcPct val="140000"/>
              </a:lnSpc>
              <a:buNone/>
            </a:pPr>
            <a:endParaRPr lang="ru-RU" sz="15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Понимание и интерпретация информации</a:t>
            </a:r>
          </a:p>
          <a:p>
            <a:pPr marL="514350" indent="-514350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Применение математических знаний</a:t>
            </a:r>
          </a:p>
          <a:p>
            <a:pPr marL="514350" indent="-514350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Логическое мышление и решение проблем</a:t>
            </a:r>
          </a:p>
          <a:p>
            <a:pPr marL="266700" lvl="1" indent="7938" algn="just">
              <a:lnSpc>
                <a:spcPct val="140000"/>
              </a:lnSpc>
              <a:spcBef>
                <a:spcPts val="0"/>
              </a:spcBef>
              <a:buNone/>
            </a:pPr>
            <a:endParaRPr lang="ru-RU" sz="5000" dirty="0" smtClean="0">
              <a:latin typeface="Times New Roman" pitchFamily="18" charset="0"/>
              <a:cs typeface="Times New Roman" pitchFamily="18" charset="0"/>
            </a:endParaRPr>
          </a:p>
          <a:p>
            <a:pPr marL="266700" lvl="1" indent="7938" algn="just">
              <a:lnSpc>
                <a:spcPct val="120000"/>
              </a:lnSpc>
              <a:spcBef>
                <a:spcPts val="0"/>
              </a:spcBef>
              <a:buNone/>
            </a:pPr>
            <a:endParaRPr lang="ru-RU" sz="5000" dirty="0" smtClean="0">
              <a:latin typeface="Times New Roman" pitchFamily="18" charset="0"/>
              <a:cs typeface="Times New Roman" pitchFamily="18" charset="0"/>
            </a:endParaRPr>
          </a:p>
          <a:p>
            <a:pPr marL="266700" lvl="1" indent="7938">
              <a:lnSpc>
                <a:spcPct val="120000"/>
              </a:lnSpc>
              <a:spcBef>
                <a:spcPts val="0"/>
              </a:spcBef>
              <a:buNone/>
            </a:pPr>
            <a:endParaRPr lang="ru-RU" sz="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266700" lvl="1" indent="7938">
              <a:buNone/>
            </a:pPr>
            <a: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s://avatars.mds.yandex.net/i?id=1f72c2443cfda9116172681e7cf29709d6e80005-10898378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0137" y="1273215"/>
            <a:ext cx="4572000" cy="4340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38962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22634" y="230277"/>
            <a:ext cx="9601196" cy="634185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ЕСТЕСТВЕННОНАУЧНАЯ ГРАМОТНОСТЬ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23902" y="1389174"/>
            <a:ext cx="5630239" cy="5599416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Естественнонаучная грамотность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/>
              <a:t>–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способность человека занимать активную гражданскую позицию по вопросам, связанным с естественными науками,  его готовность не только понимать научные концепции и явления, но и применять эти знания в реальной жизни.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	 Компетенции:</a:t>
            </a:r>
          </a:p>
          <a:p>
            <a:pPr>
              <a:buNone/>
            </a:pPr>
            <a:endParaRPr lang="ru-RU" sz="500" b="1" dirty="0" smtClean="0">
              <a:latin typeface="Times New Roman" pitchFamily="18" charset="0"/>
              <a:cs typeface="Times New Roman" pitchFamily="18" charset="0"/>
            </a:endParaRPr>
          </a:p>
          <a:p>
            <a:pPr marL="355600" indent="-355600">
              <a:lnSpc>
                <a:spcPct val="130000"/>
              </a:lnSpc>
              <a:buFont typeface="+mj-lt"/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Понимание научных концепций</a:t>
            </a:r>
          </a:p>
          <a:p>
            <a:pPr marL="355600" indent="-355600">
              <a:lnSpc>
                <a:spcPct val="130000"/>
              </a:lnSpc>
              <a:buFont typeface="+mj-lt"/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Применение знаний в реальных ситуациях</a:t>
            </a:r>
          </a:p>
          <a:p>
            <a:pPr marL="355600" indent="-355600">
              <a:lnSpc>
                <a:spcPct val="130000"/>
              </a:lnSpc>
              <a:buFont typeface="+mj-lt"/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Решение проблем</a:t>
            </a:r>
          </a:p>
          <a:p>
            <a:pPr marL="457200" indent="-457200">
              <a:buNone/>
            </a:pP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AutoNum type="arabicPeriod"/>
            </a:pP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AutoNum type="arabicPeriod"/>
            </a:pP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000" b="1" dirty="0" smtClean="0"/>
          </a:p>
        </p:txBody>
      </p:sp>
      <p:pic>
        <p:nvPicPr>
          <p:cNvPr id="4" name="Picture 6" descr="https://avatars.mds.yandex.net/i?id=01f086f8b56029c59f7b856d986c276e92eb8271-4361307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3206" y="1198148"/>
            <a:ext cx="4725777" cy="4516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38962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4222</TotalTime>
  <Words>643</Words>
  <Application>Microsoft Office PowerPoint</Application>
  <PresentationFormat>Произвольный</PresentationFormat>
  <Paragraphs>246</Paragraphs>
  <Slides>26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ФОРМИРОВАНИЕ ФУНКЦИОНАЛЬНОЙ  ГРАМОТНОСТИ ОБУЧАЮЩИХСЯ  В ДОПОЛНИТЕЛЬНОМ ОБРАЗОВАНИИ</vt:lpstr>
      <vt:lpstr>Слайд 2</vt:lpstr>
      <vt:lpstr>Слайд 3</vt:lpstr>
      <vt:lpstr>Слайд 4</vt:lpstr>
      <vt:lpstr>ПОНЯТИЕ  И ВИДЫ ФУНКЦИОНАЛЬНОЙ ГРАМОТНОСТИ</vt:lpstr>
      <vt:lpstr>ПОНЯТИЕ И ВИДЫ ФУНКЦИОНАЛЬНОЙ ГРАМОТНОСТИ</vt:lpstr>
      <vt:lpstr>ЧИТАТЕЛЬСКАЯ ГРАМОТНОСТЬ</vt:lpstr>
      <vt:lpstr>МАТЕМАТИЧЕСКАЯ  ГРАМОТНОСТЬ</vt:lpstr>
      <vt:lpstr>ЕСТЕСТВЕННОНАУЧНАЯ ГРАМОТНОСТЬ</vt:lpstr>
      <vt:lpstr>ФИНАНСОВАЯ ГРАМОТНОСТЬ</vt:lpstr>
      <vt:lpstr>ГЛОБАЛЬНЫЕ КОМПЕТЕНЦИИ</vt:lpstr>
      <vt:lpstr>КРЕАТИВНОЕ (ИННОВАЦИОННОЕ) МЫШЛЕНИЕ</vt:lpstr>
      <vt:lpstr>КОММУНИКАТИВНАЯ ГРАМОТНОСТЬ</vt:lpstr>
      <vt:lpstr>ИНФОРМАЦИОННАЯ ГРАМОТНОСТЬ</vt:lpstr>
      <vt:lpstr>КОМПЬЮТЕРНАЯ (ЦИФРОВАЯ) ГРАМОТНОСТЬ</vt:lpstr>
      <vt:lpstr>ГРАМОТНОСТЬ ДЕЙСТВИЙ В ЧРЕЗВЫЧАЙНЫХ СИТУАЦИЯХ</vt:lpstr>
      <vt:lpstr>ПРАВОВАЯ ГРАМОТНОСТЬ</vt:lpstr>
      <vt:lpstr>             </vt:lpstr>
      <vt:lpstr>ФУНКЦИОНАЛЬНО ГРАМОТНАЯ ЛИЧНОСТЬ</vt:lpstr>
      <vt:lpstr>Слайд 20</vt:lpstr>
      <vt:lpstr>    Отличительные  особенностями заданий по функциональной грамотности     </vt:lpstr>
      <vt:lpstr>ЗАДАНИЯ НА ФОРМИРОВАНИЕ ЕСТЕСТВЕННОНАУЧНОЙ ГРАМОТНОСТИ</vt:lpstr>
      <vt:lpstr>ЗАДАНИЯ НА ФОРМИРОВАНИЕ ЕСТЕСТВЕННОНАУЧНОЙ ГРАМОТНОСТИ</vt:lpstr>
      <vt:lpstr>ЗАДАНИЯ НА ФОРМИРОВАНИЕ ЕСТЕСТВЕННОНАУЧНОЙ ГРАМОТНОСТИ</vt:lpstr>
      <vt:lpstr>Слайд 25</vt:lpstr>
      <vt:lpstr>Слайд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ИОЦ_Boss</dc:creator>
  <cp:lastModifiedBy>Пользователь</cp:lastModifiedBy>
  <cp:revision>333</cp:revision>
  <dcterms:created xsi:type="dcterms:W3CDTF">2018-02-09T05:58:58Z</dcterms:created>
  <dcterms:modified xsi:type="dcterms:W3CDTF">2024-11-06T06:47:01Z</dcterms:modified>
</cp:coreProperties>
</file>