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278" r:id="rId3"/>
    <p:sldId id="331" r:id="rId4"/>
    <p:sldId id="339" r:id="rId5"/>
    <p:sldId id="327" r:id="rId6"/>
    <p:sldId id="311" r:id="rId7"/>
    <p:sldId id="340" r:id="rId8"/>
    <p:sldId id="353" r:id="rId9"/>
    <p:sldId id="354" r:id="rId10"/>
    <p:sldId id="341" r:id="rId11"/>
    <p:sldId id="342" r:id="rId12"/>
    <p:sldId id="343" r:id="rId13"/>
    <p:sldId id="345" r:id="rId14"/>
    <p:sldId id="344" r:id="rId15"/>
    <p:sldId id="337" r:id="rId16"/>
    <p:sldId id="336" r:id="rId17"/>
    <p:sldId id="346" r:id="rId18"/>
    <p:sldId id="270" r:id="rId19"/>
    <p:sldId id="314" r:id="rId20"/>
    <p:sldId id="272" r:id="rId21"/>
    <p:sldId id="296" r:id="rId22"/>
    <p:sldId id="301" r:id="rId23"/>
    <p:sldId id="307" r:id="rId24"/>
    <p:sldId id="308" r:id="rId25"/>
    <p:sldId id="273" r:id="rId26"/>
    <p:sldId id="347" r:id="rId27"/>
    <p:sldId id="348" r:id="rId28"/>
    <p:sldId id="349" r:id="rId29"/>
    <p:sldId id="350" r:id="rId30"/>
    <p:sldId id="351" r:id="rId31"/>
    <p:sldId id="352" r:id="rId32"/>
  </p:sldIdLst>
  <p:sldSz cx="9144000" cy="6858000" type="screen4x3"/>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CE4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r="http://schemas.openxmlformats.org/officeDocument/2006/relationships"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fill>
          <a:solidFill>
            <a:schemeClr val="accent4">
              <a:alpha val="20000"/>
            </a:schemeClr>
          </a:solidFill>
        </a:fill>
      </a:tcStyle>
    </a:band1H>
    <a:band1V>
      <a:tcStyle>
        <a:fill>
          <a:solidFill>
            <a:schemeClr val="accent4">
              <a:alpha val="20000"/>
            </a:schemeClr>
          </a:solidFill>
        </a:fill>
      </a:tcStyle>
    </a:band1V>
    <a:lastCol>
      <a:tcTxStyle b="on"/>
    </a:lastCol>
    <a:firstCol>
      <a:tcTxStyle b="on"/>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171" autoAdjust="0"/>
    <p:restoredTop sz="94660"/>
  </p:normalViewPr>
  <p:slideViewPr>
    <p:cSldViewPr>
      <p:cViewPr>
        <p:scale>
          <a:sx n="70" d="100"/>
          <a:sy n="70" d="100"/>
        </p:scale>
        <p:origin x="-872" y="116"/>
      </p:cViewPr>
      <p:guideLst>
        <p:guide orient="horz" pos="2160"/>
        <p:guide pos="2880"/>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tags" Target="tags/tag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rts/_rels/chart1.xml.rels>&#65279;<?xml version="1.0" encoding="utf-8" standalone="yes"?><Relationships xmlns="http://schemas.openxmlformats.org/package/2006/relationships"><Relationship Id="rId1" Type="http://schemas.openxmlformats.org/officeDocument/2006/relationships/oleObject" Target="NULL" TargetMode="External" /></Relationships>
</file>

<file path=ppt/charts/chart1.xml><?xml version="1.0" encoding="utf-8"?>
<c:chartSpace xmlns:a="http://schemas.openxmlformats.org/drawingml/2006/main" xmlns:r="http://schemas.openxmlformats.org/officeDocument/2006/relationships" xmlns:c="http://schemas.openxmlformats.org/drawingml/2006/chart">
  <c:date1904 val="1"/>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ct val="0"/>
              </a:spcBef>
              <a:spcAft>
                <a:spcPct val="0"/>
              </a:spcAft>
              <a:buClrTx/>
              <a:buSzTx/>
              <a:buFontTx/>
              <a:buNone/>
              <a:defRPr sz="2160" b="1" i="0" u="none" strike="noStrike" kern="1200" baseline="0">
                <a:solidFill>
                  <a:schemeClr val="tx1"/>
                </a:solidFill>
                <a:latin typeface="+mn-lt"/>
                <a:ea typeface="+mn-ea"/>
                <a:cs typeface="+mn-cs"/>
              </a:defRPr>
            </a:pPr>
            <a:r>
              <a:rPr lang="ru-RU" sz="2000" smtClean="0">
                <a:solidFill>
                  <a:schemeClr val="tx1"/>
                </a:solidFill>
              </a:rPr>
              <a:t>Факторы, влияющие на выбор профессии</a:t>
            </a:r>
          </a:p>
          <a:p>
            <a:pPr marL="0" marR="0" indent="0" algn="ctr" defTabSz="914400" rtl="0" eaLnBrk="1" fontAlgn="auto" latinLnBrk="0" hangingPunct="1">
              <a:lnSpc>
                <a:spcPct val="100000"/>
              </a:lnSpc>
              <a:spcBef>
                <a:spcPct val="0"/>
              </a:spcBef>
              <a:spcAft>
                <a:spcPct val="0"/>
              </a:spcAft>
              <a:buClrTx/>
              <a:buSzTx/>
              <a:buFontTx/>
              <a:buNone/>
              <a:defRPr sz="2160" b="1" i="0" u="none" strike="noStrike" kern="1200" baseline="0">
                <a:solidFill>
                  <a:schemeClr val="tx1"/>
                </a:solidFill>
                <a:latin typeface="+mn-lt"/>
                <a:ea typeface="+mn-ea"/>
                <a:cs typeface="+mn-cs"/>
              </a:defRPr>
            </a:pPr>
            <a:r>
              <a:rPr lang="ru-RU" sz="1800" b="1" i="0" baseline="0" smtClean="0">
                <a:solidFill>
                  <a:schemeClr val="tx1"/>
                </a:solidFill>
                <a:effectLst/>
              </a:rPr>
              <a:t>(по результатам анкетирования)</a:t>
            </a:r>
            <a:endParaRPr lang="ru-RU" sz="2000" smtClean="0">
              <a:solidFill>
                <a:schemeClr val="tx1"/>
              </a:solidFill>
              <a:effectLst/>
            </a:endParaRPr>
          </a:p>
          <a:p>
            <a:pPr marL="0" marR="0" indent="0" algn="ctr" defTabSz="914400" rtl="0" eaLnBrk="1" fontAlgn="auto" latinLnBrk="0" hangingPunct="1">
              <a:lnSpc>
                <a:spcPct val="100000"/>
              </a:lnSpc>
              <a:spcBef>
                <a:spcPct val="0"/>
              </a:spcBef>
              <a:spcAft>
                <a:spcPct val="0"/>
              </a:spcAft>
              <a:buClrTx/>
              <a:buSzTx/>
              <a:buFontTx/>
              <a:buNone/>
              <a:defRPr sz="2160" b="1" i="0" u="none" strike="noStrike" kern="1200" baseline="0">
                <a:solidFill>
                  <a:schemeClr val="tx1"/>
                </a:solidFill>
                <a:latin typeface="+mn-lt"/>
                <a:ea typeface="+mn-ea"/>
                <a:cs typeface="+mn-cs"/>
              </a:defRPr>
            </a:pPr>
            <a:endParaRPr lang="ru-RU" sz="2000">
              <a:solidFill>
                <a:schemeClr val="tx1"/>
              </a:solidFill>
            </a:endParaRPr>
          </a:p>
        </c:rich>
      </c:tx>
      <c:overlay val="0"/>
    </c:title>
    <c:autoTitleDeleted val="0"/>
    <c:view3D>
      <c:rotX val="30"/>
      <c:rotY/>
      <c:rAngAx val="0"/>
    </c:view3D>
    <c:plotArea>
      <c:layout>
        <c:manualLayout>
          <c:layoutTarget val="inner"/>
          <c:xMode val="edge"/>
          <c:yMode val="edge"/>
          <c:x val="0.020431477576494217"/>
          <c:y val="0.30453738570213318"/>
          <c:w val="0.51205140352249146"/>
          <c:h val="0.65622043609619141"/>
        </c:manualLayout>
      </c:layout>
      <c:pie3DChart>
        <c:varyColors val="1"/>
        <c:ser>
          <c:idx val="0"/>
          <c:order val="0"/>
          <c:tx>
            <c:strRef>
              <c:f>Лист1!$B$1</c:f>
              <c:strCache>
                <c:ptCount val="1"/>
                <c:pt idx="0">
                  <c:v>Столбец1</c:v>
                </c:pt>
              </c:strCache>
            </c:strRef>
          </c:tx>
          <c:dPt>
            <c:idx val="0"/>
            <c:invertIfNegative val="1"/>
            <c:spPr>
              <a:solidFill>
                <a:schemeClr val="tx2">
                  <a:lumMod val="20000"/>
                  <a:lumOff val="80000"/>
                </a:schemeClr>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howLegendKey val="0"/>
            <c:showVal val="0"/>
            <c:showCatName val="0"/>
            <c:showSerName val="0"/>
            <c:showPercent val="0"/>
            <c:showBubbleSize val="0"/>
            <c:showLeaderLines val="0"/>
          </c:dLbls>
          <c:cat>
            <c:strRef>
              <c:f>Лист1!$A$2:$A$6</c:f>
              <c:strCache>
                <c:ptCount val="5"/>
                <c:pt idx="0">
                  <c:v>по совету друзей</c:v>
                </c:pt>
                <c:pt idx="1">
                  <c:v>под влиянием родителей</c:v>
                </c:pt>
                <c:pt idx="2">
                  <c:v>под влиянием СМИ</c:v>
                </c:pt>
                <c:pt idx="3">
                  <c:v>случайные факторы</c:v>
                </c:pt>
                <c:pt idx="4">
                  <c:v>интерес к профессии</c:v>
                </c:pt>
              </c:strCache>
            </c:strRef>
          </c:cat>
          <c:val>
            <c:numRef>
              <c:f>Лист1!$B$2:$B$6</c:f>
              <c:numCache>
                <c:formatCode>0%</c:formatCode>
                <c:ptCount val="5"/>
                <c:pt idx="0">
                  <c:v>0.25</c:v>
                </c:pt>
                <c:pt idx="1">
                  <c:v>0.17</c:v>
                </c:pt>
                <c:pt idx="2">
                  <c:v>0.1</c:v>
                </c:pt>
                <c:pt idx="3">
                  <c:v>0.0900000000000001</c:v>
                </c:pt>
                <c:pt idx="4">
                  <c:v>0.39</c:v>
                </c:pt>
              </c:numCache>
            </c:numRef>
          </c:val>
        </c:ser>
        <c:dLbls>
          <c:showLegendKey val="0"/>
          <c:showVal val="0"/>
          <c:showCatName val="0"/>
          <c:showSerName val="0"/>
          <c:showPercent val="0"/>
          <c:showBubbleSize val="0"/>
          <c:showLeaderLines val="0"/>
        </c:dLbls>
      </c:pie3DChart>
    </c:plotArea>
    <c:legend>
      <c:legendPos/>
      <c:layout>
        <c:manualLayout>
          <c:xMode val="edge"/>
          <c:yMode val="edge"/>
          <c:x val="0.54629254341125488"/>
          <c:y val="0.20982801914215088"/>
          <c:w val="0.44256314635276794"/>
          <c:h val="0.70650774240493774"/>
        </c:manualLayout>
      </c:layout>
      <c:overlay val="0"/>
    </c:legend>
    <c:plotVisOnly val="1"/>
    <c:dispBlanksAs/>
    <c:showDLblsOverMax val="1"/>
  </c:chart>
  <c:txPr>
    <a:bodyPr/>
    <a:p>
      <a:pPr>
        <a:defRPr sz="1800" smtId="4294967295"/>
      </a:pPr>
      <a:endParaRPr lang="ru-RU"/>
    </a:p>
  </c:txPr>
  <c:externalData r:id="rId1"/>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CADE7-749E-4385-BBCD-A0D4A7DF62CF}" type="datetimeFigureOut">
              <a:rPr lang="ru-RU" smtClean="0"/>
              <a:t>19.05.2021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07A9E-C664-49ED-9B5B-C17B36661C37}" type="slidenum">
              <a:rPr lang="ru-RU" smtClean="0"/>
              <a:t>‹#›</a:t>
            </a:fld>
            <a:endParaRPr lang="ru-RU"/>
          </a:p>
        </p:txBody>
      </p:sp>
    </p:spTree>
    <p:extLst>
      <p:ext uri="{BB962C8B-B14F-4D97-AF65-F5344CB8AC3E}">
        <p14:creationId xmlns:p14="http://schemas.microsoft.com/office/powerpoint/2010/main" xmlns="" val="69623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Титульный слайд">
    <p:spTree>
      <p:nvGrpSpPr>
        <p:cNvPr id="1" name=""/>
        <p:cNvGrpSpPr/>
        <p:nvPr/>
      </p:nvGrpSpPr>
      <p:grpSpPr>
        <a:xfrm>
          <a:off x="0" y="0"/>
          <a: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t>19.05.2021</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t>19.05.2021</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t>19.05.2021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t>19.05.2021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5B106E36-FD25-4E2D-B0AA-010F637433A0}" type="datetimeFigureOut">
              <a:rPr lang="ru-RU" smtClean="0"/>
              <a:t>19.05.2021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2">
        <a:schemeClr val="bg1"/>
      </p:bgRef>
    </p:bg>
    <p:spTree>
      <p:nvGrpSpPr>
        <p:cNvPr id="1" name=""/>
        <p:cNvGrpSpPr/>
        <p:nvPr/>
      </p:nvGrpSpPr>
      <p:grpSpPr>
        <a:xfrm>
          <a:off x="0" y="0"/>
          <a: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t>19.05.2021</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s://abilympics-russia.ru/" TargetMode="External" /><Relationship Id="rId11" Type="http://schemas.openxmlformats.org/officeDocument/2006/relationships/hyperlink" Target="http://bilet-help.worldskills.ru/" TargetMode="External" /><Relationship Id="rId2" Type="http://schemas.openxmlformats.org/officeDocument/2006/relationships/hyperlink" Target="https://www.youtube.com/watch?v=Bgh0QPWaulo" TargetMode="External" /><Relationship Id="rId3" Type="http://schemas.openxmlformats.org/officeDocument/2006/relationships/hyperlink" Target="https://atlas100.ru/catalog/" TargetMode="External" /><Relationship Id="rId4" Type="http://schemas.openxmlformats.org/officeDocument/2006/relationships/hyperlink" Target="https://proektoria.online/" TargetMode="External" /><Relationship Id="rId5" Type="http://schemas.openxmlformats.org/officeDocument/2006/relationships/hyperlink" Target="https://sochisirius.ru/edu/uroki" TargetMode="External" /><Relationship Id="rId6" Type="http://schemas.openxmlformats.org/officeDocument/2006/relationships/hyperlink" Target="https://&#1079;&#1072;&#1089;&#1086;&#1073;&#1086;&#1081;.&#1088;&#1092;/vserossijskaya-profdiagnostika" TargetMode="External" /><Relationship Id="rId7" Type="http://schemas.openxmlformats.org/officeDocument/2006/relationships/hyperlink" Target="https://bolshayaperemena.online/" TargetMode="External" /><Relationship Id="rId8" Type="http://schemas.openxmlformats.org/officeDocument/2006/relationships/hyperlink" Target="https://profilum.ru/" TargetMode="External" /><Relationship Id="rId9" Type="http://schemas.openxmlformats.org/officeDocument/2006/relationships/hyperlink" Target="https://worldskills.ru/"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jpeg" /><Relationship Id="rId3" Type="http://schemas.openxmlformats.org/officeDocument/2006/relationships/image" Target="../media/image2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 Id="rId3"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 Id="rId3" Type="http://schemas.openxmlformats.org/officeDocument/2006/relationships/image" Target="../media/image3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Прямоугольник 3"/>
          <p:cNvSpPr/>
          <p:nvPr/>
        </p:nvSpPr>
        <p:spPr>
          <a:xfrm>
            <a:off x="285720" y="1142984"/>
            <a:ext cx="8640960" cy="1815882"/>
          </a:xfrm>
          <a:prstGeom prst="rect">
            <a:avLst/>
          </a:prstGeom>
          <a:noFill/>
          <a:ln>
            <a:noFill/>
          </a:ln>
          <a:effectLst/>
        </p:spPr>
        <p:txBody>
          <a:bodyPr wrap="square" lIns="91440" tIns="45720" rIns="91440" bIns="45720">
            <a:spAutoFit/>
          </a:bodyPr>
          <a:lstStyle/>
          <a:p>
            <a:pPr algn="ctr"/>
            <a:r>
              <a:rPr lang="ru-RU" sz="3600" b="1" smtClean="0">
                <a:ln w="1905"/>
                <a:solidFill>
                  <a:srgbClr val="7030A0"/>
                </a:solidFill>
                <a:effectLst>
                  <a:innerShdw blurRad="69850" dist="43180" dir="5400000">
                    <a:srgbClr val="000000">
                      <a:alpha val="65000"/>
                    </a:srgbClr>
                  </a:innerShdw>
                </a:effectLst>
              </a:rPr>
              <a:t>Дополнительная общеобразовательная общеразвивающая программа</a:t>
            </a:r>
          </a:p>
          <a:p>
            <a:pPr algn="ctr"/>
            <a:r>
              <a:rPr lang="ru-RU" sz="4000" b="1">
                <a:ln w="1905"/>
                <a:solidFill>
                  <a:srgbClr val="7030A0"/>
                </a:solidFill>
                <a:effectLst>
                  <a:innerShdw blurRad="69850" dist="43180" dir="5400000">
                    <a:srgbClr val="000000">
                      <a:alpha val="65000"/>
                    </a:srgbClr>
                  </a:innerShdw>
                </a:effectLst>
              </a:rPr>
              <a:t>«ШАГ В ПРОФЕССИЮ»</a:t>
            </a:r>
          </a:p>
        </p:txBody>
      </p:sp>
      <p:pic>
        <p:nvPicPr>
          <p:cNvPr id="50178" name="Picture 2" descr="http://school16blg.ucoz.ru/8/prof5.png"/>
          <p:cNvPicPr>
            <a:picLocks noChangeAspect="1" noChangeArrowheads="1"/>
          </p:cNvPicPr>
          <p:nvPr/>
        </p:nvPicPr>
        <p:blipFill>
          <a:blip r:embed="rId2"/>
          <a:stretch>
            <a:fillRect/>
          </a:stretch>
        </p:blipFill>
        <p:spPr bwMode="auto">
          <a:xfrm>
            <a:off x="3357554" y="3000372"/>
            <a:ext cx="2651778" cy="2286016"/>
          </a:xfrm>
          <a:prstGeom prst="rect">
            <a:avLst/>
          </a:prstGeom>
          <a:noFill/>
        </p:spPr>
      </p:pic>
      <p:sp>
        <p:nvSpPr>
          <p:cNvPr id="5" name="TextBox 4"/>
          <p:cNvSpPr txBox="1"/>
          <p:nvPr/>
        </p:nvSpPr>
        <p:spPr>
          <a:xfrm>
            <a:off x="428596" y="142852"/>
            <a:ext cx="8286808" cy="646331"/>
          </a:xfrm>
          <a:prstGeom prst="rect">
            <a:avLst/>
          </a:prstGeom>
          <a:noFill/>
        </p:spPr>
        <p:txBody>
          <a:bodyPr wrap="square" rtlCol="0">
            <a:spAutoFit/>
          </a:bodyPr>
          <a:lstStyle/>
          <a:p>
            <a:pPr algn="ctr"/>
            <a:r>
              <a:rPr lang="ru-RU" b="1" smtClean="0"/>
              <a:t>МБУДО «Центр внешкольной работы Советского района» г.Брянска</a:t>
            </a:r>
          </a:p>
          <a:p>
            <a:pPr algn="ctr"/>
            <a:r>
              <a:rPr lang="ru-RU" b="1" smtClean="0"/>
              <a:t>Муниципальный опорный центр дополнительного образования детей г.Брянска</a:t>
            </a:r>
            <a:endParaRPr lang="ru-RU" b="1"/>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85720" y="1142984"/>
            <a:ext cx="8496944" cy="4985980"/>
          </a:xfrm>
          <a:prstGeom prst="rect">
            <a:avLst/>
          </a:prstGeom>
        </p:spPr>
        <p:txBody>
          <a:bodyPr wrap="square">
            <a:spAutoFit/>
          </a:bodyPr>
          <a:lstStyle/>
          <a:p>
            <a:r>
              <a:rPr lang="ru-RU" sz="2000" b="1">
                <a:solidFill>
                  <a:schemeClr val="tx2">
                    <a:lumMod val="75000"/>
                  </a:schemeClr>
                </a:solidFill>
              </a:rPr>
              <a:t>Цель: </a:t>
            </a:r>
            <a:r>
              <a:rPr lang="ru-RU"/>
              <a:t>формирование готовности к совершению осознанного профессионального выбора, соответствующего индивидуальным особенностям личности ребенка.</a:t>
            </a:r>
          </a:p>
          <a:p>
            <a:r>
              <a:rPr lang="ru-RU" sz="2000" b="1">
                <a:solidFill>
                  <a:schemeClr val="tx2">
                    <a:lumMod val="75000"/>
                  </a:schemeClr>
                </a:solidFill>
              </a:rPr>
              <a:t>Задачи:</a:t>
            </a:r>
          </a:p>
          <a:p>
            <a:endParaRPr lang="ru-RU" sz="800" b="1" u="sng" smtClean="0"/>
          </a:p>
          <a:p>
            <a:r>
              <a:rPr lang="ru-RU" sz="1400" b="1" u="sng" smtClean="0"/>
              <a:t>Обучающие</a:t>
            </a:r>
            <a:r>
              <a:rPr lang="ru-RU" sz="1400" b="1" u="sng"/>
              <a:t>:</a:t>
            </a:r>
          </a:p>
          <a:p>
            <a:pPr marL="285750" lvl="0" indent="-285750">
              <a:buFont typeface="Arial" pitchFamily="34" charset="0"/>
              <a:buChar char="•"/>
            </a:pPr>
            <a:r>
              <a:rPr lang="ru-RU" sz="1400"/>
              <a:t>активизация интереса обучающихся к выбору профессии и планированию своего будущего;</a:t>
            </a:r>
          </a:p>
          <a:p>
            <a:pPr marL="285750" lvl="0" indent="-285750">
              <a:buFont typeface="Arial" pitchFamily="34" charset="0"/>
              <a:buChar char="•"/>
            </a:pPr>
            <a:r>
              <a:rPr lang="ru-RU" sz="1400"/>
              <a:t>оказание помощи обучающимся в оценке своих способностей и качеств, необходимых для  выбора профессии;</a:t>
            </a:r>
          </a:p>
          <a:p>
            <a:pPr marL="285750" lvl="0" indent="-285750">
              <a:buFont typeface="Arial" pitchFamily="34" charset="0"/>
              <a:buChar char="•"/>
            </a:pPr>
            <a:r>
              <a:rPr lang="ru-RU" sz="1400"/>
              <a:t>ознакомление с основными принципами выбора профессии, планирования карьеры; </a:t>
            </a:r>
          </a:p>
          <a:p>
            <a:pPr marL="285750" lvl="0" indent="-285750">
              <a:buFont typeface="Arial" pitchFamily="34" charset="0"/>
              <a:buChar char="•"/>
            </a:pPr>
            <a:r>
              <a:rPr lang="ru-RU" sz="1400"/>
              <a:t>ознакомление с миром </a:t>
            </a:r>
            <a:r>
              <a:rPr lang="ru-RU" sz="1400" smtClean="0"/>
              <a:t>профессий и  </a:t>
            </a:r>
            <a:r>
              <a:rPr lang="ru-RU" sz="1400"/>
              <a:t>особенностями современного рынка труда.</a:t>
            </a:r>
          </a:p>
          <a:p>
            <a:r>
              <a:rPr lang="ru-RU" sz="1400" b="1" u="sng"/>
              <a:t>Развивающие: </a:t>
            </a:r>
          </a:p>
          <a:p>
            <a:pPr marL="285750" lvl="0" indent="-285750">
              <a:buFont typeface="Arial" pitchFamily="34" charset="0"/>
              <a:buChar char="•"/>
            </a:pPr>
            <a:r>
              <a:rPr lang="ru-RU" sz="1400"/>
              <a:t>расширение кругозора  обучающихся;</a:t>
            </a:r>
          </a:p>
          <a:p>
            <a:pPr marL="285750" lvl="0" indent="-285750">
              <a:buFont typeface="Arial" pitchFamily="34" charset="0"/>
              <a:buChar char="•"/>
            </a:pPr>
            <a:r>
              <a:rPr lang="ru-RU" sz="1400"/>
              <a:t>формирование у детей готовности к труду;</a:t>
            </a:r>
          </a:p>
          <a:p>
            <a:pPr marL="285750" lvl="0" indent="-285750">
              <a:buFont typeface="Arial" pitchFamily="34" charset="0"/>
              <a:buChar char="•"/>
            </a:pPr>
            <a:r>
              <a:rPr lang="ru-RU" sz="1400" smtClean="0"/>
              <a:t>выявление </a:t>
            </a:r>
            <a:r>
              <a:rPr lang="ru-RU" sz="1400"/>
              <a:t>склонностей и способностей обучающихся, </a:t>
            </a:r>
            <a:r>
              <a:rPr lang="ru-RU" sz="1400" smtClean="0"/>
              <a:t>оценка </a:t>
            </a:r>
            <a:r>
              <a:rPr lang="ru-RU" sz="1400"/>
              <a:t>своих возможностей и прочих ресурсов, обусловливающих профессиональный выбор;</a:t>
            </a:r>
          </a:p>
          <a:p>
            <a:pPr marL="285750" lvl="0" indent="-285750">
              <a:buFont typeface="Arial" pitchFamily="34" charset="0"/>
              <a:buChar char="•"/>
            </a:pPr>
            <a:r>
              <a:rPr lang="ru-RU" sz="1400"/>
              <a:t>формирование умения организовывать свою деятельность и анализировать ее;</a:t>
            </a:r>
          </a:p>
          <a:p>
            <a:pPr marL="285750" lvl="0" indent="-285750">
              <a:buFont typeface="Arial" pitchFamily="34" charset="0"/>
              <a:buChar char="•"/>
            </a:pPr>
            <a:r>
              <a:rPr lang="ru-RU" sz="1400" smtClean="0"/>
              <a:t>способствование самопознанию </a:t>
            </a:r>
            <a:r>
              <a:rPr lang="ru-RU" sz="1400"/>
              <a:t>и самоактуализации личности ребенка;</a:t>
            </a:r>
          </a:p>
          <a:p>
            <a:pPr marL="285750" lvl="0" indent="-285750">
              <a:buFont typeface="Arial" pitchFamily="34" charset="0"/>
              <a:buChar char="•"/>
            </a:pPr>
            <a:r>
              <a:rPr lang="ru-RU" sz="1400" smtClean="0"/>
              <a:t>формирование навыков </a:t>
            </a:r>
            <a:r>
              <a:rPr lang="ru-RU" sz="1400"/>
              <a:t>проектно-исследовательской деятельности.</a:t>
            </a:r>
          </a:p>
          <a:p>
            <a:r>
              <a:rPr lang="ru-RU" sz="1400" b="1" u="sng"/>
              <a:t>Воспитательные:</a:t>
            </a:r>
          </a:p>
          <a:p>
            <a:pPr marL="285750" lvl="0" indent="-285750">
              <a:buFont typeface="Arial" pitchFamily="34" charset="0"/>
              <a:buChar char="•"/>
            </a:pPr>
            <a:r>
              <a:rPr lang="ru-RU" sz="1400"/>
              <a:t>воспитание  уважения  к  труду  людей  разных  профессий;</a:t>
            </a:r>
          </a:p>
          <a:p>
            <a:pPr marL="285750" lvl="0" indent="-285750">
              <a:buFont typeface="Arial" pitchFamily="34" charset="0"/>
              <a:buChar char="•"/>
            </a:pPr>
            <a:r>
              <a:rPr lang="ru-RU" sz="1400"/>
              <a:t>воспитание </a:t>
            </a:r>
            <a:r>
              <a:rPr lang="ru-RU" sz="1400" smtClean="0"/>
              <a:t>самостоятельности и </a:t>
            </a:r>
            <a:r>
              <a:rPr lang="ru-RU" sz="1400"/>
              <a:t>усидчивости;</a:t>
            </a:r>
          </a:p>
          <a:p>
            <a:pPr marL="285750" lvl="0" indent="-285750">
              <a:buFont typeface="Arial" pitchFamily="34" charset="0"/>
              <a:buChar char="•"/>
            </a:pPr>
            <a:r>
              <a:rPr lang="ru-RU" sz="1400"/>
              <a:t>воспитание положительной самооценки. </a:t>
            </a:r>
          </a:p>
        </p:txBody>
      </p:sp>
      <p:sp>
        <p:nvSpPr>
          <p:cNvPr id="5" name="Прямоугольник 4"/>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082251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Прямоугольник 2"/>
          <p:cNvSpPr/>
          <p:nvPr/>
        </p:nvSpPr>
        <p:spPr>
          <a:xfrm>
            <a:off x="285720" y="714356"/>
            <a:ext cx="8496944" cy="5693866"/>
          </a:xfrm>
          <a:prstGeom prst="rect">
            <a:avLst/>
          </a:prstGeom>
        </p:spPr>
        <p:txBody>
          <a:bodyPr wrap="square">
            <a:spAutoFit/>
          </a:bodyPr>
          <a:lstStyle/>
          <a:p>
            <a:pPr algn="ctr"/>
            <a:r>
              <a:rPr lang="ru-RU" sz="2400" b="1" smtClean="0">
                <a:solidFill>
                  <a:schemeClr val="tx2">
                    <a:lumMod val="75000"/>
                  </a:schemeClr>
                </a:solidFill>
              </a:rPr>
              <a:t>    </a:t>
            </a:r>
            <a:r>
              <a:rPr lang="ru-RU" sz="2800" b="1" u="sng"/>
              <a:t>Планируемые результаты</a:t>
            </a:r>
          </a:p>
          <a:p>
            <a:r>
              <a:rPr lang="ru-RU" sz="1400" b="1" u="sng">
                <a:solidFill>
                  <a:schemeClr val="tx2">
                    <a:lumMod val="75000"/>
                  </a:schemeClr>
                </a:solidFill>
              </a:rPr>
              <a:t>Предметные результаты:</a:t>
            </a:r>
            <a:endParaRPr lang="ru-RU" sz="1400" b="1">
              <a:solidFill>
                <a:schemeClr val="tx2">
                  <a:lumMod val="75000"/>
                </a:schemeClr>
              </a:solidFill>
            </a:endParaRPr>
          </a:p>
          <a:p>
            <a:r>
              <a:rPr lang="ru-RU" sz="1400"/>
              <a:t>По окончании изучения программы обучающиеся </a:t>
            </a:r>
            <a:endParaRPr lang="ru-RU" sz="1400" smtClean="0"/>
          </a:p>
          <a:p>
            <a:r>
              <a:rPr lang="ru-RU" sz="1400" b="1" i="1"/>
              <a:t>	</a:t>
            </a:r>
            <a:r>
              <a:rPr lang="ru-RU" sz="1400" b="1" i="1" smtClean="0"/>
              <a:t>будут </a:t>
            </a:r>
            <a:r>
              <a:rPr lang="ru-RU" sz="1400" b="1" i="1"/>
              <a:t>знать:</a:t>
            </a:r>
          </a:p>
          <a:p>
            <a:r>
              <a:rPr lang="ru-RU" sz="1400"/>
              <a:t>- что такое профессия, специальность;</a:t>
            </a:r>
          </a:p>
          <a:p>
            <a:r>
              <a:rPr lang="ru-RU" sz="1400"/>
              <a:t>- познакомятся  с основными массовыми  профессиями;</a:t>
            </a:r>
          </a:p>
          <a:p>
            <a:r>
              <a:rPr lang="ru-RU" sz="1400"/>
              <a:t>- познакомятся с особенностями современного рынка труда;</a:t>
            </a:r>
          </a:p>
          <a:p>
            <a:r>
              <a:rPr lang="ru-RU" sz="1400"/>
              <a:t>- познакомятся с основными принципами выбора профессии, планирования карьеры; </a:t>
            </a:r>
          </a:p>
          <a:p>
            <a:r>
              <a:rPr lang="ru-RU" sz="1400"/>
              <a:t>- познакомятся с основными профессиональными качествами людей для выбора той или иной профессии;</a:t>
            </a:r>
          </a:p>
          <a:p>
            <a:r>
              <a:rPr lang="ru-RU" sz="1400"/>
              <a:t>- получат информацию, где можно получить </a:t>
            </a:r>
            <a:r>
              <a:rPr lang="ru-RU" sz="1400" smtClean="0"/>
              <a:t>профессию;</a:t>
            </a:r>
            <a:endParaRPr lang="ru-RU" sz="1400"/>
          </a:p>
          <a:p>
            <a:r>
              <a:rPr lang="ru-RU" sz="1400" b="1" i="1" smtClean="0"/>
              <a:t>	будут </a:t>
            </a:r>
            <a:r>
              <a:rPr lang="ru-RU" sz="1400" b="1" i="1"/>
              <a:t> уметь: </a:t>
            </a:r>
          </a:p>
          <a:p>
            <a:r>
              <a:rPr lang="ru-RU" sz="1400"/>
              <a:t>- находить  и определять профессию;</a:t>
            </a:r>
          </a:p>
          <a:p>
            <a:r>
              <a:rPr lang="ru-RU" sz="1400"/>
              <a:t>- определять  профессиональные  качества;</a:t>
            </a:r>
          </a:p>
          <a:p>
            <a:r>
              <a:rPr lang="ru-RU" sz="1400"/>
              <a:t>- классифицировать  и  сравнивать  профессии.</a:t>
            </a:r>
          </a:p>
          <a:p>
            <a:r>
              <a:rPr lang="ru-RU" sz="1400" b="1" u="sng">
                <a:solidFill>
                  <a:schemeClr val="tx2">
                    <a:lumMod val="75000"/>
                  </a:schemeClr>
                </a:solidFill>
              </a:rPr>
              <a:t>Личностные результаты</a:t>
            </a:r>
            <a:r>
              <a:rPr lang="ru-RU" sz="1400" b="1">
                <a:solidFill>
                  <a:schemeClr val="tx2">
                    <a:lumMod val="75000"/>
                  </a:schemeClr>
                </a:solidFill>
              </a:rPr>
              <a:t>:</a:t>
            </a:r>
          </a:p>
          <a:p>
            <a:r>
              <a:rPr lang="ru-RU" sz="1400"/>
              <a:t>- научатся уважать труд  людей  разных профессий;</a:t>
            </a:r>
          </a:p>
          <a:p>
            <a:r>
              <a:rPr lang="ru-RU" sz="1400"/>
              <a:t>- будут сформированы качества: самостоятельность, усидчивость, положительная самооценка. </a:t>
            </a:r>
          </a:p>
          <a:p>
            <a:r>
              <a:rPr lang="ru-RU" sz="1400" b="1" u="sng" err="1">
                <a:solidFill>
                  <a:schemeClr val="tx2">
                    <a:lumMod val="75000"/>
                  </a:schemeClr>
                </a:solidFill>
              </a:rPr>
              <a:t>Метапредметные результаты</a:t>
            </a:r>
            <a:r>
              <a:rPr lang="ru-RU" sz="1400" b="1">
                <a:solidFill>
                  <a:schemeClr val="tx2">
                    <a:lumMod val="75000"/>
                  </a:schemeClr>
                </a:solidFill>
              </a:rPr>
              <a:t>:</a:t>
            </a:r>
          </a:p>
          <a:p>
            <a:r>
              <a:rPr lang="ru-RU" sz="1400"/>
              <a:t>- расширится  кругозор;</a:t>
            </a:r>
          </a:p>
          <a:p>
            <a:r>
              <a:rPr lang="ru-RU" sz="1400"/>
              <a:t>- сформируется  готовность к руду;</a:t>
            </a:r>
          </a:p>
          <a:p>
            <a:r>
              <a:rPr lang="ru-RU" sz="1400"/>
              <a:t>- научатся выявлять свои склонности и способности, оценивать свои возможности и прочие ресурсы, необходимые для  профессионального выбора;</a:t>
            </a:r>
          </a:p>
          <a:p>
            <a:r>
              <a:rPr lang="ru-RU" sz="1400"/>
              <a:t>- научатся организовывать свою деятельность и анализировать ее;</a:t>
            </a:r>
          </a:p>
          <a:p>
            <a:r>
              <a:rPr lang="ru-RU" sz="1400"/>
              <a:t>- сформируется потребность в самопознании и самоактуализации;</a:t>
            </a:r>
          </a:p>
          <a:p>
            <a:r>
              <a:rPr lang="ru-RU" sz="1400"/>
              <a:t>- сформируются  навыки проектно-исследовательской деятельности.</a:t>
            </a:r>
          </a:p>
        </p:txBody>
      </p:sp>
      <p:sp>
        <p:nvSpPr>
          <p:cNvPr id="5" name="Прямоугольник 4"/>
          <p:cNvSpPr/>
          <p:nvPr/>
        </p:nvSpPr>
        <p:spPr>
          <a:xfrm>
            <a:off x="357158" y="142852"/>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484149924"/>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3286116" y="714356"/>
            <a:ext cx="2492029" cy="523220"/>
          </a:xfrm>
          <a:prstGeom prst="rect">
            <a:avLst/>
          </a:prstGeom>
        </p:spPr>
        <p:txBody>
          <a:bodyPr wrap="none">
            <a:spAutoFit/>
          </a:bodyPr>
          <a:lstStyle/>
          <a:p>
            <a:pPr algn="ctr"/>
            <a:r>
              <a:rPr lang="ru-RU" sz="2800" b="1" u="sng"/>
              <a:t>Учебный план </a:t>
            </a:r>
          </a:p>
        </p:txBody>
      </p:sp>
      <p:graphicFrame>
        <p:nvGraphicFramePr>
          <p:cNvPr id="4" name="Таблица 3"/>
          <p:cNvGraphicFramePr>
            <a:graphicFrameLocks noGrp="1"/>
          </p:cNvGraphicFramePr>
          <p:nvPr>
            <p:extLst>
              <p:ext uri="{D42A27DB-BD31-4B8C-83A1-F6EECF244321}">
                <p14:modId xmlns:p14="http://schemas.microsoft.com/office/powerpoint/2010/main" xmlns="" val="1395601729"/>
              </p:ext>
            </p:extLst>
          </p:nvPr>
        </p:nvGraphicFramePr>
        <p:xfrm>
          <a:off x="107506" y="1196752"/>
          <a:ext cx="8928991" cy="5700667"/>
        </p:xfrm>
        <a:graphic>
          <a:graphicData uri="http://schemas.openxmlformats.org/drawingml/2006/table">
            <a:tbl>
              <a:tblPr firstRow="1" firstCol="1" bandRow="1">
                <a:tableStyleId>{D27102A9-8310-4765-A935-A1911B00CA55}</a:tableStyleId>
              </a:tblPr>
              <a:tblGrid>
                <a:gridCol w="216022"/>
                <a:gridCol w="1320935"/>
                <a:gridCol w="332022"/>
                <a:gridCol w="431593"/>
                <a:gridCol w="553777"/>
                <a:gridCol w="2781161"/>
                <a:gridCol w="1610146"/>
                <a:gridCol w="1683335"/>
              </a:tblGrid>
              <a:tr h="191568">
                <a:tc rowSpan="2">
                  <a:txBody>
                    <a:bodyPr/>
                    <a:lstStyle/>
                    <a:p>
                      <a:pPr algn="just">
                        <a:lnSpc>
                          <a:spcPct val="100000"/>
                        </a:lnSpc>
                        <a:spcAft>
                          <a:spcPct val="0"/>
                        </a:spcAft>
                      </a:pPr>
                      <a:r>
                        <a:rPr lang="ru-RU" sz="1050">
                          <a:effectLst/>
                        </a:rPr>
                        <a:t>№</a:t>
                      </a:r>
                      <a:endParaRPr lang="ru-RU" sz="1050">
                        <a:solidFill>
                          <a:schemeClr val="tx1"/>
                        </a:solidFill>
                        <a:effectLst/>
                        <a:latin typeface="Calibri"/>
                        <a:ea typeface="Times New Roman"/>
                        <a:cs typeface="Times New Roman"/>
                      </a:endParaRPr>
                    </a:p>
                  </a:txBody>
                  <a:tcPr marL="10442" marR="10442" marT="0" marB="0" anchor="ctr"/>
                </a:tc>
                <a:tc rowSpan="2">
                  <a:txBody>
                    <a:bodyPr/>
                    <a:lstStyle/>
                    <a:p>
                      <a:pPr algn="ctr">
                        <a:lnSpc>
                          <a:spcPct val="100000"/>
                        </a:lnSpc>
                        <a:spcAft>
                          <a:spcPct val="0"/>
                        </a:spcAft>
                      </a:pPr>
                      <a:r>
                        <a:rPr lang="ru-RU" sz="1050">
                          <a:effectLst/>
                        </a:rPr>
                        <a:t>Название раздела</a:t>
                      </a:r>
                      <a:endParaRPr lang="ru-RU" sz="1050">
                        <a:solidFill>
                          <a:schemeClr val="tx1"/>
                        </a:solidFill>
                        <a:effectLst/>
                        <a:latin typeface="Calibri"/>
                        <a:ea typeface="Times New Roman"/>
                        <a:cs typeface="Times New Roman"/>
                      </a:endParaRPr>
                    </a:p>
                  </a:txBody>
                  <a:tcPr marL="10442" marR="10442" marT="0" marB="0" anchor="ctr"/>
                </a:tc>
                <a:tc gridSpan="3">
                  <a:txBody>
                    <a:bodyPr/>
                    <a:lstStyle/>
                    <a:p>
                      <a:pPr algn="ctr">
                        <a:lnSpc>
                          <a:spcPct val="100000"/>
                        </a:lnSpc>
                        <a:spcAft>
                          <a:spcPct val="0"/>
                        </a:spcAft>
                      </a:pPr>
                      <a:r>
                        <a:rPr lang="ru-RU" sz="1050">
                          <a:effectLst/>
                        </a:rPr>
                        <a:t>Количество часов</a:t>
                      </a:r>
                      <a:endParaRPr lang="ru-RU" sz="1050">
                        <a:solidFill>
                          <a:schemeClr val="tx1"/>
                        </a:solidFill>
                        <a:effectLst/>
                        <a:latin typeface="Calibri"/>
                        <a:ea typeface="Times New Roman"/>
                        <a:cs typeface="Times New Roman"/>
                      </a:endParaRPr>
                    </a:p>
                  </a:txBody>
                  <a:tcPr marL="10442" marR="10442" marT="0" marB="0" anchor="ctr"/>
                </a:tc>
                <a:tc hMerge="1">
                  <a:txBody>
                    <a:bodyPr/>
                    <a:lstStyle/>
                    <a:p>
                      <a:endParaRPr lang="ru-RU"/>
                    </a:p>
                  </a:txBody>
                  <a:tcPr/>
                </a:tc>
                <a:tc hMerge="1">
                  <a:txBody>
                    <a:bodyPr/>
                    <a:lstStyle/>
                    <a:p>
                      <a:endParaRPr lang="ru-RU"/>
                    </a:p>
                  </a:txBody>
                  <a:tcPr/>
                </a:tc>
                <a:tc rowSpan="2">
                  <a:txBody>
                    <a:bodyPr/>
                    <a:lstStyle/>
                    <a:p>
                      <a:pPr algn="ctr">
                        <a:lnSpc>
                          <a:spcPct val="100000"/>
                        </a:lnSpc>
                        <a:spcAft>
                          <a:spcPct val="0"/>
                        </a:spcAft>
                      </a:pPr>
                      <a:r>
                        <a:rPr lang="ru-RU" sz="1050">
                          <a:effectLst/>
                        </a:rPr>
                        <a:t>Ресурсы</a:t>
                      </a:r>
                      <a:r>
                        <a:rPr lang="ru-RU" sz="1050" smtClean="0">
                          <a:effectLst/>
                        </a:rPr>
                        <a:t>/ ссылки</a:t>
                      </a:r>
                      <a:endParaRPr lang="ru-RU" sz="1050">
                        <a:solidFill>
                          <a:schemeClr val="tx1"/>
                        </a:solidFill>
                        <a:effectLst/>
                        <a:latin typeface="Calibri"/>
                        <a:ea typeface="Times New Roman"/>
                        <a:cs typeface="Times New Roman"/>
                      </a:endParaRPr>
                    </a:p>
                  </a:txBody>
                  <a:tcPr marL="10442" marR="10442" marT="0" marB="0" anchor="ctr"/>
                </a:tc>
                <a:tc rowSpan="2">
                  <a:txBody>
                    <a:bodyPr/>
                    <a:lstStyle/>
                    <a:p>
                      <a:pPr algn="ctr">
                        <a:lnSpc>
                          <a:spcPct val="100000"/>
                        </a:lnSpc>
                        <a:spcAft>
                          <a:spcPct val="0"/>
                        </a:spcAft>
                      </a:pPr>
                      <a:r>
                        <a:rPr lang="ru-RU" sz="1050">
                          <a:effectLst/>
                        </a:rPr>
                        <a:t>Формы учебного материала</a:t>
                      </a:r>
                      <a:endParaRPr lang="ru-RU" sz="1050">
                        <a:solidFill>
                          <a:schemeClr val="tx1"/>
                        </a:solidFill>
                        <a:effectLst/>
                        <a:latin typeface="Calibri"/>
                        <a:ea typeface="Times New Roman"/>
                        <a:cs typeface="Times New Roman"/>
                      </a:endParaRPr>
                    </a:p>
                  </a:txBody>
                  <a:tcPr marL="10442" marR="10442" marT="0" marB="0" anchor="ctr"/>
                </a:tc>
                <a:tc rowSpan="2">
                  <a:txBody>
                    <a:bodyPr/>
                    <a:lstStyle/>
                    <a:p>
                      <a:pPr algn="ctr">
                        <a:lnSpc>
                          <a:spcPct val="100000"/>
                        </a:lnSpc>
                        <a:spcAft>
                          <a:spcPct val="0"/>
                        </a:spcAft>
                      </a:pPr>
                      <a:r>
                        <a:rPr lang="ru-RU" sz="1050">
                          <a:effectLst/>
                        </a:rPr>
                        <a:t>Формы аттестации</a:t>
                      </a:r>
                      <a:r>
                        <a:rPr lang="ru-RU" sz="1050" smtClean="0">
                          <a:effectLst/>
                        </a:rPr>
                        <a:t>, (</a:t>
                      </a:r>
                      <a:r>
                        <a:rPr lang="ru-RU" sz="1050">
                          <a:effectLst/>
                        </a:rPr>
                        <a:t>контроля)</a:t>
                      </a:r>
                      <a:endParaRPr lang="ru-RU" sz="1050">
                        <a:solidFill>
                          <a:schemeClr val="tx1"/>
                        </a:solidFill>
                        <a:effectLst/>
                        <a:latin typeface="Calibri"/>
                        <a:ea typeface="Times New Roman"/>
                        <a:cs typeface="Times New Roman"/>
                      </a:endParaRPr>
                    </a:p>
                  </a:txBody>
                  <a:tcPr marL="10442" marR="10442" marT="0" marB="0" anchor="ctr"/>
                </a:tc>
              </a:tr>
              <a:tr h="143696">
                <a:tc vMerge="1">
                  <a:txBody>
                    <a:bodyPr/>
                    <a:lstStyle/>
                    <a:p>
                      <a:endParaRPr lang="ru-RU"/>
                    </a:p>
                  </a:txBody>
                  <a:tcPr/>
                </a:tc>
                <a:tc vMerge="1">
                  <a:txBody>
                    <a:bodyPr/>
                    <a:lstStyle/>
                    <a:p>
                      <a:endParaRPr lang="ru-RU"/>
                    </a:p>
                  </a:txBody>
                  <a:tcPr/>
                </a:tc>
                <a:tc>
                  <a:txBody>
                    <a:bodyPr/>
                    <a:lstStyle/>
                    <a:p>
                      <a:pPr algn="ctr">
                        <a:lnSpc>
                          <a:spcPct val="100000"/>
                        </a:lnSpc>
                        <a:spcAft>
                          <a:spcPct val="0"/>
                        </a:spcAft>
                      </a:pPr>
                      <a:r>
                        <a:rPr lang="ru-RU" sz="1050" smtClean="0">
                          <a:effectLst/>
                        </a:rPr>
                        <a:t>всего</a:t>
                      </a:r>
                      <a:endParaRPr lang="ru-RU" sz="1050">
                        <a:solidFill>
                          <a:schemeClr val="tx1"/>
                        </a:solidFill>
                        <a:effectLst/>
                        <a:latin typeface="Calibri"/>
                        <a:ea typeface="Times New Roman"/>
                        <a:cs typeface="Times New Roman"/>
                      </a:endParaRPr>
                    </a:p>
                  </a:txBody>
                  <a:tcPr marL="10442" marR="10442" marT="0" marB="0" anchor="ctr"/>
                </a:tc>
                <a:tc>
                  <a:txBody>
                    <a:bodyPr/>
                    <a:lstStyle/>
                    <a:p>
                      <a:pPr algn="ctr">
                        <a:lnSpc>
                          <a:spcPct val="100000"/>
                        </a:lnSpc>
                        <a:spcAft>
                          <a:spcPct val="0"/>
                        </a:spcAft>
                      </a:pPr>
                      <a:r>
                        <a:rPr lang="ru-RU" sz="1050">
                          <a:effectLst/>
                        </a:rPr>
                        <a:t>теория</a:t>
                      </a:r>
                      <a:endParaRPr lang="ru-RU" sz="1050">
                        <a:solidFill>
                          <a:schemeClr val="tx1"/>
                        </a:solidFill>
                        <a:effectLst/>
                        <a:latin typeface="Calibri"/>
                        <a:ea typeface="Times New Roman"/>
                        <a:cs typeface="Times New Roman"/>
                      </a:endParaRPr>
                    </a:p>
                  </a:txBody>
                  <a:tcPr marL="10442" marR="10442" marT="0" marB="0" anchor="ctr"/>
                </a:tc>
                <a:tc>
                  <a:txBody>
                    <a:bodyPr/>
                    <a:lstStyle/>
                    <a:p>
                      <a:pPr algn="ctr">
                        <a:lnSpc>
                          <a:spcPct val="100000"/>
                        </a:lnSpc>
                        <a:spcAft>
                          <a:spcPct val="0"/>
                        </a:spcAft>
                      </a:pPr>
                      <a:r>
                        <a:rPr lang="ru-RU" sz="1050">
                          <a:effectLst/>
                        </a:rPr>
                        <a:t>практика</a:t>
                      </a:r>
                      <a:endParaRPr lang="ru-RU" sz="1050">
                        <a:solidFill>
                          <a:schemeClr val="tx1"/>
                        </a:solidFill>
                        <a:effectLst/>
                        <a:latin typeface="Calibri"/>
                        <a:ea typeface="Times New Roman"/>
                        <a:cs typeface="Times New Roman"/>
                      </a:endParaRPr>
                    </a:p>
                  </a:txBody>
                  <a:tcPr marL="10442" marR="10442" marT="0" marB="0" anchor="ctr"/>
                </a:tc>
                <a:tc vMerge="1">
                  <a:txBody>
                    <a:bodyPr/>
                    <a:lstStyle/>
                    <a:p>
                      <a:endParaRPr lang="ru-RU"/>
                    </a:p>
                  </a:txBody>
                  <a:tcPr/>
                </a:tc>
                <a:tc vMerge="1">
                  <a:txBody>
                    <a:bodyPr/>
                    <a:lstStyle/>
                    <a:p>
                      <a:endParaRPr lang="ru-RU"/>
                    </a:p>
                  </a:txBody>
                  <a:tcPr/>
                </a:tc>
                <a:tc vMerge="1">
                  <a:txBody>
                    <a:bodyPr/>
                    <a:lstStyle/>
                    <a:p>
                      <a:endParaRPr lang="ru-RU"/>
                    </a:p>
                  </a:txBody>
                  <a:tcPr/>
                </a:tc>
              </a:tr>
              <a:tr h="431086">
                <a:tc>
                  <a:txBody>
                    <a:bodyPr/>
                    <a:lstStyle/>
                    <a:p>
                      <a:pPr marL="0" lvl="0" indent="0" algn="just">
                        <a:lnSpc>
                          <a:spcPct val="100000"/>
                        </a:lnSpc>
                        <a:spcAft>
                          <a:spcPct val="0"/>
                        </a:spcAft>
                        <a:buClr>
                          <a:srgbClr val="000000"/>
                        </a:buClr>
                        <a:buFont typeface="+mj-lt"/>
                        <a:buNone/>
                      </a:pPr>
                      <a:r>
                        <a:rPr lang="ru-RU" sz="1000" smtClean="0">
                          <a:effectLst/>
                        </a:rPr>
                        <a:t>1</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smtClean="0">
                          <a:effectLst/>
                        </a:rPr>
                        <a:t>Вводное</a:t>
                      </a:r>
                      <a:r>
                        <a:rPr lang="ru-RU" sz="1200" baseline="0" smtClean="0">
                          <a:effectLst/>
                        </a:rPr>
                        <a:t> занятие</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2</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1</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1</a:t>
                      </a:r>
                      <a:endParaRPr lang="ru-RU" sz="1200">
                        <a:solidFill>
                          <a:schemeClr val="tx1"/>
                        </a:solidFill>
                        <a:effectLst/>
                        <a:latin typeface="Calibri"/>
                        <a:ea typeface="Times New Roman"/>
                        <a:cs typeface="Times New Roman"/>
                      </a:endParaRPr>
                    </a:p>
                  </a:txBody>
                  <a:tcPr marL="10442" marR="10442" marT="0" marB="0"/>
                </a:tc>
                <a:tc>
                  <a:txBody>
                    <a:bodyPr/>
                    <a:lstStyle/>
                    <a:p>
                      <a:pPr>
                        <a:lnSpc>
                          <a:spcPct val="100000"/>
                        </a:lnSpc>
                        <a:spcAft>
                          <a:spcPct val="0"/>
                        </a:spcAft>
                      </a:pPr>
                      <a:r>
                        <a:rPr kumimoji="0" lang="ru-RU" sz="800" kern="1200">
                          <a:effectLst/>
                        </a:rPr>
                        <a:t>1. Презентация (приложение 1).</a:t>
                      </a:r>
                    </a:p>
                    <a:p>
                      <a:pPr algn="just">
                        <a:lnSpc>
                          <a:spcPct val="100000"/>
                        </a:lnSpc>
                        <a:spcAft>
                          <a:spcPct val="0"/>
                        </a:spcAft>
                      </a:pPr>
                      <a:r>
                        <a:rPr kumimoji="0" lang="ru-RU" sz="800" kern="1200">
                          <a:effectLst/>
                        </a:rPr>
                        <a:t>2. Анкеты и тесты (приложение 2) - рассылка</a:t>
                      </a:r>
                      <a:endParaRPr kumimoji="0" lang="ru-RU" sz="800" kern="1200">
                        <a:solidFill>
                          <a:schemeClr val="tx1"/>
                        </a:solidFill>
                        <a:effectLst/>
                        <a:latin typeface="+mn-lt"/>
                        <a:ea typeface="+mn-ea"/>
                        <a:cs typeface="+mn-cs"/>
                      </a:endParaRPr>
                    </a:p>
                  </a:txBody>
                  <a:tcPr marL="10442" marR="10442" marT="0" marB="0"/>
                </a:tc>
                <a:tc>
                  <a:txBody>
                    <a:bodyPr/>
                    <a:lstStyle/>
                    <a:p>
                      <a:pPr algn="just">
                        <a:lnSpc>
                          <a:spcPct val="100000"/>
                        </a:lnSpc>
                        <a:spcAft>
                          <a:spcPct val="0"/>
                        </a:spcAft>
                      </a:pPr>
                      <a:r>
                        <a:rPr lang="ru-RU" sz="800">
                          <a:effectLst/>
                        </a:rPr>
                        <a:t>Онлайн-презентация.</a:t>
                      </a:r>
                    </a:p>
                    <a:p>
                      <a:pPr algn="just">
                        <a:lnSpc>
                          <a:spcPct val="100000"/>
                        </a:lnSpc>
                        <a:spcAft>
                          <a:spcPct val="0"/>
                        </a:spcAft>
                      </a:pPr>
                      <a:r>
                        <a:rPr lang="ru-RU" sz="800">
                          <a:effectLst/>
                        </a:rPr>
                        <a:t>Онлайн-консультация</a:t>
                      </a:r>
                      <a:endParaRPr lang="ru-RU" sz="800">
                        <a:solidFill>
                          <a:schemeClr val="tx1"/>
                        </a:solidFill>
                        <a:effectLst/>
                        <a:latin typeface="Calibri"/>
                        <a:ea typeface="Times New Roman"/>
                        <a:cs typeface="Times New Roman"/>
                      </a:endParaRPr>
                    </a:p>
                  </a:txBody>
                  <a:tcPr marL="10442" marR="10442" marT="0" marB="0"/>
                </a:tc>
                <a:tc>
                  <a:txBody>
                    <a:bodyPr/>
                    <a:lstStyle/>
                    <a:p>
                      <a:pPr>
                        <a:lnSpc>
                          <a:spcPct val="100000"/>
                        </a:lnSpc>
                        <a:spcAft>
                          <a:spcPct val="0"/>
                        </a:spcAft>
                      </a:pPr>
                      <a:r>
                        <a:rPr lang="ru-RU" sz="800">
                          <a:effectLst/>
                        </a:rPr>
                        <a:t>Входной контроль - мотивационный практикум (тестирование, анкетирование)</a:t>
                      </a:r>
                      <a:endParaRPr lang="ru-RU" sz="800">
                        <a:solidFill>
                          <a:schemeClr val="tx1"/>
                        </a:solidFill>
                        <a:effectLst/>
                        <a:latin typeface="Calibri"/>
                        <a:ea typeface="Times New Roman"/>
                        <a:cs typeface="Times New Roman"/>
                      </a:endParaRPr>
                    </a:p>
                  </a:txBody>
                  <a:tcPr marL="10442" marR="10442" marT="0" marB="0"/>
                </a:tc>
              </a:tr>
              <a:tr h="776443">
                <a:tc>
                  <a:txBody>
                    <a:bodyPr/>
                    <a:lstStyle/>
                    <a:p>
                      <a:pPr marL="0" lvl="0" indent="0" algn="just">
                        <a:lnSpc>
                          <a:spcPct val="100000"/>
                        </a:lnSpc>
                        <a:spcAft>
                          <a:spcPct val="0"/>
                        </a:spcAft>
                        <a:buClr>
                          <a:srgbClr val="000000"/>
                        </a:buClr>
                        <a:buFont typeface="+mj-lt"/>
                        <a:buNone/>
                      </a:pPr>
                      <a:r>
                        <a:rPr lang="ru-RU" sz="1000">
                          <a:effectLst/>
                        </a:rPr>
                        <a:t> </a:t>
                      </a:r>
                      <a:r>
                        <a:rPr lang="ru-RU" sz="1000" smtClean="0">
                          <a:effectLst/>
                        </a:rPr>
                        <a:t>2</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a:effectLst/>
                        </a:rPr>
                        <a:t>Профессиональное просвещение</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6</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4</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2</a:t>
                      </a:r>
                      <a:endParaRPr lang="ru-RU" sz="12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kumimoji="0" lang="ru-RU" sz="800" kern="1200">
                          <a:effectLst/>
                        </a:rPr>
                        <a:t>1.Видеоролик «Профессии будущего».</a:t>
                      </a:r>
                    </a:p>
                    <a:p>
                      <a:pPr algn="just">
                        <a:lnSpc>
                          <a:spcPct val="100000"/>
                        </a:lnSpc>
                        <a:spcAft>
                          <a:spcPct val="0"/>
                        </a:spcAft>
                      </a:pPr>
                      <a:r>
                        <a:rPr kumimoji="0" lang="ru-RU" sz="800" kern="1200">
                          <a:effectLst/>
                        </a:rPr>
                        <a:t>Интернет источники:</a:t>
                      </a:r>
                    </a:p>
                    <a:p>
                      <a:pPr algn="just">
                        <a:lnSpc>
                          <a:spcPct val="100000"/>
                        </a:lnSpc>
                        <a:spcAft>
                          <a:spcPct val="0"/>
                        </a:spcAft>
                      </a:pPr>
                      <a:r>
                        <a:rPr kumimoji="0" lang="ru-RU" sz="800" kern="1200" smtClean="0">
                          <a:effectLst/>
                          <a:hlinkClick r:id="rId2"/>
                        </a:rPr>
                        <a:t>https://www.youtube.com/watch?v=Bgh0QPWaulo</a:t>
                      </a:r>
                      <a:endParaRPr kumimoji="0" lang="ru-RU" sz="800" kern="1200" smtClean="0">
                        <a:effectLst/>
                      </a:endParaRPr>
                    </a:p>
                    <a:p>
                      <a:pPr algn="l">
                        <a:lnSpc>
                          <a:spcPct val="100000"/>
                        </a:lnSpc>
                        <a:spcAft>
                          <a:spcPct val="0"/>
                        </a:spcAft>
                      </a:pPr>
                      <a:r>
                        <a:rPr kumimoji="0" lang="ru-RU" sz="800" kern="1200" smtClean="0">
                          <a:effectLst/>
                        </a:rPr>
                        <a:t>2</a:t>
                      </a:r>
                      <a:r>
                        <a:rPr kumimoji="0" lang="ru-RU" sz="800" kern="1200">
                          <a:effectLst/>
                        </a:rPr>
                        <a:t>. Трудовое законодательство РФ, нормативно-правовая база по профориентационной работе – рассылка документов (приложение 4)</a:t>
                      </a:r>
                      <a:endParaRPr kumimoji="0" lang="ru-RU" sz="800" kern="1200">
                        <a:solidFill>
                          <a:schemeClr val="tx1"/>
                        </a:solidFill>
                        <a:effectLst/>
                        <a:latin typeface="+mn-lt"/>
                        <a:ea typeface="+mn-ea"/>
                        <a:cs typeface="+mn-cs"/>
                      </a:endParaRPr>
                    </a:p>
                  </a:txBody>
                  <a:tcPr marL="10442" marR="10442" marT="0" marB="0"/>
                </a:tc>
                <a:tc>
                  <a:txBody>
                    <a:bodyPr/>
                    <a:lstStyle/>
                    <a:p>
                      <a:pPr algn="just">
                        <a:lnSpc>
                          <a:spcPct val="100000"/>
                        </a:lnSpc>
                        <a:spcAft>
                          <a:spcPct val="0"/>
                        </a:spcAft>
                      </a:pPr>
                      <a:r>
                        <a:rPr lang="ru-RU" sz="800">
                          <a:effectLst/>
                        </a:rPr>
                        <a:t>Веб-занятие.</a:t>
                      </a:r>
                    </a:p>
                    <a:p>
                      <a:pPr algn="just">
                        <a:lnSpc>
                          <a:spcPct val="100000"/>
                        </a:lnSpc>
                        <a:spcAft>
                          <a:spcPct val="0"/>
                        </a:spcAft>
                      </a:pPr>
                      <a:r>
                        <a:rPr lang="ru-RU" sz="800">
                          <a:effectLst/>
                        </a:rPr>
                        <a:t>Просмотр профориентационного ролика «Профессии будущего: кем мне стать?».</a:t>
                      </a:r>
                    </a:p>
                    <a:p>
                      <a:pPr algn="l">
                        <a:lnSpc>
                          <a:spcPct val="100000"/>
                        </a:lnSpc>
                        <a:spcAft>
                          <a:spcPct val="0"/>
                        </a:spcAft>
                      </a:pPr>
                      <a:r>
                        <a:rPr lang="ru-RU" sz="800">
                          <a:effectLst/>
                        </a:rPr>
                        <a:t>Самостоятельное изучение нормативной базы</a:t>
                      </a: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Самостоятельная работа</a:t>
                      </a:r>
                    </a:p>
                    <a:p>
                      <a:pPr algn="just">
                        <a:lnSpc>
                          <a:spcPct val="100000"/>
                        </a:lnSpc>
                        <a:spcAft>
                          <a:spcPct val="0"/>
                        </a:spcAft>
                      </a:pPr>
                      <a:r>
                        <a:rPr lang="ru-RU" sz="800">
                          <a:effectLst/>
                        </a:rPr>
                        <a:t> </a:t>
                      </a:r>
                    </a:p>
                    <a:p>
                      <a:pPr algn="just">
                        <a:lnSpc>
                          <a:spcPct val="100000"/>
                        </a:lnSpc>
                        <a:spcAft>
                          <a:spcPct val="0"/>
                        </a:spcAft>
                      </a:pPr>
                      <a:r>
                        <a:rPr lang="ru-RU" sz="800">
                          <a:effectLst/>
                        </a:rPr>
                        <a:t>Собеседование</a:t>
                      </a:r>
                    </a:p>
                    <a:p>
                      <a:pPr algn="just">
                        <a:lnSpc>
                          <a:spcPct val="100000"/>
                        </a:lnSpc>
                        <a:spcAft>
                          <a:spcPct val="0"/>
                        </a:spcAft>
                      </a:pPr>
                      <a:r>
                        <a:rPr lang="ru-RU" sz="800">
                          <a:effectLst/>
                        </a:rPr>
                        <a:t> </a:t>
                      </a:r>
                      <a:endParaRPr lang="ru-RU" sz="800">
                        <a:solidFill>
                          <a:schemeClr val="tx1"/>
                        </a:solidFill>
                        <a:effectLst/>
                        <a:latin typeface="Calibri"/>
                        <a:ea typeface="Times New Roman"/>
                        <a:cs typeface="Times New Roman"/>
                      </a:endParaRPr>
                    </a:p>
                  </a:txBody>
                  <a:tcPr marL="10442" marR="10442" marT="0" marB="0"/>
                </a:tc>
              </a:tr>
              <a:tr h="1913591">
                <a:tc>
                  <a:txBody>
                    <a:bodyPr/>
                    <a:lstStyle/>
                    <a:p>
                      <a:pPr marL="0" lvl="0" indent="0" algn="just">
                        <a:lnSpc>
                          <a:spcPct val="100000"/>
                        </a:lnSpc>
                        <a:spcAft>
                          <a:spcPct val="0"/>
                        </a:spcAft>
                        <a:buClr>
                          <a:srgbClr val="000000"/>
                        </a:buClr>
                        <a:buFont typeface="+mj-lt"/>
                        <a:buNone/>
                      </a:pPr>
                      <a:r>
                        <a:rPr lang="ru-RU" sz="1000">
                          <a:effectLst/>
                        </a:rPr>
                        <a:t> </a:t>
                      </a:r>
                      <a:r>
                        <a:rPr lang="ru-RU" sz="1000" smtClean="0">
                          <a:effectLst/>
                        </a:rPr>
                        <a:t>3</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a:effectLst/>
                        </a:rPr>
                        <a:t>Мир  профессий</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smtClean="0">
                          <a:effectLst/>
                        </a:rPr>
                        <a:t>10</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4</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smtClean="0">
                          <a:effectLst/>
                        </a:rPr>
                        <a:t>6</a:t>
                      </a:r>
                      <a:endParaRPr lang="ru-RU" sz="12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kumimoji="0" lang="ru-RU" sz="800" kern="1200">
                          <a:effectLst/>
                        </a:rPr>
                        <a:t>1.Презентация (приложение 3).</a:t>
                      </a:r>
                    </a:p>
                    <a:p>
                      <a:pPr algn="just">
                        <a:lnSpc>
                          <a:spcPct val="100000"/>
                        </a:lnSpc>
                        <a:spcAft>
                          <a:spcPct val="0"/>
                        </a:spcAft>
                      </a:pPr>
                      <a:r>
                        <a:rPr kumimoji="0" lang="ru-RU" sz="800" kern="1200">
                          <a:effectLst/>
                        </a:rPr>
                        <a:t> </a:t>
                      </a:r>
                      <a:r>
                        <a:rPr kumimoji="0" lang="ru-RU" sz="800" kern="1200" smtClean="0">
                          <a:effectLst/>
                        </a:rPr>
                        <a:t>2</a:t>
                      </a:r>
                      <a:r>
                        <a:rPr kumimoji="0" lang="ru-RU" sz="800" kern="1200">
                          <a:effectLst/>
                        </a:rPr>
                        <a:t>. Интернет источники:</a:t>
                      </a:r>
                    </a:p>
                    <a:p>
                      <a:pPr marL="0" algn="just" rtl="0" eaLnBrk="1" latinLnBrk="0" hangingPunct="1">
                        <a:lnSpc>
                          <a:spcPct val="100000"/>
                        </a:lnSpc>
                        <a:spcAft>
                          <a:spcPts val="400"/>
                        </a:spcAft>
                      </a:pPr>
                      <a:r>
                        <a:rPr kumimoji="0" lang="ru-RU" sz="800" kern="1200" baseline="0">
                          <a:effectLst/>
                          <a:hlinkClick r:id="rId3"/>
                        </a:rPr>
                        <a:t>https://atlas100.ru/catalog/</a:t>
                      </a:r>
                      <a:endParaRPr kumimoji="0" lang="ru-RU" sz="800" kern="1200" baseline="0">
                        <a:effectLst/>
                      </a:endParaRPr>
                    </a:p>
                    <a:p>
                      <a:pPr marL="0" algn="just" rtl="0" eaLnBrk="1" latinLnBrk="0" hangingPunct="1">
                        <a:lnSpc>
                          <a:spcPct val="100000"/>
                        </a:lnSpc>
                        <a:spcAft>
                          <a:spcPts val="400"/>
                        </a:spcAft>
                      </a:pPr>
                      <a:r>
                        <a:rPr kumimoji="0" lang="ru-RU" sz="800" kern="1200" baseline="0">
                          <a:effectLst/>
                          <a:hlinkClick r:id="rId4"/>
                        </a:rPr>
                        <a:t>https://proektoria.online/</a:t>
                      </a:r>
                      <a:endParaRPr kumimoji="0" lang="ru-RU" sz="800" kern="1200" baseline="0">
                        <a:effectLst/>
                      </a:endParaRPr>
                    </a:p>
                    <a:p>
                      <a:pPr marL="0" algn="just" rtl="0" eaLnBrk="1" latinLnBrk="0" hangingPunct="1">
                        <a:lnSpc>
                          <a:spcPct val="100000"/>
                        </a:lnSpc>
                        <a:spcAft>
                          <a:spcPts val="400"/>
                        </a:spcAft>
                      </a:pPr>
                      <a:r>
                        <a:rPr kumimoji="0" lang="ru-RU" sz="800" kern="1200" baseline="0">
                          <a:effectLst/>
                          <a:hlinkClick r:id="rId5"/>
                        </a:rPr>
                        <a:t>https://sochisirius.ru/edu/uroki</a:t>
                      </a:r>
                      <a:endParaRPr kumimoji="0" lang="ru-RU" sz="800" kern="1200" baseline="0">
                        <a:effectLst/>
                      </a:endParaRPr>
                    </a:p>
                    <a:p>
                      <a:pPr marL="0" algn="just" rtl="0" eaLnBrk="1" latinLnBrk="0" hangingPunct="1">
                        <a:lnSpc>
                          <a:spcPct val="100000"/>
                        </a:lnSpc>
                        <a:spcAft>
                          <a:spcPts val="400"/>
                        </a:spcAft>
                      </a:pPr>
                      <a:r>
                        <a:rPr kumimoji="0" lang="ru-RU" sz="800" kern="1200" baseline="0">
                          <a:effectLst/>
                          <a:hlinkClick r:id="rId6"/>
                        </a:rPr>
                        <a:t>https://xn--80acqkxbs.xn--p1ai/vserossijskaya-profdiagnostika</a:t>
                      </a:r>
                      <a:endParaRPr kumimoji="0" lang="ru-RU" sz="800" kern="1200" baseline="0">
                        <a:effectLst/>
                      </a:endParaRPr>
                    </a:p>
                    <a:p>
                      <a:pPr marL="0" algn="just" rtl="0" eaLnBrk="1" latinLnBrk="0" hangingPunct="1">
                        <a:lnSpc>
                          <a:spcPct val="100000"/>
                        </a:lnSpc>
                        <a:spcAft>
                          <a:spcPts val="400"/>
                        </a:spcAft>
                      </a:pPr>
                      <a:r>
                        <a:rPr kumimoji="0" lang="ru-RU" sz="800" kern="1200" baseline="0">
                          <a:effectLst/>
                          <a:hlinkClick r:id="rId7"/>
                        </a:rPr>
                        <a:t>https://bolshayaperemena.online/</a:t>
                      </a:r>
                      <a:endParaRPr kumimoji="0" lang="ru-RU" sz="800" kern="1200" baseline="0">
                        <a:effectLst/>
                      </a:endParaRPr>
                    </a:p>
                    <a:p>
                      <a:pPr algn="just">
                        <a:lnSpc>
                          <a:spcPct val="100000"/>
                        </a:lnSpc>
                        <a:spcAft>
                          <a:spcPts val="400"/>
                        </a:spcAft>
                      </a:pPr>
                      <a:r>
                        <a:rPr kumimoji="0" lang="ru-RU" sz="800" kern="1200" baseline="0">
                          <a:effectLst/>
                        </a:rPr>
                        <a:t>https://navigatum.ru/ </a:t>
                      </a:r>
                    </a:p>
                    <a:p>
                      <a:pPr algn="just">
                        <a:lnSpc>
                          <a:spcPct val="100000"/>
                        </a:lnSpc>
                        <a:spcAft>
                          <a:spcPts val="400"/>
                        </a:spcAft>
                      </a:pPr>
                      <a:r>
                        <a:rPr kumimoji="0" lang="ru-RU" sz="800" kern="1200" baseline="0">
                          <a:effectLst/>
                          <a:hlinkClick r:id="rId8"/>
                        </a:rPr>
                        <a:t>https://profilum.ru/</a:t>
                      </a:r>
                      <a:r>
                        <a:rPr kumimoji="0" lang="ru-RU" sz="800" kern="1200" baseline="0">
                          <a:effectLst/>
                        </a:rPr>
                        <a:t>.</a:t>
                      </a:r>
                    </a:p>
                    <a:p>
                      <a:pPr algn="just">
                        <a:lnSpc>
                          <a:spcPct val="100000"/>
                        </a:lnSpc>
                        <a:spcAft>
                          <a:spcPts val="400"/>
                        </a:spcAft>
                      </a:pPr>
                      <a:r>
                        <a:rPr kumimoji="0" lang="ru-RU" sz="800" kern="1200" baseline="0">
                          <a:effectLst/>
                          <a:hlinkClick r:id="rId9"/>
                        </a:rPr>
                        <a:t>https://worldskills.ru/</a:t>
                      </a:r>
                      <a:endParaRPr kumimoji="0" lang="ru-RU" sz="800" kern="1200" baseline="0">
                        <a:effectLst/>
                      </a:endParaRPr>
                    </a:p>
                    <a:p>
                      <a:pPr algn="just">
                        <a:lnSpc>
                          <a:spcPct val="100000"/>
                        </a:lnSpc>
                        <a:spcAft>
                          <a:spcPts val="400"/>
                        </a:spcAft>
                      </a:pPr>
                      <a:r>
                        <a:rPr kumimoji="0" lang="ru-RU" sz="800" kern="1200" baseline="0">
                          <a:effectLst/>
                          <a:hlinkClick r:id="rId10"/>
                        </a:rPr>
                        <a:t>https://abilympics-russia.ru/</a:t>
                      </a:r>
                      <a:endParaRPr kumimoji="0" lang="ru-RU" sz="800" kern="1200" baseline="0">
                        <a:effectLst/>
                      </a:endParaRPr>
                    </a:p>
                    <a:p>
                      <a:pPr algn="just">
                        <a:lnSpc>
                          <a:spcPct val="100000"/>
                        </a:lnSpc>
                        <a:spcAft>
                          <a:spcPts val="400"/>
                        </a:spcAft>
                      </a:pPr>
                      <a:r>
                        <a:rPr kumimoji="0" lang="ru-RU" sz="800" kern="1200" baseline="0">
                          <a:effectLst/>
                          <a:hlinkClick r:id="rId11"/>
                        </a:rPr>
                        <a:t>http://bilet-help.worldskills.ru/</a:t>
                      </a:r>
                      <a:endParaRPr kumimoji="0" lang="ru-RU" sz="800" kern="1200" baseline="0">
                        <a:solidFill>
                          <a:schemeClr val="tx1"/>
                        </a:solidFill>
                        <a:effectLst/>
                        <a:latin typeface="+mn-lt"/>
                        <a:ea typeface="+mn-ea"/>
                        <a:cs typeface="+mn-cs"/>
                      </a:endParaRPr>
                    </a:p>
                  </a:txBody>
                  <a:tcPr marL="10442" marR="10442" marT="0" marB="0"/>
                </a:tc>
                <a:tc>
                  <a:txBody>
                    <a:bodyPr/>
                    <a:lstStyle/>
                    <a:p>
                      <a:pPr algn="just">
                        <a:lnSpc>
                          <a:spcPct val="100000"/>
                        </a:lnSpc>
                        <a:spcAft>
                          <a:spcPct val="0"/>
                        </a:spcAft>
                      </a:pPr>
                      <a:r>
                        <a:rPr lang="ru-RU" sz="800">
                          <a:effectLst/>
                        </a:rPr>
                        <a:t>Веб-презентация </a:t>
                      </a:r>
                    </a:p>
                    <a:p>
                      <a:pPr algn="just">
                        <a:lnSpc>
                          <a:spcPct val="100000"/>
                        </a:lnSpc>
                        <a:spcAft>
                          <a:spcPct val="0"/>
                        </a:spcAft>
                      </a:pPr>
                      <a:r>
                        <a:rPr lang="ru-RU" sz="800">
                          <a:effectLst/>
                        </a:rPr>
                        <a:t> </a:t>
                      </a:r>
                    </a:p>
                    <a:p>
                      <a:pPr algn="just">
                        <a:lnSpc>
                          <a:spcPct val="100000"/>
                        </a:lnSpc>
                        <a:spcAft>
                          <a:spcPct val="0"/>
                        </a:spcAft>
                      </a:pPr>
                      <a:r>
                        <a:rPr lang="ru-RU" sz="800">
                          <a:effectLst/>
                        </a:rPr>
                        <a:t>Онлайн-консультация</a:t>
                      </a:r>
                    </a:p>
                    <a:p>
                      <a:pPr algn="just">
                        <a:lnSpc>
                          <a:spcPct val="100000"/>
                        </a:lnSpc>
                        <a:spcAft>
                          <a:spcPct val="0"/>
                        </a:spcAft>
                      </a:pPr>
                      <a:r>
                        <a:rPr lang="ru-RU" sz="800">
                          <a:effectLst/>
                        </a:rPr>
                        <a:t> </a:t>
                      </a:r>
                    </a:p>
                    <a:p>
                      <a:pPr algn="just">
                        <a:lnSpc>
                          <a:spcPct val="100000"/>
                        </a:lnSpc>
                        <a:spcAft>
                          <a:spcPct val="0"/>
                        </a:spcAft>
                      </a:pPr>
                      <a:r>
                        <a:rPr lang="ru-RU" sz="800">
                          <a:effectLst/>
                        </a:rPr>
                        <a:t>Самостоятельный просмотр видео-уроков и видео-лекций</a:t>
                      </a: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Самостоятельная работа</a:t>
                      </a:r>
                    </a:p>
                    <a:p>
                      <a:pPr algn="just">
                        <a:lnSpc>
                          <a:spcPct val="100000"/>
                        </a:lnSpc>
                        <a:spcAft>
                          <a:spcPct val="0"/>
                        </a:spcAft>
                      </a:pPr>
                      <a:r>
                        <a:rPr lang="ru-RU" sz="800">
                          <a:effectLst/>
                        </a:rPr>
                        <a:t> </a:t>
                      </a:r>
                    </a:p>
                    <a:p>
                      <a:pPr algn="just">
                        <a:lnSpc>
                          <a:spcPct val="100000"/>
                        </a:lnSpc>
                        <a:spcAft>
                          <a:spcPct val="0"/>
                        </a:spcAft>
                      </a:pPr>
                      <a:r>
                        <a:rPr lang="ru-RU" sz="800">
                          <a:effectLst/>
                        </a:rPr>
                        <a:t>Собеседование</a:t>
                      </a:r>
                    </a:p>
                    <a:p>
                      <a:pPr algn="just">
                        <a:lnSpc>
                          <a:spcPct val="100000"/>
                        </a:lnSpc>
                        <a:spcAft>
                          <a:spcPct val="0"/>
                        </a:spcAft>
                      </a:pPr>
                      <a:r>
                        <a:rPr lang="ru-RU" sz="800">
                          <a:effectLst/>
                        </a:rPr>
                        <a:t> </a:t>
                      </a:r>
                      <a:endParaRPr lang="ru-RU" sz="800">
                        <a:solidFill>
                          <a:schemeClr val="tx1"/>
                        </a:solidFill>
                        <a:effectLst/>
                        <a:latin typeface="Calibri"/>
                        <a:ea typeface="Times New Roman"/>
                        <a:cs typeface="Times New Roman"/>
                      </a:endParaRPr>
                    </a:p>
                  </a:txBody>
                  <a:tcPr marL="10442" marR="10442" marT="0" marB="0"/>
                </a:tc>
              </a:tr>
              <a:tr h="842387">
                <a:tc>
                  <a:txBody>
                    <a:bodyPr/>
                    <a:lstStyle/>
                    <a:p>
                      <a:pPr marL="0" lvl="0" indent="0" algn="just">
                        <a:lnSpc>
                          <a:spcPct val="100000"/>
                        </a:lnSpc>
                        <a:spcAft>
                          <a:spcPct val="0"/>
                        </a:spcAft>
                        <a:buClr>
                          <a:srgbClr val="000000"/>
                        </a:buClr>
                        <a:buFont typeface="+mj-lt"/>
                        <a:buNone/>
                      </a:pPr>
                      <a:r>
                        <a:rPr lang="ru-RU" sz="1000">
                          <a:effectLst/>
                        </a:rPr>
                        <a:t> </a:t>
                      </a:r>
                      <a:r>
                        <a:rPr lang="ru-RU" sz="1000" smtClean="0">
                          <a:effectLst/>
                        </a:rPr>
                        <a:t>4</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a:effectLst/>
                        </a:rPr>
                        <a:t>Профессиональная диагностика</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8</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 </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8</a:t>
                      </a:r>
                      <a:endParaRPr lang="ru-RU" sz="12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kumimoji="0" lang="ru-RU" sz="800" kern="1200">
                          <a:effectLst/>
                        </a:rPr>
                        <a:t>Интернет источники:</a:t>
                      </a:r>
                    </a:p>
                    <a:p>
                      <a:pPr algn="just">
                        <a:lnSpc>
                          <a:spcPct val="100000"/>
                        </a:lnSpc>
                        <a:spcAft>
                          <a:spcPts val="400"/>
                        </a:spcAft>
                      </a:pPr>
                      <a:r>
                        <a:rPr kumimoji="0" lang="en-US" sz="800" kern="1200">
                          <a:effectLst/>
                        </a:rPr>
                        <a:t>https</a:t>
                      </a:r>
                      <a:r>
                        <a:rPr kumimoji="0" lang="ru-RU" sz="800" kern="1200">
                          <a:effectLst/>
                        </a:rPr>
                        <a:t>://</a:t>
                      </a:r>
                      <a:r>
                        <a:rPr kumimoji="0" lang="en-US" sz="800" kern="1200" err="1">
                          <a:effectLst/>
                        </a:rPr>
                        <a:t>xn</a:t>
                      </a:r>
                      <a:r>
                        <a:rPr kumimoji="0" lang="ru-RU" sz="800" kern="1200">
                          <a:effectLst/>
                        </a:rPr>
                        <a:t>--80</a:t>
                      </a:r>
                      <a:r>
                        <a:rPr kumimoji="0" lang="en-US" sz="800" kern="1200" err="1">
                          <a:effectLst/>
                        </a:rPr>
                        <a:t>acqkxbs</a:t>
                      </a:r>
                      <a:r>
                        <a:rPr kumimoji="0" lang="ru-RU" sz="800" kern="1200">
                          <a:effectLst/>
                        </a:rPr>
                        <a:t>.</a:t>
                      </a:r>
                      <a:r>
                        <a:rPr kumimoji="0" lang="en-US" sz="800" kern="1200" err="1">
                          <a:effectLst/>
                        </a:rPr>
                        <a:t>xn</a:t>
                      </a:r>
                      <a:r>
                        <a:rPr kumimoji="0" lang="ru-RU" sz="800" kern="1200">
                          <a:effectLst/>
                        </a:rPr>
                        <a:t>--</a:t>
                      </a:r>
                      <a:r>
                        <a:rPr kumimoji="0" lang="en-US" sz="800" kern="1200">
                          <a:effectLst/>
                        </a:rPr>
                        <a:t>p</a:t>
                      </a:r>
                      <a:r>
                        <a:rPr kumimoji="0" lang="ru-RU" sz="800" kern="1200">
                          <a:effectLst/>
                        </a:rPr>
                        <a:t>1</a:t>
                      </a:r>
                      <a:r>
                        <a:rPr kumimoji="0" lang="en-US" sz="800" kern="1200" err="1">
                          <a:effectLst/>
                        </a:rPr>
                        <a:t>ai</a:t>
                      </a:r>
                      <a:r>
                        <a:rPr kumimoji="0" lang="ru-RU" sz="800" kern="1200">
                          <a:effectLst/>
                        </a:rPr>
                        <a:t>/</a:t>
                      </a:r>
                      <a:r>
                        <a:rPr kumimoji="0" lang="en-US" sz="800" kern="1200" err="1">
                          <a:effectLst/>
                        </a:rPr>
                        <a:t>vserossijskaya</a:t>
                      </a:r>
                      <a:r>
                        <a:rPr kumimoji="0" lang="ru-RU" sz="800" kern="1200">
                          <a:effectLst/>
                        </a:rPr>
                        <a:t>-</a:t>
                      </a:r>
                      <a:r>
                        <a:rPr kumimoji="0" lang="en-US" sz="800" kern="1200" err="1">
                          <a:effectLst/>
                        </a:rPr>
                        <a:t>profdiagnostika</a:t>
                      </a:r>
                      <a:endParaRPr kumimoji="0" lang="ru-RU" sz="800" kern="1200">
                        <a:effectLst/>
                      </a:endParaRPr>
                    </a:p>
                    <a:p>
                      <a:pPr algn="just">
                        <a:lnSpc>
                          <a:spcPct val="100000"/>
                        </a:lnSpc>
                        <a:spcAft>
                          <a:spcPts val="400"/>
                        </a:spcAft>
                      </a:pPr>
                      <a:r>
                        <a:rPr kumimoji="0" lang="en-US" sz="800" kern="1200">
                          <a:effectLst/>
                        </a:rPr>
                        <a:t>https</a:t>
                      </a:r>
                      <a:r>
                        <a:rPr kumimoji="0" lang="ru-RU" sz="800" kern="1200">
                          <a:effectLst/>
                        </a:rPr>
                        <a:t>://</a:t>
                      </a:r>
                      <a:r>
                        <a:rPr kumimoji="0" lang="en-US" sz="800" kern="1200" err="1">
                          <a:effectLst/>
                        </a:rPr>
                        <a:t>bolshayaperemena</a:t>
                      </a:r>
                      <a:r>
                        <a:rPr kumimoji="0" lang="ru-RU" sz="800" kern="1200">
                          <a:effectLst/>
                        </a:rPr>
                        <a:t>.</a:t>
                      </a:r>
                      <a:r>
                        <a:rPr kumimoji="0" lang="en-US" sz="800" kern="1200">
                          <a:effectLst/>
                        </a:rPr>
                        <a:t>online</a:t>
                      </a:r>
                      <a:r>
                        <a:rPr kumimoji="0" lang="ru-RU" sz="800" kern="1200">
                          <a:effectLst/>
                        </a:rPr>
                        <a:t>/ </a:t>
                      </a:r>
                    </a:p>
                    <a:p>
                      <a:pPr algn="just">
                        <a:lnSpc>
                          <a:spcPct val="100000"/>
                        </a:lnSpc>
                        <a:spcAft>
                          <a:spcPts val="400"/>
                        </a:spcAft>
                      </a:pPr>
                      <a:r>
                        <a:rPr kumimoji="0" lang="en-US" sz="800" kern="1200">
                          <a:effectLst/>
                        </a:rPr>
                        <a:t>https</a:t>
                      </a:r>
                      <a:r>
                        <a:rPr kumimoji="0" lang="ru-RU" sz="800" kern="1200">
                          <a:effectLst/>
                        </a:rPr>
                        <a:t>://</a:t>
                      </a:r>
                      <a:r>
                        <a:rPr kumimoji="0" lang="en-US" sz="800" kern="1200" err="1">
                          <a:effectLst/>
                        </a:rPr>
                        <a:t>proforientator</a:t>
                      </a:r>
                      <a:r>
                        <a:rPr kumimoji="0" lang="ru-RU" sz="800" kern="1200">
                          <a:effectLst/>
                        </a:rPr>
                        <a:t>.</a:t>
                      </a:r>
                      <a:r>
                        <a:rPr kumimoji="0" lang="en-US" sz="800" kern="1200" err="1">
                          <a:effectLst/>
                        </a:rPr>
                        <a:t>ru</a:t>
                      </a:r>
                      <a:r>
                        <a:rPr kumimoji="0" lang="ru-RU" sz="800" kern="1200">
                          <a:effectLst/>
                        </a:rPr>
                        <a:t>/</a:t>
                      </a:r>
                      <a:r>
                        <a:rPr kumimoji="0" lang="en-US" sz="800" kern="1200">
                          <a:effectLst/>
                        </a:rPr>
                        <a:t>tests</a:t>
                      </a:r>
                      <a:r>
                        <a:rPr kumimoji="0" lang="ru-RU" sz="800" kern="1200">
                          <a:effectLst/>
                        </a:rPr>
                        <a:t>// </a:t>
                      </a:r>
                    </a:p>
                    <a:p>
                      <a:pPr algn="just">
                        <a:lnSpc>
                          <a:spcPct val="100000"/>
                        </a:lnSpc>
                        <a:spcAft>
                          <a:spcPts val="400"/>
                        </a:spcAft>
                      </a:pPr>
                      <a:r>
                        <a:rPr kumimoji="0" lang="en-US" sz="800" kern="1200">
                          <a:effectLst/>
                        </a:rPr>
                        <a:t>https</a:t>
                      </a:r>
                      <a:r>
                        <a:rPr kumimoji="0" lang="ru-RU" sz="800" kern="1200">
                          <a:effectLst/>
                        </a:rPr>
                        <a:t>://</a:t>
                      </a:r>
                      <a:r>
                        <a:rPr kumimoji="0" lang="en-US" sz="800" kern="1200" err="1">
                          <a:effectLst/>
                        </a:rPr>
                        <a:t>profilum</a:t>
                      </a:r>
                      <a:r>
                        <a:rPr kumimoji="0" lang="ru-RU" sz="800" kern="1200">
                          <a:effectLst/>
                        </a:rPr>
                        <a:t>.</a:t>
                      </a:r>
                      <a:r>
                        <a:rPr kumimoji="0" lang="en-US" sz="800" kern="1200" err="1">
                          <a:effectLst/>
                        </a:rPr>
                        <a:t>ru</a:t>
                      </a:r>
                      <a:r>
                        <a:rPr kumimoji="0" lang="ru-RU" sz="800" kern="1200">
                          <a:effectLst/>
                        </a:rPr>
                        <a:t>/</a:t>
                      </a:r>
                      <a:endParaRPr kumimoji="0" lang="ru-RU" sz="800" kern="1200">
                        <a:solidFill>
                          <a:schemeClr val="tx1"/>
                        </a:solidFill>
                        <a:effectLst/>
                        <a:latin typeface="+mn-lt"/>
                        <a:ea typeface="+mn-ea"/>
                        <a:cs typeface="+mn-cs"/>
                      </a:endParaRPr>
                    </a:p>
                  </a:txBody>
                  <a:tcPr marL="10442" marR="10442" marT="0" marB="0"/>
                </a:tc>
                <a:tc>
                  <a:txBody>
                    <a:bodyPr/>
                    <a:lstStyle/>
                    <a:p>
                      <a:pPr algn="just">
                        <a:lnSpc>
                          <a:spcPct val="100000"/>
                        </a:lnSpc>
                        <a:spcAft>
                          <a:spcPct val="0"/>
                        </a:spcAft>
                      </a:pPr>
                      <a:r>
                        <a:rPr lang="ru-RU" sz="800">
                          <a:effectLst/>
                        </a:rPr>
                        <a:t>Онлайн-тестирование.</a:t>
                      </a:r>
                    </a:p>
                    <a:p>
                      <a:pPr algn="just">
                        <a:lnSpc>
                          <a:spcPct val="100000"/>
                        </a:lnSpc>
                        <a:spcAft>
                          <a:spcPct val="0"/>
                        </a:spcAft>
                      </a:pPr>
                      <a:r>
                        <a:rPr lang="ru-RU" sz="800">
                          <a:effectLst/>
                        </a:rPr>
                        <a:t> </a:t>
                      </a:r>
                    </a:p>
                    <a:p>
                      <a:pPr algn="just">
                        <a:lnSpc>
                          <a:spcPct val="100000"/>
                        </a:lnSpc>
                        <a:spcAft>
                          <a:spcPct val="0"/>
                        </a:spcAft>
                      </a:pPr>
                      <a:r>
                        <a:rPr lang="ru-RU" sz="800">
                          <a:effectLst/>
                        </a:rPr>
                        <a:t>Онлайн-консультация</a:t>
                      </a: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Тестирование</a:t>
                      </a:r>
                      <a:endParaRPr lang="ru-RU" sz="800">
                        <a:solidFill>
                          <a:schemeClr val="tx1"/>
                        </a:solidFill>
                        <a:effectLst/>
                        <a:latin typeface="Calibri"/>
                        <a:ea typeface="Times New Roman"/>
                        <a:cs typeface="Times New Roman"/>
                      </a:endParaRPr>
                    </a:p>
                  </a:txBody>
                  <a:tcPr marL="10442" marR="10442" marT="0" marB="0"/>
                </a:tc>
              </a:tr>
              <a:tr h="502934">
                <a:tc>
                  <a:txBody>
                    <a:bodyPr/>
                    <a:lstStyle/>
                    <a:p>
                      <a:pPr marL="0" lvl="0" indent="0" algn="just">
                        <a:lnSpc>
                          <a:spcPct val="100000"/>
                        </a:lnSpc>
                        <a:spcAft>
                          <a:spcPct val="0"/>
                        </a:spcAft>
                        <a:buClr>
                          <a:srgbClr val="000000"/>
                        </a:buClr>
                        <a:buFont typeface="+mj-lt"/>
                        <a:buNone/>
                      </a:pPr>
                      <a:r>
                        <a:rPr lang="ru-RU" sz="1000">
                          <a:effectLst/>
                        </a:rPr>
                        <a:t> </a:t>
                      </a:r>
                      <a:r>
                        <a:rPr lang="ru-RU" sz="1000" smtClean="0">
                          <a:effectLst/>
                        </a:rPr>
                        <a:t>5</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smtClean="0">
                          <a:effectLst/>
                        </a:rPr>
                        <a:t>Проектная деятельность</a:t>
                      </a:r>
                      <a:endParaRPr lang="ru-RU" sz="1200" smtClean="0">
                        <a:solidFill>
                          <a:schemeClr val="tx1"/>
                        </a:solidFill>
                        <a:effectLst/>
                      </a:endParaRPr>
                    </a:p>
                  </a:txBody>
                  <a:tcPr marL="10442" marR="10442" marT="0" marB="0"/>
                </a:tc>
                <a:tc>
                  <a:txBody>
                    <a:bodyPr/>
                    <a:lstStyle/>
                    <a:p>
                      <a:pPr algn="ctr">
                        <a:lnSpc>
                          <a:spcPct val="100000"/>
                        </a:lnSpc>
                        <a:spcAft>
                          <a:spcPct val="0"/>
                        </a:spcAft>
                      </a:pPr>
                      <a:r>
                        <a:rPr lang="ru-RU" sz="1200" smtClean="0">
                          <a:effectLst/>
                        </a:rPr>
                        <a:t>4</a:t>
                      </a:r>
                    </a:p>
                    <a:p>
                      <a:pPr algn="ctr">
                        <a:lnSpc>
                          <a:spcPct val="100000"/>
                        </a:lnSpc>
                        <a:spcAft>
                          <a:spcPct val="0"/>
                        </a:spcAft>
                      </a:pP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1</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smtClean="0">
                          <a:effectLst/>
                        </a:rPr>
                        <a:t>3</a:t>
                      </a:r>
                    </a:p>
                    <a:p>
                      <a:pPr algn="ctr">
                        <a:lnSpc>
                          <a:spcPct val="100000"/>
                        </a:lnSpc>
                        <a:spcAft>
                          <a:spcPct val="0"/>
                        </a:spcAft>
                      </a:pPr>
                      <a:endParaRPr lang="ru-RU" sz="12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(Приложение 5)</a:t>
                      </a: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Самостоятельная работа над проектом.</a:t>
                      </a:r>
                    </a:p>
                    <a:p>
                      <a:pPr algn="just">
                        <a:lnSpc>
                          <a:spcPct val="100000"/>
                        </a:lnSpc>
                        <a:spcAft>
                          <a:spcPct val="0"/>
                        </a:spcAft>
                      </a:pPr>
                      <a:r>
                        <a:rPr lang="ru-RU" sz="800">
                          <a:effectLst/>
                        </a:rPr>
                        <a:t>Онлайн-консультация, рецензирование работ</a:t>
                      </a: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endParaRPr lang="ru-RU" sz="800" smtClean="0">
                        <a:effectLst/>
                      </a:endParaRPr>
                    </a:p>
                    <a:p>
                      <a:pPr algn="just">
                        <a:lnSpc>
                          <a:spcPct val="100000"/>
                        </a:lnSpc>
                        <a:spcAft>
                          <a:spcPct val="0"/>
                        </a:spcAft>
                      </a:pPr>
                      <a:endParaRPr lang="ru-RU" sz="800" smtClean="0">
                        <a:effectLst/>
                      </a:endParaRPr>
                    </a:p>
                    <a:p>
                      <a:pPr algn="just">
                        <a:lnSpc>
                          <a:spcPct val="100000"/>
                        </a:lnSpc>
                        <a:spcAft>
                          <a:spcPct val="0"/>
                        </a:spcAft>
                      </a:pPr>
                      <a:endParaRPr lang="ru-RU" sz="800" smtClean="0">
                        <a:solidFill>
                          <a:schemeClr val="tx1"/>
                        </a:solidFill>
                        <a:effectLst/>
                      </a:endParaRPr>
                    </a:p>
                  </a:txBody>
                  <a:tcPr marL="10442" marR="10442" marT="0" marB="0"/>
                </a:tc>
              </a:tr>
              <a:tr h="272234">
                <a:tc>
                  <a:txBody>
                    <a:bodyPr/>
                    <a:lstStyle/>
                    <a:p>
                      <a:pPr marL="0" lvl="0" indent="0" algn="just">
                        <a:lnSpc>
                          <a:spcPct val="100000"/>
                        </a:lnSpc>
                        <a:spcAft>
                          <a:spcPct val="0"/>
                        </a:spcAft>
                        <a:buClr>
                          <a:srgbClr val="000000"/>
                        </a:buClr>
                        <a:buFont typeface="+mj-lt"/>
                        <a:buNone/>
                      </a:pPr>
                      <a:r>
                        <a:rPr lang="ru-RU" sz="1000" smtClean="0">
                          <a:effectLst/>
                        </a:rPr>
                        <a:t>6</a:t>
                      </a:r>
                      <a:endParaRPr lang="ru-RU" sz="1000">
                        <a:solidFill>
                          <a:schemeClr val="tx1"/>
                        </a:solidFill>
                        <a:effectLst/>
                        <a:latin typeface="Calibri"/>
                        <a:ea typeface="Calibri"/>
                        <a:cs typeface="Times New Roman"/>
                      </a:endParaRPr>
                    </a:p>
                  </a:txBody>
                  <a:tcPr marL="10442" marR="10442" marT="0" marB="0"/>
                </a:tc>
                <a:tc>
                  <a:txBody>
                    <a:bodyPr/>
                    <a:lstStyle/>
                    <a:p>
                      <a:pPr marL="0" marR="0" indent="0" algn="just" defTabSz="914400" rtl="0" eaLnBrk="1" fontAlgn="auto" latinLnBrk="0" hangingPunct="1">
                        <a:lnSpc>
                          <a:spcPct val="100000"/>
                        </a:lnSpc>
                        <a:spcBef>
                          <a:spcPct val="0"/>
                        </a:spcBef>
                        <a:spcAft>
                          <a:spcPct val="0"/>
                        </a:spcAft>
                        <a:buClrTx/>
                        <a:buSzTx/>
                        <a:buFontTx/>
                        <a:buNone/>
                        <a:defRPr/>
                      </a:pPr>
                      <a:r>
                        <a:rPr lang="ru-RU" sz="1200" smtClean="0">
                          <a:effectLst/>
                        </a:rPr>
                        <a:t>Итоговое занятие</a:t>
                      </a:r>
                    </a:p>
                    <a:p>
                      <a:pPr algn="just">
                        <a:lnSpc>
                          <a:spcPct val="100000"/>
                        </a:lnSpc>
                        <a:spcAft>
                          <a:spcPct val="0"/>
                        </a:spcAft>
                      </a:pP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smtClean="0">
                          <a:effectLst/>
                        </a:rPr>
                        <a:t>2</a:t>
                      </a: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endParaRPr lang="ru-RU" sz="1200">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smtClean="0">
                          <a:effectLst/>
                        </a:rPr>
                        <a:t>2</a:t>
                      </a:r>
                      <a:endParaRPr lang="ru-RU" sz="12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endParaRPr lang="ru-RU" sz="800">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smtClean="0">
                          <a:effectLst/>
                        </a:rPr>
                        <a:t>Промежуточная аттестация. </a:t>
                      </a:r>
                    </a:p>
                    <a:p>
                      <a:pPr algn="just">
                        <a:lnSpc>
                          <a:spcPct val="100000"/>
                        </a:lnSpc>
                        <a:spcAft>
                          <a:spcPct val="0"/>
                        </a:spcAft>
                      </a:pPr>
                      <a:r>
                        <a:rPr lang="ru-RU" sz="800" smtClean="0">
                          <a:effectLst/>
                        </a:rPr>
                        <a:t>Защита мини-проекта</a:t>
                      </a:r>
                      <a:endParaRPr lang="ru-RU" sz="800">
                        <a:solidFill>
                          <a:schemeClr val="tx1"/>
                        </a:solidFill>
                        <a:effectLst/>
                        <a:latin typeface="Calibri"/>
                        <a:ea typeface="Times New Roman"/>
                        <a:cs typeface="Times New Roman"/>
                      </a:endParaRPr>
                    </a:p>
                  </a:txBody>
                  <a:tcPr marL="10442" marR="10442" marT="0" marB="0"/>
                </a:tc>
              </a:tr>
              <a:tr h="186756">
                <a:tc>
                  <a:txBody>
                    <a:bodyPr/>
                    <a:lstStyle/>
                    <a:p>
                      <a:pPr marL="228600" algn="just">
                        <a:lnSpc>
                          <a:spcPct val="100000"/>
                        </a:lnSpc>
                        <a:spcAft>
                          <a:spcPct val="0"/>
                        </a:spcAft>
                      </a:pPr>
                      <a:r>
                        <a:rPr lang="ru-RU" sz="1000">
                          <a:effectLst/>
                        </a:rPr>
                        <a:t> </a:t>
                      </a:r>
                      <a:endParaRPr lang="ru-RU" sz="1000">
                        <a:solidFill>
                          <a:schemeClr val="tx1"/>
                        </a:solidFill>
                        <a:effectLst/>
                        <a:latin typeface="Calibri"/>
                        <a:ea typeface="Calibri"/>
                        <a:cs typeface="Times New Roman"/>
                      </a:endParaRPr>
                    </a:p>
                  </a:txBody>
                  <a:tcPr marL="10442" marR="10442" marT="0" marB="0"/>
                </a:tc>
                <a:tc>
                  <a:txBody>
                    <a:bodyPr/>
                    <a:lstStyle/>
                    <a:p>
                      <a:pPr algn="just">
                        <a:lnSpc>
                          <a:spcPct val="100000"/>
                        </a:lnSpc>
                        <a:spcAft>
                          <a:spcPct val="0"/>
                        </a:spcAft>
                      </a:pPr>
                      <a:r>
                        <a:rPr lang="ru-RU" sz="1200" smtClean="0">
                          <a:effectLst/>
                        </a:rPr>
                        <a:t>           Всего</a:t>
                      </a:r>
                      <a:endParaRPr lang="ru-RU" sz="1200" b="1">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32</a:t>
                      </a:r>
                      <a:endParaRPr lang="ru-RU" sz="1200" b="1">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10</a:t>
                      </a:r>
                      <a:endParaRPr lang="ru-RU" sz="1200" b="1">
                        <a:solidFill>
                          <a:schemeClr val="tx1"/>
                        </a:solidFill>
                        <a:effectLst/>
                        <a:latin typeface="Calibri"/>
                        <a:ea typeface="Times New Roman"/>
                        <a:cs typeface="Times New Roman"/>
                      </a:endParaRPr>
                    </a:p>
                  </a:txBody>
                  <a:tcPr marL="10442" marR="10442" marT="0" marB="0"/>
                </a:tc>
                <a:tc>
                  <a:txBody>
                    <a:bodyPr/>
                    <a:lstStyle/>
                    <a:p>
                      <a:pPr algn="ctr">
                        <a:lnSpc>
                          <a:spcPct val="100000"/>
                        </a:lnSpc>
                        <a:spcAft>
                          <a:spcPct val="0"/>
                        </a:spcAft>
                      </a:pPr>
                      <a:r>
                        <a:rPr lang="ru-RU" sz="1200">
                          <a:effectLst/>
                        </a:rPr>
                        <a:t>22</a:t>
                      </a:r>
                      <a:endParaRPr lang="ru-RU" sz="1200" b="1">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 </a:t>
                      </a:r>
                      <a:endParaRPr lang="ru-RU" sz="800" b="1">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 </a:t>
                      </a:r>
                      <a:endParaRPr lang="ru-RU" sz="800" b="1">
                        <a:solidFill>
                          <a:schemeClr val="tx1"/>
                        </a:solidFill>
                        <a:effectLst/>
                        <a:latin typeface="Calibri"/>
                        <a:ea typeface="Times New Roman"/>
                        <a:cs typeface="Times New Roman"/>
                      </a:endParaRPr>
                    </a:p>
                  </a:txBody>
                  <a:tcPr marL="10442" marR="10442" marT="0" marB="0"/>
                </a:tc>
                <a:tc>
                  <a:txBody>
                    <a:bodyPr/>
                    <a:lstStyle/>
                    <a:p>
                      <a:pPr algn="just">
                        <a:lnSpc>
                          <a:spcPct val="100000"/>
                        </a:lnSpc>
                        <a:spcAft>
                          <a:spcPct val="0"/>
                        </a:spcAft>
                      </a:pPr>
                      <a:r>
                        <a:rPr lang="ru-RU" sz="800">
                          <a:effectLst/>
                        </a:rPr>
                        <a:t> </a:t>
                      </a:r>
                      <a:endParaRPr lang="ru-RU" sz="800">
                        <a:solidFill>
                          <a:schemeClr val="tx1"/>
                        </a:solidFill>
                        <a:effectLst/>
                        <a:latin typeface="Calibri"/>
                        <a:ea typeface="Times New Roman"/>
                        <a:cs typeface="Times New Roman"/>
                      </a:endParaRPr>
                    </a:p>
                  </a:txBody>
                  <a:tcPr marL="10442" marR="10442" marT="0" marB="0"/>
                </a:tc>
              </a:tr>
            </a:tbl>
          </a:graphicData>
        </a:graphic>
      </p:graphicFrame>
      <p:sp>
        <p:nvSpPr>
          <p:cNvPr id="5" name="Прямоугольник 4"/>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695587992"/>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683568" y="1196752"/>
            <a:ext cx="6192688" cy="1015663"/>
          </a:xfrm>
          <a:prstGeom prst="rect">
            <a:avLst/>
          </a:prstGeom>
          <a:noFill/>
        </p:spPr>
        <p:txBody>
          <a:bodyPr wrap="square" rtlCol="0">
            <a:spAutoFit/>
          </a:bodyPr>
          <a:lstStyle/>
          <a:p>
            <a:r>
              <a:rPr lang="ru-RU" sz="2000" b="1" smtClean="0"/>
              <a:t>Вводное занятие: </a:t>
            </a:r>
          </a:p>
          <a:p>
            <a:pPr marL="285750" indent="-285750">
              <a:buFont typeface="Arial" pitchFamily="34" charset="0"/>
              <a:buChar char="•"/>
            </a:pPr>
            <a:r>
              <a:rPr lang="ru-RU" sz="2000" smtClean="0"/>
              <a:t>Мотивационный практикум</a:t>
            </a:r>
          </a:p>
          <a:p>
            <a:pPr marL="285750" indent="-285750">
              <a:buFont typeface="Arial" pitchFamily="34" charset="0"/>
              <a:buChar char="•"/>
            </a:pPr>
            <a:r>
              <a:rPr lang="ru-RU" sz="2000" smtClean="0"/>
              <a:t>Анкетирование</a:t>
            </a:r>
            <a:endParaRPr lang="ru-RU" sz="2000"/>
          </a:p>
        </p:txBody>
      </p:sp>
      <p:graphicFrame>
        <p:nvGraphicFramePr>
          <p:cNvPr id="4" name="Диаграмма 3"/>
          <p:cNvGraphicFramePr/>
          <p:nvPr>
            <p:extLst>
              <p:ext uri="{D42A27DB-BD31-4B8C-83A1-F6EECF244321}">
                <p14:modId xmlns:p14="http://schemas.microsoft.com/office/powerpoint/2010/main" xmlns="" val="3914858188"/>
              </p:ext>
            </p:extLst>
          </p:nvPr>
        </p:nvGraphicFramePr>
        <p:xfrm>
          <a:off x="854519" y="2420888"/>
          <a:ext cx="7488832" cy="3559944"/>
        </p:xfrm>
        <a:graphic>
          <a:graphicData uri="http://schemas.openxmlformats.org/drawingml/2006/chart">
            <c:chart xmlns:c="http://schemas.openxmlformats.org/drawingml/2006/chart" r:id="rId2"/>
          </a:graphicData>
        </a:graphic>
      </p:graphicFrame>
      <p:sp>
        <p:nvSpPr>
          <p:cNvPr id="5" name="Прямоугольник 4"/>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79275138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7" name="Picture 3"/>
          <p:cNvPicPr>
            <a:picLocks noChangeAspect="1" noChangeArrowheads="1"/>
          </p:cNvPicPr>
          <p:nvPr/>
        </p:nvPicPr>
        <p:blipFill>
          <a:blip r:embed="rId2"/>
          <a:srcRect l="29297" t="4166" r="9765" b="16666"/>
          <a:stretch>
            <a:fillRect/>
          </a:stretch>
        </p:blipFill>
        <p:spPr bwMode="auto">
          <a:xfrm>
            <a:off x="5286380" y="3643314"/>
            <a:ext cx="3647120" cy="2665203"/>
          </a:xfrm>
          <a:prstGeom prst="rect">
            <a:avLst/>
          </a:prstGeom>
          <a:noFill/>
          <a:ln w="9525">
            <a:noFill/>
            <a:miter lim="800000"/>
          </a:ln>
          <a:effectLst/>
        </p:spPr>
      </p:pic>
      <p:pic>
        <p:nvPicPr>
          <p:cNvPr id="9" name="Рисунок 8"/>
          <p:cNvPicPr/>
          <p:nvPr/>
        </p:nvPicPr>
        <p:blipFill>
          <a:blip r:embed="rId3"/>
          <a:srcRect l="10315" t="2981" r="10315" b="30521"/>
          <a:stretch>
            <a:fillRect/>
          </a:stretch>
        </p:blipFill>
        <p:spPr bwMode="auto">
          <a:xfrm>
            <a:off x="282332" y="2112307"/>
            <a:ext cx="5004048" cy="2364864"/>
          </a:xfrm>
          <a:prstGeom prst="rect">
            <a:avLst/>
          </a:prstGeom>
          <a:noFill/>
          <a:ln w="9525">
            <a:noFill/>
            <a:miter lim="800000"/>
          </a:ln>
        </p:spPr>
      </p:pic>
      <p:pic>
        <p:nvPicPr>
          <p:cNvPr id="1026" name="Picture 2" descr="Профориентация и самоопределение школьников и взрослых. НАВИГАТУМ"/>
          <p:cNvPicPr>
            <a:picLocks noChangeAspect="1" noChangeArrowheads="1" noCrop="1"/>
          </p:cNvPicPr>
          <p:nvPr/>
        </p:nvPicPr>
        <p:blipFill>
          <a:blip r:embed="rId4">
            <a:extLst>
              <a:ext uri="{28A0092B-C50C-407E-A947-70E740481C1C}">
                <a14:useLocalDpi xmlns:a14="http://schemas.microsoft.com/office/drawing/2010/main" xmlns="" val="0"/>
              </a:ext>
            </a:extLst>
          </a:blip>
          <a:stretch>
            <a:fillRect/>
          </a:stretch>
        </p:blipFill>
        <p:spPr bwMode="auto">
          <a:xfrm>
            <a:off x="2285985" y="104238"/>
            <a:ext cx="4643470" cy="111989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642910" y="1214422"/>
            <a:ext cx="7848872" cy="892552"/>
          </a:xfrm>
          <a:prstGeom prst="rect">
            <a:avLst/>
          </a:prstGeom>
        </p:spPr>
        <p:txBody>
          <a:bodyPr wrap="square">
            <a:spAutoFit/>
          </a:bodyPr>
          <a:lstStyle/>
          <a:p>
            <a:pPr algn="ctr"/>
            <a:r>
              <a:rPr lang="ru-RU" sz="2400" b="1"/>
              <a:t>Образовательный и научно-исследовательский проект</a:t>
            </a:r>
          </a:p>
          <a:p>
            <a:pPr algn="ctr"/>
            <a:r>
              <a:rPr lang="ru-RU" sz="1400" b="1"/>
              <a:t>Мы создаем игровые инструменты </a:t>
            </a:r>
            <a:r>
              <a:rPr lang="ru-RU" sz="1400" b="1" smtClean="0"/>
              <a:t> профессионального </a:t>
            </a:r>
            <a:r>
              <a:rPr lang="ru-RU" sz="1400" b="1"/>
              <a:t>и личностного самоопределения.</a:t>
            </a:r>
            <a:br>
              <a:rPr lang="ru-RU" sz="1400" b="1"/>
            </a:br>
            <a:r>
              <a:rPr lang="ru-RU" sz="1400" b="1"/>
              <a:t>Системная профориентация от 3,5 лет до 65+ </a:t>
            </a:r>
          </a:p>
        </p:txBody>
      </p:sp>
    </p:spTree>
    <p:extLst>
      <p:ext uri="{BB962C8B-B14F-4D97-AF65-F5344CB8AC3E}">
        <p14:creationId xmlns:p14="http://schemas.microsoft.com/office/powerpoint/2010/main" xmlns="" val="15396239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57200" y="756265"/>
            <a:ext cx="8229600" cy="484743"/>
          </a:xfrm>
        </p:spPr>
        <p:txBody>
          <a:bodyPr>
            <a:normAutofit fontScale="90000"/>
          </a:bodyPr>
          <a:lstStyle/>
          <a:p>
            <a:r>
              <a:rPr lang="ru-RU" sz="2800" smtClean="0"/>
              <a:t> </a:t>
            </a:r>
            <a:r>
              <a:rPr lang="ru-RU" sz="2800" smtClean="0">
                <a:solidFill>
                  <a:schemeClr val="tx1"/>
                </a:solidFill>
              </a:rPr>
              <a:t>1 часть </a:t>
            </a:r>
            <a:endParaRPr lang="ru-RU" sz="2800">
              <a:solidFill>
                <a:schemeClr val="tx1"/>
              </a:solidFill>
            </a:endParaRPr>
          </a:p>
        </p:txBody>
      </p:sp>
      <p:sp>
        <p:nvSpPr>
          <p:cNvPr id="3" name="Содержимое 2"/>
          <p:cNvSpPr>
            <a:spLocks noGrp="1"/>
          </p:cNvSpPr>
          <p:nvPr>
            <p:ph sz="quarter" idx="1"/>
          </p:nvPr>
        </p:nvSpPr>
        <p:spPr/>
        <p:txBody>
          <a:bodyPr/>
          <a:lstStyle/>
          <a:p>
            <a:endParaRPr lang="ru-RU"/>
          </a:p>
        </p:txBody>
      </p:sp>
      <p:pic>
        <p:nvPicPr>
          <p:cNvPr id="1028" name="Picture 4"/>
          <p:cNvPicPr>
            <a:picLocks noChangeAspect="1" noChangeArrowheads="1"/>
          </p:cNvPicPr>
          <p:nvPr/>
        </p:nvPicPr>
        <p:blipFill>
          <a:blip r:embed="rId2"/>
          <a:srcRect l="9961" r="10351" b="19791"/>
          <a:stretch>
            <a:fillRect/>
          </a:stretch>
        </p:blipFill>
        <p:spPr bwMode="auto">
          <a:xfrm>
            <a:off x="-18281" y="1196752"/>
            <a:ext cx="9144000" cy="5517232"/>
          </a:xfrm>
          <a:prstGeom prst="rect">
            <a:avLst/>
          </a:prstGeom>
          <a:noFill/>
          <a:ln w="9525">
            <a:noFill/>
            <a:miter lim="800000"/>
          </a:ln>
          <a:effectLst/>
        </p:spPr>
      </p:pic>
      <p:sp>
        <p:nvSpPr>
          <p:cNvPr id="5" name="Прямоугольник 4"/>
          <p:cNvSpPr/>
          <p:nvPr/>
        </p:nvSpPr>
        <p:spPr>
          <a:xfrm>
            <a:off x="0" y="142852"/>
            <a:ext cx="8964488" cy="584775"/>
          </a:xfrm>
          <a:prstGeom prst="rect">
            <a:avLst/>
          </a:prstGeom>
          <a:noFill/>
        </p:spPr>
        <p:txBody>
          <a:bodyPr wrap="square" lIns="91440" tIns="45720" rIns="91440" bIns="45720">
            <a:spAutoFit/>
          </a:bodyPr>
          <a:lstStyle/>
          <a:p>
            <a:pPr algn="ctr"/>
            <a:r>
              <a:rPr lang="ru-RU" sz="3200" b="1" smtClean="0">
                <a:ln w="1905"/>
                <a:solidFill>
                  <a:srgbClr val="7030A0"/>
                </a:solidFill>
                <a:effectLst>
                  <a:innerShdw blurRad="69850" dist="43180" dir="5400000">
                    <a:srgbClr val="000000">
                      <a:alpha val="65000"/>
                    </a:srgbClr>
                  </a:innerShdw>
                </a:effectLst>
              </a:rPr>
              <a:t>«ПРОФЕССИИ БУДУЩЕГО: кем </a:t>
            </a:r>
            <a:r>
              <a:rPr lang="ru-RU" sz="3200" b="1">
                <a:ln w="1905"/>
                <a:solidFill>
                  <a:srgbClr val="7030A0"/>
                </a:solidFill>
                <a:effectLst>
                  <a:innerShdw blurRad="69850" dist="43180" dir="5400000">
                    <a:srgbClr val="000000">
                      <a:alpha val="65000"/>
                    </a:srgbClr>
                  </a:innerShdw>
                </a:effectLst>
              </a:rPr>
              <a:t>мне стать</a:t>
            </a:r>
            <a:r>
              <a:rPr lang="ru-RU" sz="3200" b="1" smtClean="0">
                <a:ln w="1905"/>
                <a:solidFill>
                  <a:srgbClr val="7030A0"/>
                </a:solidFill>
                <a:effectLst>
                  <a:innerShdw blurRad="69850" dist="43180" dir="5400000">
                    <a:srgbClr val="000000">
                      <a:alpha val="65000"/>
                    </a:srgbClr>
                  </a:innerShdw>
                </a:effectLst>
              </a:rPr>
              <a:t>?» </a:t>
            </a:r>
            <a:endParaRPr lang="ru-RU" sz="3200" b="1">
              <a:ln w="1905"/>
              <a:solidFill>
                <a:srgbClr val="7030A0"/>
              </a:solidFill>
              <a:effectLst>
                <a:innerShdw blurRad="69850" dist="43180" dir="5400000">
                  <a:srgbClr val="000000">
                    <a:alpha val="65000"/>
                  </a:srgbClr>
                </a:innerShdw>
              </a:effectLst>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Содержимое 2"/>
          <p:cNvSpPr>
            <a:spLocks noGrp="1"/>
          </p:cNvSpPr>
          <p:nvPr>
            <p:ph sz="quarter" idx="1"/>
          </p:nvPr>
        </p:nvSpPr>
        <p:spPr>
          <a:xfrm>
            <a:off x="457200" y="1600201"/>
            <a:ext cx="8229600" cy="4043378"/>
          </a:xfrm>
        </p:spPr>
        <p:txBody>
          <a:bodyPr/>
          <a:lstStyle/>
          <a:p>
            <a:endParaRPr lang="ru-RU"/>
          </a:p>
        </p:txBody>
      </p:sp>
      <p:sp>
        <p:nvSpPr>
          <p:cNvPr id="5" name="Заголовок 1"/>
          <p:cNvSpPr txBox="1"/>
          <p:nvPr/>
        </p:nvSpPr>
        <p:spPr>
          <a:xfrm>
            <a:off x="142844" y="357166"/>
            <a:ext cx="4573172" cy="461665"/>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ru-RU" sz="2400" b="1" i="0" u="none" strike="noStrike" kern="1200" cap="none" spc="0" normalizeH="0" baseline="0" noProof="0" smtClean="0">
                <a:ln>
                  <a:noFill/>
                </a:ln>
                <a:solidFill>
                  <a:srgbClr val="7030A0"/>
                </a:solidFill>
                <a:effectLst/>
                <a:uLnTx/>
                <a:uFillTx/>
                <a:latin typeface="+mj-lt"/>
                <a:ea typeface="+mj-ea"/>
                <a:cs typeface="+mj-cs"/>
              </a:rPr>
              <a:t>«АТЛАС НОВЫХ ПРОФЕССИЙ»</a:t>
            </a:r>
            <a:endParaRPr kumimoji="0" lang="ru-RU" sz="2400" b="1" i="0" u="none" strike="noStrike" kern="1200" cap="none" spc="0" normalizeH="0" baseline="0" noProof="0" smtClean="0">
              <a:ln>
                <a:noFill/>
              </a:ln>
              <a:solidFill>
                <a:srgbClr val="7030A0"/>
              </a:solidFill>
              <a:effectLst/>
              <a:uLnTx/>
              <a:uFillTx/>
            </a:endParaRPr>
          </a:p>
        </p:txBody>
      </p:sp>
      <p:sp>
        <p:nvSpPr>
          <p:cNvPr id="6" name="Блок-схема: объединение 5"/>
          <p:cNvSpPr/>
          <p:nvPr/>
        </p:nvSpPr>
        <p:spPr>
          <a:xfrm rot="16200000">
            <a:off x="4704186" y="370166"/>
            <a:ext cx="456880" cy="430876"/>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srcRect t="16762" b="5523"/>
          <a:stretch>
            <a:fillRect/>
          </a:stretch>
        </p:blipFill>
        <p:spPr bwMode="auto">
          <a:xfrm>
            <a:off x="0" y="1357298"/>
            <a:ext cx="9144000" cy="4857784"/>
          </a:xfrm>
          <a:prstGeom prst="rect">
            <a:avLst/>
          </a:prstGeom>
          <a:noFill/>
          <a:ln w="9525">
            <a:noFill/>
            <a:miter lim="800000"/>
          </a:ln>
          <a:effectLst/>
        </p:spPr>
      </p:pic>
      <p:sp>
        <p:nvSpPr>
          <p:cNvPr id="9" name="Прямоугольник 8"/>
          <p:cNvSpPr/>
          <p:nvPr/>
        </p:nvSpPr>
        <p:spPr>
          <a:xfrm>
            <a:off x="5220072" y="352379"/>
            <a:ext cx="3365024" cy="461665"/>
          </a:xfrm>
          <a:prstGeom prst="rect">
            <a:avLst/>
          </a:prstGeom>
        </p:spPr>
        <p:txBody>
          <a:bodyPr wrap="none">
            <a:spAutoFit/>
          </a:bodyPr>
          <a:lstStyle/>
          <a:p>
            <a:r>
              <a:rPr lang="en-US" sz="2400">
                <a:latin typeface="+mj-lt"/>
                <a:ea typeface="+mj-ea"/>
                <a:cs typeface="+mj-cs"/>
              </a:rPr>
              <a:t>https://atlas100.ru/</a:t>
            </a:r>
            <a:endParaRPr lang="ru-RU" sz="2400">
              <a:latin typeface="+mj-lt"/>
              <a:ea typeface="+mj-ea"/>
              <a:cs typeface="+mj-cs"/>
            </a:endParaRPr>
          </a:p>
        </p:txBody>
      </p:sp>
    </p:spTree>
    <p:extLst>
      <p:ext uri="{BB962C8B-B14F-4D97-AF65-F5344CB8AC3E}">
        <p14:creationId xmlns:p14="http://schemas.microsoft.com/office/powerpoint/2010/main" xmlns="" val="2050023448"/>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3643306" y="344856"/>
            <a:ext cx="5500694" cy="417530"/>
          </a:xfrm>
        </p:spPr>
        <p:txBody>
          <a:bodyPr>
            <a:noAutofit/>
          </a:bodyPr>
          <a:lstStyle/>
          <a:p>
            <a:r>
              <a:rPr lang="en-US" sz="2400">
                <a:solidFill>
                  <a:schemeClr val="tx1"/>
                </a:solidFill>
              </a:rPr>
              <a:t>https://proektoria.online/</a:t>
            </a:r>
            <a:endParaRPr lang="ru-RU" sz="2400">
              <a:solidFill>
                <a:schemeClr val="tx1"/>
              </a:solidFill>
            </a:endParaRPr>
          </a:p>
        </p:txBody>
      </p:sp>
      <p:sp>
        <p:nvSpPr>
          <p:cNvPr id="6" name="TextBox 5"/>
          <p:cNvSpPr txBox="1"/>
          <p:nvPr/>
        </p:nvSpPr>
        <p:spPr>
          <a:xfrm>
            <a:off x="214282" y="285728"/>
            <a:ext cx="2928958" cy="523220"/>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ru-RU"/>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rgbClr val="7030A0"/>
                </a:solidFill>
                <a:effectLst/>
                <a:uLnTx/>
                <a:uFillTx/>
                <a:latin typeface="+mj-lt"/>
                <a:ea typeface="+mj-ea"/>
                <a:cs typeface="+mj-cs"/>
              </a:defRPr>
            </a:lvl1pPr>
          </a:lstStyle>
          <a:p>
            <a:r>
              <a:rPr lang="ru-RU"/>
              <a:t>«ПРОЕКТОРИЯ»</a:t>
            </a:r>
          </a:p>
        </p:txBody>
      </p:sp>
      <p:sp>
        <p:nvSpPr>
          <p:cNvPr id="7" name="Блок-схема: объединение 6"/>
          <p:cNvSpPr/>
          <p:nvPr/>
        </p:nvSpPr>
        <p:spPr>
          <a:xfrm rot="16200000">
            <a:off x="3049668" y="379301"/>
            <a:ext cx="535785" cy="34864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srcRect l="5273" t="18916" r="0" b="6163"/>
          <a:stretch>
            <a:fillRect/>
          </a:stretch>
        </p:blipFill>
        <p:spPr bwMode="auto">
          <a:xfrm>
            <a:off x="256798" y="1304924"/>
            <a:ext cx="4286280" cy="2176943"/>
          </a:xfrm>
          <a:prstGeom prst="rect">
            <a:avLst/>
          </a:prstGeom>
          <a:noFill/>
          <a:ln w="9525">
            <a:noFill/>
            <a:miter lim="800000"/>
          </a:ln>
          <a:effectLst/>
        </p:spPr>
      </p:pic>
      <p:pic>
        <p:nvPicPr>
          <p:cNvPr id="8" name="Picture 2"/>
          <p:cNvPicPr>
            <a:picLocks noChangeAspect="1" noChangeArrowheads="1"/>
          </p:cNvPicPr>
          <p:nvPr/>
        </p:nvPicPr>
        <p:blipFill>
          <a:blip r:embed="rId3"/>
          <a:srcRect t="16866" b="4950"/>
          <a:stretch>
            <a:fillRect/>
          </a:stretch>
        </p:blipFill>
        <p:spPr bwMode="auto">
          <a:xfrm>
            <a:off x="4788024" y="1236821"/>
            <a:ext cx="4076260" cy="2245047"/>
          </a:xfrm>
          <a:prstGeom prst="rect">
            <a:avLst/>
          </a:prstGeom>
          <a:noFill/>
          <a:ln w="9525">
            <a:noFill/>
            <a:miter lim="800000"/>
          </a:ln>
          <a:effectLst/>
        </p:spPr>
      </p:pic>
      <p:pic>
        <p:nvPicPr>
          <p:cNvPr id="9" name="Picture 3"/>
          <p:cNvPicPr>
            <a:picLocks noChangeAspect="1" noChangeArrowheads="1"/>
          </p:cNvPicPr>
          <p:nvPr/>
        </p:nvPicPr>
        <p:blipFill>
          <a:blip r:embed="rId4"/>
          <a:srcRect l="11328" t="17295" r="10742" b="5208"/>
          <a:stretch>
            <a:fillRect/>
          </a:stretch>
        </p:blipFill>
        <p:spPr bwMode="auto">
          <a:xfrm>
            <a:off x="214282" y="3861048"/>
            <a:ext cx="4286280" cy="2467540"/>
          </a:xfrm>
          <a:prstGeom prst="rect">
            <a:avLst/>
          </a:prstGeom>
          <a:noFill/>
          <a:ln w="9525">
            <a:noFill/>
            <a:miter lim="800000"/>
          </a:ln>
          <a:effectLst/>
        </p:spPr>
      </p:pic>
      <p:pic>
        <p:nvPicPr>
          <p:cNvPr id="10" name="Picture 2"/>
          <p:cNvPicPr>
            <a:picLocks noChangeAspect="1" noChangeArrowheads="1"/>
          </p:cNvPicPr>
          <p:nvPr/>
        </p:nvPicPr>
        <p:blipFill>
          <a:blip r:embed="rId5"/>
          <a:srcRect l="11133" t="18117" r="9765" b="6250"/>
          <a:stretch>
            <a:fillRect/>
          </a:stretch>
        </p:blipFill>
        <p:spPr bwMode="auto">
          <a:xfrm>
            <a:off x="4760193" y="3839692"/>
            <a:ext cx="4076260" cy="2488896"/>
          </a:xfrm>
          <a:prstGeom prst="rect">
            <a:avLst/>
          </a:prstGeom>
          <a:noFill/>
          <a:ln w="9525">
            <a:noFill/>
            <a:miter lim="800000"/>
          </a:ln>
          <a:effectLst/>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TextBox 5"/>
          <p:cNvSpPr txBox="1"/>
          <p:nvPr/>
        </p:nvSpPr>
        <p:spPr>
          <a:xfrm>
            <a:off x="347468" y="298292"/>
            <a:ext cx="3000396" cy="523220"/>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defPPr>
              <a:defRPr lang="ru-RU"/>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rgbClr val="7030A0"/>
                </a:solidFill>
                <a:effectLst/>
                <a:uLnTx/>
                <a:uFillTx/>
                <a:latin typeface="+mj-lt"/>
                <a:ea typeface="+mj-ea"/>
                <a:cs typeface="+mj-cs"/>
              </a:defRPr>
            </a:lvl1pPr>
          </a:lstStyle>
          <a:p>
            <a:r>
              <a:rPr lang="ru-RU"/>
              <a:t>«ПРОЕКТОРИЯ»</a:t>
            </a:r>
          </a:p>
        </p:txBody>
      </p:sp>
      <p:sp>
        <p:nvSpPr>
          <p:cNvPr id="7" name="Блок-схема: объединение 6"/>
          <p:cNvSpPr/>
          <p:nvPr/>
        </p:nvSpPr>
        <p:spPr>
          <a:xfrm rot="16200000">
            <a:off x="3254862" y="378729"/>
            <a:ext cx="535785" cy="34978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p:nvPr/>
        </p:nvSpPr>
        <p:spPr>
          <a:xfrm>
            <a:off x="3995936" y="351137"/>
            <a:ext cx="3372976" cy="417530"/>
          </a:xfrm>
          <a:prstGeom prst="rect">
            <a:avLst/>
          </a:prstGeom>
        </p:spPr>
        <p:txBody>
          <a:bodyPr vert="horz" lIns="91440" tIns="45720" rIns="91440" bIns="45720" rtlCol="0" anchor="ctr">
            <a:noAutofit/>
          </a:bodyPr>
          <a:lstStyle/>
          <a:p>
            <a:pPr marR="0" lvl="0" indent="0" fontAlgn="auto">
              <a:lnSpc>
                <a:spcPct val="100000"/>
              </a:lnSpc>
              <a:spcBef>
                <a:spcPct val="0"/>
              </a:spcBef>
              <a:spcAft>
                <a:spcPct val="0"/>
              </a:spcAft>
              <a:buClrTx/>
              <a:buSzTx/>
              <a:buFontTx/>
              <a:buNone/>
              <a:defRPr/>
            </a:pPr>
            <a:r>
              <a:rPr lang="ru-RU" sz="2400">
                <a:latin typeface="+mj-lt"/>
                <a:ea typeface="+mj-ea"/>
                <a:cs typeface="+mj-cs"/>
              </a:rPr>
              <a:t>ОТКРЫТЫЕ УРОКИ</a:t>
            </a:r>
          </a:p>
        </p:txBody>
      </p:sp>
      <p:pic>
        <p:nvPicPr>
          <p:cNvPr id="5123" name="Picture 3"/>
          <p:cNvPicPr>
            <a:picLocks noChangeAspect="1" noChangeArrowheads="1"/>
          </p:cNvPicPr>
          <p:nvPr/>
        </p:nvPicPr>
        <p:blipFill>
          <a:blip r:embed="rId2"/>
          <a:srcRect l="10547" t="16636" r="11523" b="6250"/>
          <a:stretch>
            <a:fillRect/>
          </a:stretch>
        </p:blipFill>
        <p:spPr bwMode="auto">
          <a:xfrm>
            <a:off x="335991" y="1268760"/>
            <a:ext cx="3890521" cy="2277731"/>
          </a:xfrm>
          <a:prstGeom prst="rect">
            <a:avLst/>
          </a:prstGeom>
          <a:noFill/>
          <a:ln w="9525">
            <a:noFill/>
            <a:miter lim="800000"/>
          </a:ln>
          <a:effectLst/>
        </p:spPr>
      </p:pic>
      <p:pic>
        <p:nvPicPr>
          <p:cNvPr id="8" name="Picture 2"/>
          <p:cNvPicPr>
            <a:picLocks noChangeAspect="1" noChangeArrowheads="1"/>
          </p:cNvPicPr>
          <p:nvPr/>
        </p:nvPicPr>
        <p:blipFill>
          <a:blip r:embed="rId3"/>
          <a:srcRect t="24896" r="10570" b="8511"/>
          <a:stretch>
            <a:fillRect/>
          </a:stretch>
        </p:blipFill>
        <p:spPr bwMode="auto">
          <a:xfrm>
            <a:off x="335991" y="3692172"/>
            <a:ext cx="3890521" cy="2545139"/>
          </a:xfrm>
          <a:prstGeom prst="rect">
            <a:avLst/>
          </a:prstGeom>
          <a:noFill/>
          <a:ln w="9525">
            <a:noFill/>
            <a:miter lim="800000"/>
          </a:ln>
          <a:effectLst/>
        </p:spPr>
      </p:pic>
      <p:pic>
        <p:nvPicPr>
          <p:cNvPr id="12" name="Picture 2"/>
          <p:cNvPicPr>
            <a:picLocks noChangeAspect="1" noChangeArrowheads="1"/>
          </p:cNvPicPr>
          <p:nvPr/>
        </p:nvPicPr>
        <p:blipFill>
          <a:blip r:embed="rId4"/>
          <a:srcRect l="4272" t="16459" r="9019" b="10285"/>
          <a:stretch>
            <a:fillRect/>
          </a:stretch>
        </p:blipFill>
        <p:spPr bwMode="auto">
          <a:xfrm>
            <a:off x="4499991" y="1268760"/>
            <a:ext cx="4312972" cy="2277730"/>
          </a:xfrm>
          <a:prstGeom prst="rect">
            <a:avLst/>
          </a:prstGeom>
          <a:noFill/>
          <a:ln w="9525">
            <a:noFill/>
            <a:miter lim="800000"/>
          </a:ln>
          <a:effectLst/>
        </p:spPr>
      </p:pic>
      <p:pic>
        <p:nvPicPr>
          <p:cNvPr id="13" name="Picture 10"/>
          <p:cNvPicPr>
            <a:picLocks noChangeAspect="1" noChangeArrowheads="1"/>
          </p:cNvPicPr>
          <p:nvPr/>
        </p:nvPicPr>
        <p:blipFill>
          <a:blip r:embed="rId5"/>
          <a:stretch>
            <a:fillRect/>
          </a:stretch>
        </p:blipFill>
        <p:spPr bwMode="auto">
          <a:xfrm>
            <a:off x="4598120" y="3692173"/>
            <a:ext cx="4214842" cy="2545138"/>
          </a:xfrm>
          <a:prstGeom prst="rect">
            <a:avLst/>
          </a:prstGeom>
          <a:noFill/>
          <a:ln w="9525">
            <a:noFill/>
            <a:miter lim="800000"/>
          </a:ln>
          <a:effectLst/>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94885" y="390812"/>
            <a:ext cx="4141694" cy="523220"/>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spAutoFit/>
          </a:bodyPr>
          <a:lstStyle/>
          <a:p>
            <a:r>
              <a:rPr lang="ru-RU" sz="2800" b="1" cap="all">
                <a:solidFill>
                  <a:srgbClr val="7030A0"/>
                </a:solidFill>
                <a:latin typeface="+mj-lt"/>
                <a:ea typeface="+mj-ea"/>
                <a:cs typeface="+mj-cs"/>
              </a:rPr>
              <a:t>Уроки настоящего</a:t>
            </a:r>
          </a:p>
        </p:txBody>
      </p:sp>
      <p:sp>
        <p:nvSpPr>
          <p:cNvPr id="3" name="Содержимое 2"/>
          <p:cNvSpPr>
            <a:spLocks noGrp="1"/>
          </p:cNvSpPr>
          <p:nvPr>
            <p:ph sz="quarter" idx="1"/>
          </p:nvPr>
        </p:nvSpPr>
        <p:spPr/>
        <p:txBody>
          <a:bodyPr/>
          <a:lstStyle/>
          <a:p>
            <a:endParaRPr lang="ru-RU"/>
          </a:p>
        </p:txBody>
      </p:sp>
      <p:pic>
        <p:nvPicPr>
          <p:cNvPr id="35842" name="Picture 2"/>
          <p:cNvPicPr>
            <a:picLocks noChangeAspect="1" noChangeArrowheads="1"/>
          </p:cNvPicPr>
          <p:nvPr/>
        </p:nvPicPr>
        <p:blipFill>
          <a:blip r:embed="rId2"/>
          <a:srcRect t="18024" b="4478"/>
          <a:stretch>
            <a:fillRect/>
          </a:stretch>
        </p:blipFill>
        <p:spPr bwMode="auto">
          <a:xfrm>
            <a:off x="214282" y="1340768"/>
            <a:ext cx="8655767" cy="4604646"/>
          </a:xfrm>
          <a:prstGeom prst="rect">
            <a:avLst/>
          </a:prstGeom>
          <a:noFill/>
          <a:ln w="9525">
            <a:noFill/>
            <a:miter lim="800000"/>
          </a:ln>
          <a:effectLst/>
        </p:spPr>
      </p:pic>
      <p:sp>
        <p:nvSpPr>
          <p:cNvPr id="6" name="Прямоугольник 5"/>
          <p:cNvSpPr/>
          <p:nvPr/>
        </p:nvSpPr>
        <p:spPr>
          <a:xfrm>
            <a:off x="4803629" y="285728"/>
            <a:ext cx="3728812" cy="830997"/>
          </a:xfrm>
          <a:prstGeom prst="rect">
            <a:avLst/>
          </a:prstGeom>
        </p:spPr>
        <p:txBody>
          <a:bodyPr wrap="square">
            <a:spAutoFit/>
          </a:bodyPr>
          <a:lstStyle/>
          <a:p>
            <a:r>
              <a:rPr lang="en-US" sz="2400">
                <a:latin typeface="+mj-lt"/>
                <a:ea typeface="+mj-ea"/>
                <a:cs typeface="+mj-cs"/>
              </a:rPr>
              <a:t>https://sochisirius.ru/edu/uroki</a:t>
            </a:r>
            <a:endParaRPr lang="ru-RU" sz="2400">
              <a:latin typeface="+mj-lt"/>
              <a:ea typeface="+mj-ea"/>
              <a:cs typeface="+mj-cs"/>
            </a:endParaRPr>
          </a:p>
        </p:txBody>
      </p:sp>
      <p:sp>
        <p:nvSpPr>
          <p:cNvPr id="7" name="Блок-схема: объединение 6"/>
          <p:cNvSpPr/>
          <p:nvPr/>
        </p:nvSpPr>
        <p:spPr>
          <a:xfrm rot="16200000">
            <a:off x="4230652" y="423356"/>
            <a:ext cx="551689" cy="419038"/>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42844" y="1357298"/>
            <a:ext cx="9001156" cy="500066"/>
          </a:xfrm>
        </p:spPr>
        <p:txBody>
          <a:bodyPr>
            <a:noAutofit/>
          </a:bodyPr>
          <a:lstStyle/>
          <a:p>
            <a:br>
              <a:rPr lang="ru-RU"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br>
            <a:br>
              <a:rPr lang="ru-RU"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br>
            <a:endParaRPr lang="ru-RU" sz="280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p:txBody>
      </p:sp>
      <p:sp>
        <p:nvSpPr>
          <p:cNvPr id="4" name="Прямоугольник 3"/>
          <p:cNvSpPr/>
          <p:nvPr/>
        </p:nvSpPr>
        <p:spPr>
          <a:xfrm>
            <a:off x="1387708" y="260648"/>
            <a:ext cx="648329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mtClean="0">
                <a:ln w="1905"/>
                <a:solidFill>
                  <a:srgbClr val="7030A0"/>
                </a:solidFill>
                <a:effectLst>
                  <a:innerShdw blurRad="69850" dist="43180" dir="5400000">
                    <a:srgbClr val="000000">
                      <a:alpha val="65000"/>
                    </a:srgbClr>
                  </a:innerShdw>
                </a:effectLst>
              </a:rPr>
              <a:t>ДИСТАНЦИОННОЕ ОБУЧЕНИЕ</a:t>
            </a:r>
            <a:endParaRPr lang="ru-RU" sz="3600" b="1">
              <a:ln w="1905"/>
              <a:solidFill>
                <a:srgbClr val="7030A0"/>
              </a:solidFill>
              <a:effectLst>
                <a:innerShdw blurRad="69850" dist="43180" dir="5400000">
                  <a:srgbClr val="000000">
                    <a:alpha val="65000"/>
                  </a:srgbClr>
                </a:innerShdw>
              </a:effectLst>
            </a:endParaRPr>
          </a:p>
        </p:txBody>
      </p:sp>
      <p:pic>
        <p:nvPicPr>
          <p:cNvPr id="5" name="Рисунок 1" descr="C:\Users\user\Pictures\2020-11-11_002.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93973" y="1268759"/>
            <a:ext cx="3506523" cy="49565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4163909" y="1132427"/>
            <a:ext cx="4716016" cy="5324535"/>
          </a:xfrm>
          <a:prstGeom prst="rect">
            <a:avLst/>
          </a:prstGeom>
        </p:spPr>
        <p:txBody>
          <a:bodyPr wrap="square">
            <a:spAutoFit/>
          </a:bodyPr>
          <a:lstStyle/>
          <a:p>
            <a:pPr lvl="0" algn="ctr"/>
            <a:r>
              <a:rPr lang="ru-RU" b="1" u="sng" smtClean="0"/>
              <a:t>Основание разработки программы:</a:t>
            </a:r>
          </a:p>
          <a:p>
            <a:pPr lvl="0" algn="ctr"/>
            <a:endParaRPr lang="ru-RU" sz="1200" b="1" u="sng" smtClean="0"/>
          </a:p>
          <a:p>
            <a:pPr marL="285750" lvl="0" indent="-285750">
              <a:buFont typeface="Arial" pitchFamily="34" charset="0"/>
              <a:buChar char="•"/>
            </a:pPr>
            <a:r>
              <a:rPr lang="ru-RU" sz="1600" smtClean="0"/>
              <a:t>Приказ </a:t>
            </a:r>
            <a:r>
              <a:rPr lang="ru-RU" sz="1600"/>
              <a:t>Министерства образования и науки РФ от 23.08.2017 № 816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marL="285750" lvl="0" indent="-285750">
              <a:buFont typeface="Arial" pitchFamily="34" charset="0"/>
              <a:buChar char="•"/>
            </a:pPr>
            <a:r>
              <a:rPr lang="ru-RU" sz="1600"/>
              <a:t>Письмо Министерства просвещения РФ от 19.03.2020 № ГД-39/04 «О направлении методических рекомендаций» («Методические рекомендации по реализации образовательных программ начального общего, основного общего, среднего общего образования,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a:t>
            </a:r>
            <a:r>
              <a:rPr lang="ru-RU" sz="1600" smtClean="0"/>
              <a:t>»)</a:t>
            </a:r>
            <a:endParaRPr lang="ru-RU" sz="1600"/>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214282" y="219796"/>
            <a:ext cx="3421614" cy="800219"/>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1800" b="1" cap="all" smtClean="0">
                <a:solidFill>
                  <a:srgbClr val="7030A0"/>
                </a:solidFill>
                <a:latin typeface="+mj-lt"/>
                <a:ea typeface="+mj-ea"/>
                <a:cs typeface="+mj-cs"/>
              </a:rPr>
              <a:t>Образовательный  центр </a:t>
            </a:r>
            <a:br>
              <a:rPr lang="ru-RU" sz="1800" b="1" cap="all" smtClean="0">
                <a:solidFill>
                  <a:srgbClr val="7030A0"/>
                </a:solidFill>
                <a:latin typeface="+mj-lt"/>
                <a:ea typeface="+mj-ea"/>
                <a:cs typeface="+mj-cs"/>
              </a:rPr>
            </a:br>
            <a:r>
              <a:rPr lang="ru-RU" sz="2800" b="1" cap="all" smtClean="0">
                <a:solidFill>
                  <a:srgbClr val="7030A0"/>
                </a:solidFill>
                <a:latin typeface="+mj-lt"/>
                <a:ea typeface="+mj-ea"/>
                <a:cs typeface="+mj-cs"/>
              </a:rPr>
              <a:t>СИРИУС</a:t>
            </a:r>
            <a:r>
              <a:rPr lang="ru-RU" sz="2800" b="1" cap="all">
                <a:solidFill>
                  <a:srgbClr val="7030A0"/>
                </a:solidFill>
                <a:latin typeface="+mj-lt"/>
                <a:ea typeface="+mj-ea"/>
                <a:cs typeface="+mj-cs"/>
              </a:rPr>
              <a:t> </a:t>
            </a:r>
          </a:p>
        </p:txBody>
      </p:sp>
      <p:sp>
        <p:nvSpPr>
          <p:cNvPr id="6" name="Прямоугольник 5"/>
          <p:cNvSpPr/>
          <p:nvPr/>
        </p:nvSpPr>
        <p:spPr>
          <a:xfrm>
            <a:off x="4427984" y="333137"/>
            <a:ext cx="3357586" cy="584775"/>
          </a:xfrm>
          <a:prstGeom prst="rect">
            <a:avLst/>
          </a:prstGeom>
        </p:spPr>
        <p:txBody>
          <a:bodyPr wrap="square">
            <a:spAutoFit/>
          </a:bodyPr>
          <a:lstStyle/>
          <a:p>
            <a:pPr algn="ctr">
              <a:spcBef>
                <a:spcPct val="0"/>
              </a:spcBef>
              <a:defRPr/>
            </a:pPr>
            <a:r>
              <a:rPr lang="ru-RU" sz="3200" smtClean="0">
                <a:latin typeface="+mj-lt"/>
                <a:ea typeface="+mj-ea"/>
                <a:cs typeface="+mj-cs"/>
              </a:rPr>
              <a:t>ЛЕКТОРИУМ</a:t>
            </a:r>
            <a:endParaRPr lang="ru-RU" sz="3200">
              <a:latin typeface="+mj-lt"/>
              <a:ea typeface="+mj-ea"/>
              <a:cs typeface="+mj-cs"/>
            </a:endParaRPr>
          </a:p>
        </p:txBody>
      </p:sp>
      <p:sp>
        <p:nvSpPr>
          <p:cNvPr id="7" name="Блок-схема: объединение 6"/>
          <p:cNvSpPr/>
          <p:nvPr/>
        </p:nvSpPr>
        <p:spPr>
          <a:xfrm rot="16200000">
            <a:off x="3530442" y="303770"/>
            <a:ext cx="782412" cy="571504"/>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p:cNvPicPr>
            <a:picLocks noChangeAspect="1" noChangeArrowheads="1"/>
          </p:cNvPicPr>
          <p:nvPr/>
        </p:nvPicPr>
        <p:blipFill>
          <a:blip r:embed="rId2"/>
          <a:srcRect t="17743" b="5208"/>
          <a:stretch>
            <a:fillRect/>
          </a:stretch>
        </p:blipFill>
        <p:spPr bwMode="auto">
          <a:xfrm>
            <a:off x="249999" y="1268760"/>
            <a:ext cx="4036249" cy="2265592"/>
          </a:xfrm>
          <a:prstGeom prst="rect">
            <a:avLst/>
          </a:prstGeom>
          <a:noFill/>
          <a:ln w="9525">
            <a:noFill/>
            <a:miter lim="800000"/>
          </a:ln>
          <a:effectLst/>
        </p:spPr>
      </p:pic>
      <p:pic>
        <p:nvPicPr>
          <p:cNvPr id="9" name="Picture 2"/>
          <p:cNvPicPr>
            <a:picLocks noChangeAspect="1" noChangeArrowheads="1"/>
          </p:cNvPicPr>
          <p:nvPr/>
        </p:nvPicPr>
        <p:blipFill>
          <a:blip r:embed="rId3"/>
          <a:srcRect t="18561" b="8002"/>
          <a:stretch>
            <a:fillRect/>
          </a:stretch>
        </p:blipFill>
        <p:spPr bwMode="auto">
          <a:xfrm>
            <a:off x="4644008" y="1268760"/>
            <a:ext cx="4071966" cy="2376264"/>
          </a:xfrm>
          <a:prstGeom prst="rect">
            <a:avLst/>
          </a:prstGeom>
          <a:noFill/>
          <a:ln w="9525">
            <a:noFill/>
            <a:miter lim="800000"/>
          </a:ln>
          <a:effectLst/>
        </p:spPr>
      </p:pic>
      <p:pic>
        <p:nvPicPr>
          <p:cNvPr id="10" name="Picture 2"/>
          <p:cNvPicPr>
            <a:picLocks noChangeAspect="1" noChangeArrowheads="1"/>
          </p:cNvPicPr>
          <p:nvPr/>
        </p:nvPicPr>
        <p:blipFill>
          <a:blip r:embed="rId4"/>
          <a:srcRect t="17739" b="7999"/>
          <a:stretch>
            <a:fillRect/>
          </a:stretch>
        </p:blipFill>
        <p:spPr bwMode="auto">
          <a:xfrm>
            <a:off x="249999" y="3892039"/>
            <a:ext cx="4177985" cy="2431742"/>
          </a:xfrm>
          <a:prstGeom prst="rect">
            <a:avLst/>
          </a:prstGeom>
          <a:noFill/>
          <a:ln w="9525">
            <a:noFill/>
            <a:miter lim="800000"/>
          </a:ln>
          <a:effectLst/>
        </p:spPr>
      </p:pic>
      <p:sp>
        <p:nvSpPr>
          <p:cNvPr id="11" name="Правая фигурная скобка 10"/>
          <p:cNvSpPr/>
          <p:nvPr/>
        </p:nvSpPr>
        <p:spPr>
          <a:xfrm>
            <a:off x="1619672" y="4725144"/>
            <a:ext cx="414948" cy="1428431"/>
          </a:xfrm>
          <a:prstGeom prst="rightBrace">
            <a:avLst>
              <a:gd name="adj1" fmla="val 8333"/>
              <a:gd name="adj2" fmla="val 49125"/>
            </a:avLst>
          </a:prstGeom>
          <a:ln w="222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TextBox 11"/>
          <p:cNvSpPr txBox="1"/>
          <p:nvPr/>
        </p:nvSpPr>
        <p:spPr>
          <a:xfrm>
            <a:off x="2034620" y="5243374"/>
            <a:ext cx="928694" cy="400110"/>
          </a:xfrm>
          <a:prstGeom prst="rect">
            <a:avLst/>
          </a:prstGeom>
          <a:noFill/>
        </p:spPr>
        <p:txBody>
          <a:bodyPr wrap="square" rtlCol="0">
            <a:spAutoFit/>
          </a:bodyPr>
          <a:lstStyle/>
          <a:p>
            <a:r>
              <a:rPr lang="ru-RU" sz="2000" b="1" smtClean="0">
                <a:solidFill>
                  <a:srgbClr val="002060"/>
                </a:solidFill>
              </a:rPr>
              <a:t>501</a:t>
            </a:r>
            <a:endParaRPr lang="ru-RU" sz="2000" b="1">
              <a:solidFill>
                <a:srgbClr val="002060"/>
              </a:solidFill>
            </a:endParaRPr>
          </a:p>
        </p:txBody>
      </p:sp>
      <p:pic>
        <p:nvPicPr>
          <p:cNvPr id="13" name="Picture 2"/>
          <p:cNvPicPr>
            <a:picLocks noChangeAspect="1" noChangeArrowheads="1"/>
          </p:cNvPicPr>
          <p:nvPr/>
        </p:nvPicPr>
        <p:blipFill>
          <a:blip r:embed="rId5"/>
          <a:srcRect l="3516" t="25217" r="9111" b="6249"/>
          <a:stretch>
            <a:fillRect/>
          </a:stretch>
        </p:blipFill>
        <p:spPr bwMode="auto">
          <a:xfrm>
            <a:off x="4649207" y="3892040"/>
            <a:ext cx="4066768" cy="2431742"/>
          </a:xfrm>
          <a:prstGeom prst="rect">
            <a:avLst/>
          </a:prstGeom>
          <a:noFill/>
          <a:ln w="9525">
            <a:noFill/>
            <a:miter lim="800000"/>
          </a:ln>
          <a:effectLst/>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79513" y="358295"/>
            <a:ext cx="3960440" cy="523220"/>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2800" b="1" cap="all">
                <a:solidFill>
                  <a:srgbClr val="7030A0"/>
                </a:solidFill>
                <a:latin typeface="+mj-lt"/>
                <a:ea typeface="+mj-ea"/>
                <a:cs typeface="+mj-cs"/>
              </a:rPr>
              <a:t>БОЛЬШАЯ </a:t>
            </a:r>
            <a:r>
              <a:rPr lang="ru-RU" sz="2800" b="1" cap="all" smtClean="0">
                <a:solidFill>
                  <a:srgbClr val="7030A0"/>
                </a:solidFill>
                <a:latin typeface="+mj-lt"/>
                <a:ea typeface="+mj-ea"/>
                <a:cs typeface="+mj-cs"/>
              </a:rPr>
              <a:t>ПЕРЕМЕНА</a:t>
            </a:r>
            <a:endParaRPr lang="ru-RU" sz="2800" b="1" cap="all">
              <a:solidFill>
                <a:srgbClr val="7030A0"/>
              </a:solidFill>
              <a:latin typeface="+mj-lt"/>
              <a:ea typeface="+mj-ea"/>
              <a:cs typeface="+mj-cs"/>
            </a:endParaRPr>
          </a:p>
        </p:txBody>
      </p:sp>
      <p:sp>
        <p:nvSpPr>
          <p:cNvPr id="7" name="Блок-схема: объединение 6"/>
          <p:cNvSpPr/>
          <p:nvPr/>
        </p:nvSpPr>
        <p:spPr>
          <a:xfrm rot="16200000">
            <a:off x="4042200" y="454918"/>
            <a:ext cx="551554" cy="35605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p:nvPr/>
        </p:nvSpPr>
        <p:spPr>
          <a:xfrm>
            <a:off x="4427984" y="357166"/>
            <a:ext cx="4824536" cy="417530"/>
          </a:xfrm>
          <a:prstGeom prst="rect">
            <a:avLst/>
          </a:prstGeom>
        </p:spPr>
        <p:txBody>
          <a:bodyPr vert="horz" lIns="91440" tIns="45720" rIns="91440" bIns="45720" rtlCol="0" anchor="ctr">
            <a:noAutofit/>
          </a:bodyPr>
          <a:lstStyle/>
          <a:p>
            <a:r>
              <a:rPr lang="ru-RU" sz="2400">
                <a:latin typeface="+mj-lt"/>
                <a:ea typeface="+mj-ea"/>
                <a:cs typeface="+mj-cs"/>
              </a:rPr>
              <a:t>https://bolshayaperemena.online/</a:t>
            </a:r>
          </a:p>
        </p:txBody>
      </p:sp>
      <p:pic>
        <p:nvPicPr>
          <p:cNvPr id="2050" name="Picture 2"/>
          <p:cNvPicPr>
            <a:picLocks noChangeAspect="1" noChangeArrowheads="1"/>
          </p:cNvPicPr>
          <p:nvPr/>
        </p:nvPicPr>
        <p:blipFill>
          <a:blip r:embed="rId2"/>
          <a:srcRect t="18279" b="6158"/>
          <a:stretch>
            <a:fillRect/>
          </a:stretch>
        </p:blipFill>
        <p:spPr bwMode="auto">
          <a:xfrm>
            <a:off x="285719" y="1268760"/>
            <a:ext cx="6230497" cy="3456384"/>
          </a:xfrm>
          <a:prstGeom prst="rect">
            <a:avLst/>
          </a:prstGeom>
          <a:noFill/>
          <a:ln w="9525">
            <a:noFill/>
            <a:miter lim="800000"/>
          </a:ln>
          <a:effectLst/>
        </p:spPr>
      </p:pic>
      <p:pic>
        <p:nvPicPr>
          <p:cNvPr id="6" name="Picture 2"/>
          <p:cNvPicPr>
            <a:picLocks noChangeAspect="1" noChangeArrowheads="1"/>
          </p:cNvPicPr>
          <p:nvPr/>
        </p:nvPicPr>
        <p:blipFill>
          <a:blip r:embed="rId3"/>
          <a:srcRect t="17479" b="0"/>
          <a:stretch>
            <a:fillRect/>
          </a:stretch>
        </p:blipFill>
        <p:spPr bwMode="auto">
          <a:xfrm>
            <a:off x="3946917" y="4324350"/>
            <a:ext cx="4638003" cy="2242066"/>
          </a:xfrm>
          <a:prstGeom prst="rect">
            <a:avLst/>
          </a:prstGeom>
          <a:noFill/>
          <a:ln w="9525">
            <a:noFill/>
            <a:miter lim="800000"/>
          </a:ln>
          <a:effectLst/>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285720" y="285728"/>
            <a:ext cx="2918128" cy="523220"/>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2800" b="1" cap="all" err="1">
                <a:solidFill>
                  <a:srgbClr val="7030A0"/>
                </a:solidFill>
                <a:latin typeface="+mj-lt"/>
                <a:ea typeface="+mj-ea"/>
                <a:cs typeface="+mj-cs"/>
              </a:rPr>
              <a:t>Абилимпикс</a:t>
            </a:r>
          </a:p>
        </p:txBody>
      </p:sp>
      <p:sp>
        <p:nvSpPr>
          <p:cNvPr id="7" name="Блок-схема: объединение 6"/>
          <p:cNvSpPr/>
          <p:nvPr/>
        </p:nvSpPr>
        <p:spPr>
          <a:xfrm rot="16200000">
            <a:off x="3130130" y="334366"/>
            <a:ext cx="576063" cy="428628"/>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p:nvPr/>
        </p:nvSpPr>
        <p:spPr>
          <a:xfrm>
            <a:off x="3665243" y="260730"/>
            <a:ext cx="5511524" cy="417530"/>
          </a:xfrm>
          <a:prstGeom prst="rect">
            <a:avLst/>
          </a:prstGeom>
        </p:spPr>
        <p:txBody>
          <a:bodyPr vert="horz" lIns="91440" tIns="45720" rIns="91440" bIns="45720" rtlCol="0" anchor="ctr">
            <a:noAutofit/>
          </a:bodyPr>
          <a:lstStyle/>
          <a:p>
            <a:r>
              <a:rPr lang="en-US" sz="2400">
                <a:latin typeface="+mj-lt"/>
                <a:ea typeface="+mj-ea"/>
                <a:cs typeface="+mj-cs"/>
              </a:rPr>
              <a:t>https://abilympics-russia.ru/</a:t>
            </a:r>
            <a:endParaRPr lang="ru-RU" sz="2400">
              <a:latin typeface="+mj-lt"/>
              <a:ea typeface="+mj-ea"/>
              <a:cs typeface="+mj-cs"/>
            </a:endParaRPr>
          </a:p>
        </p:txBody>
      </p:sp>
      <p:pic>
        <p:nvPicPr>
          <p:cNvPr id="8194" name="Picture 2"/>
          <p:cNvPicPr>
            <a:picLocks noChangeAspect="1" noChangeArrowheads="1"/>
          </p:cNvPicPr>
          <p:nvPr/>
        </p:nvPicPr>
        <p:blipFill>
          <a:blip r:embed="rId2"/>
          <a:srcRect t="17340" b="7291"/>
          <a:stretch>
            <a:fillRect/>
          </a:stretch>
        </p:blipFill>
        <p:spPr bwMode="auto">
          <a:xfrm>
            <a:off x="0" y="1285860"/>
            <a:ext cx="9144000" cy="4286280"/>
          </a:xfrm>
          <a:prstGeom prst="rect">
            <a:avLst/>
          </a:prstGeom>
          <a:noFill/>
          <a:ln w="9525">
            <a:noFill/>
            <a:miter lim="800000"/>
          </a:ln>
          <a:effectLst/>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270143" y="116632"/>
            <a:ext cx="3857652" cy="954107"/>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2800" b="1" cap="all">
                <a:solidFill>
                  <a:srgbClr val="7030A0"/>
                </a:solidFill>
                <a:latin typeface="+mj-lt"/>
                <a:ea typeface="+mj-ea"/>
                <a:cs typeface="+mj-cs"/>
              </a:rPr>
              <a:t>«WorldSkills»</a:t>
            </a:r>
            <a:br>
              <a:rPr lang="ru-RU" sz="2800" b="1" cap="all">
                <a:solidFill>
                  <a:srgbClr val="7030A0"/>
                </a:solidFill>
                <a:latin typeface="+mj-lt"/>
                <a:ea typeface="+mj-ea"/>
                <a:cs typeface="+mj-cs"/>
              </a:rPr>
            </a:br>
            <a:r>
              <a:rPr lang="ru-RU" sz="2800" b="1" cap="all">
                <a:solidFill>
                  <a:srgbClr val="7030A0"/>
                </a:solidFill>
                <a:latin typeface="+mj-lt"/>
                <a:ea typeface="+mj-ea"/>
                <a:cs typeface="+mj-cs"/>
              </a:rPr>
              <a:t> </a:t>
            </a:r>
            <a:r>
              <a:rPr lang="ru-RU" sz="1800" b="1" cap="all">
                <a:solidFill>
                  <a:srgbClr val="7030A0"/>
                </a:solidFill>
                <a:latin typeface="+mj-lt"/>
                <a:ea typeface="+mj-ea"/>
                <a:cs typeface="+mj-cs"/>
              </a:rPr>
              <a:t>Молодые профессионалы</a:t>
            </a:r>
          </a:p>
        </p:txBody>
      </p:sp>
      <p:sp>
        <p:nvSpPr>
          <p:cNvPr id="7" name="Блок-схема: объединение 6"/>
          <p:cNvSpPr/>
          <p:nvPr/>
        </p:nvSpPr>
        <p:spPr>
          <a:xfrm rot="16200000">
            <a:off x="3929058" y="330946"/>
            <a:ext cx="928694" cy="500066"/>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p:nvPr/>
        </p:nvSpPr>
        <p:spPr>
          <a:xfrm>
            <a:off x="4673129" y="372213"/>
            <a:ext cx="4321050" cy="417530"/>
          </a:xfrm>
          <a:prstGeom prst="rect">
            <a:avLst/>
          </a:prstGeom>
        </p:spPr>
        <p:txBody>
          <a:bodyPr vert="horz" lIns="91440" tIns="45720" rIns="91440" bIns="45720" rtlCol="0" anchor="ctr">
            <a:noAutofit/>
          </a:bodyPr>
          <a:lstStyle/>
          <a:p>
            <a:r>
              <a:rPr lang="en-US" sz="2400">
                <a:latin typeface="+mj-lt"/>
                <a:ea typeface="+mj-ea"/>
                <a:cs typeface="+mj-cs"/>
              </a:rPr>
              <a:t>https://worldskills.ru/</a:t>
            </a:r>
            <a:endParaRPr lang="ru-RU" sz="2400">
              <a:latin typeface="+mj-lt"/>
              <a:ea typeface="+mj-ea"/>
              <a:cs typeface="+mj-cs"/>
            </a:endParaRPr>
          </a:p>
        </p:txBody>
      </p:sp>
      <p:pic>
        <p:nvPicPr>
          <p:cNvPr id="9218" name="Picture 2"/>
          <p:cNvPicPr>
            <a:picLocks noChangeAspect="1" noChangeArrowheads="1"/>
          </p:cNvPicPr>
          <p:nvPr/>
        </p:nvPicPr>
        <p:blipFill>
          <a:blip r:embed="rId2"/>
          <a:srcRect t="18310" b="12500"/>
          <a:stretch>
            <a:fillRect/>
          </a:stretch>
        </p:blipFill>
        <p:spPr bwMode="auto">
          <a:xfrm>
            <a:off x="1653350" y="1268760"/>
            <a:ext cx="7194100" cy="2592288"/>
          </a:xfrm>
          <a:prstGeom prst="rect">
            <a:avLst/>
          </a:prstGeom>
          <a:noFill/>
          <a:ln w="9525">
            <a:noFill/>
            <a:miter lim="800000"/>
          </a:ln>
          <a:effectLst/>
        </p:spPr>
      </p:pic>
      <p:sp>
        <p:nvSpPr>
          <p:cNvPr id="8" name="Заголовок 1"/>
          <p:cNvSpPr txBox="1"/>
          <p:nvPr/>
        </p:nvSpPr>
        <p:spPr>
          <a:xfrm>
            <a:off x="5786446" y="4143380"/>
            <a:ext cx="3286148" cy="1285884"/>
          </a:xfrm>
          <a:prstGeom prst="rect">
            <a:avLst/>
          </a:prstGeom>
        </p:spPr>
        <p:txBody>
          <a:bodyPr vert="horz" lIns="91440" tIns="45720" rIns="91440" bIns="45720" rtlCol="0" anchor="ctr">
            <a:noAutofit/>
          </a:bodyPr>
          <a:lstStyle/>
          <a:p>
            <a:r>
              <a:rPr lang="en-US" sz="2400">
                <a:latin typeface="+mj-lt"/>
                <a:ea typeface="+mj-ea"/>
                <a:cs typeface="+mj-cs"/>
              </a:rPr>
              <a:t>http://www.btpit.ru/struktura-czentra.html</a:t>
            </a:r>
            <a:endParaRPr lang="ru-RU" sz="2400">
              <a:latin typeface="+mj-lt"/>
              <a:ea typeface="+mj-ea"/>
              <a:cs typeface="+mj-cs"/>
            </a:endParaRPr>
          </a:p>
        </p:txBody>
      </p:sp>
      <p:pic>
        <p:nvPicPr>
          <p:cNvPr id="1026" name="Picture 2"/>
          <p:cNvPicPr>
            <a:picLocks noChangeAspect="1" noChangeArrowheads="1"/>
          </p:cNvPicPr>
          <p:nvPr/>
        </p:nvPicPr>
        <p:blipFill>
          <a:blip r:embed="rId3"/>
          <a:srcRect l="2344" t="14920" r="7421" b="5208"/>
          <a:stretch>
            <a:fillRect/>
          </a:stretch>
        </p:blipFill>
        <p:spPr bwMode="auto">
          <a:xfrm>
            <a:off x="295376" y="3861048"/>
            <a:ext cx="5036809" cy="2639786"/>
          </a:xfrm>
          <a:prstGeom prst="rect">
            <a:avLst/>
          </a:prstGeom>
          <a:noFill/>
          <a:ln w="9525">
            <a:noFill/>
            <a:miter lim="800000"/>
          </a:ln>
          <a:effectLst/>
        </p:spPr>
      </p:pic>
      <p:sp>
        <p:nvSpPr>
          <p:cNvPr id="10" name="Блок-схема: объединение 9"/>
          <p:cNvSpPr/>
          <p:nvPr/>
        </p:nvSpPr>
        <p:spPr>
          <a:xfrm rot="16200000">
            <a:off x="5117871" y="4435402"/>
            <a:ext cx="928694" cy="500066"/>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 name="Заголовок 1"/>
          <p:cNvSpPr>
            <a:spLocks noGrp="1"/>
          </p:cNvSpPr>
          <p:nvPr>
            <p:ph type="title"/>
          </p:nvPr>
        </p:nvSpPr>
        <p:spPr>
          <a:xfrm>
            <a:off x="323527" y="275845"/>
            <a:ext cx="3528393" cy="523220"/>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2800" b="1" cap="all">
                <a:solidFill>
                  <a:srgbClr val="7030A0"/>
                </a:solidFill>
              </a:rPr>
              <a:t> </a:t>
            </a:r>
            <a:r>
              <a:rPr lang="ru-RU" sz="2800" b="1" cap="all">
                <a:solidFill>
                  <a:srgbClr val="7030A0"/>
                </a:solidFill>
                <a:latin typeface="+mj-lt"/>
                <a:ea typeface="+mj-ea"/>
                <a:cs typeface="+mj-cs"/>
              </a:rPr>
              <a:t>Билет в будущее</a:t>
            </a:r>
          </a:p>
        </p:txBody>
      </p:sp>
      <p:sp>
        <p:nvSpPr>
          <p:cNvPr id="3" name="Содержимое 2"/>
          <p:cNvSpPr>
            <a:spLocks noGrp="1"/>
          </p:cNvSpPr>
          <p:nvPr>
            <p:ph sz="quarter" idx="1"/>
          </p:nvPr>
        </p:nvSpPr>
        <p:spPr/>
        <p:txBody>
          <a:bodyPr/>
          <a:lstStyle/>
          <a:p>
            <a:endParaRPr lang="ru-RU"/>
          </a:p>
        </p:txBody>
      </p:sp>
      <p:pic>
        <p:nvPicPr>
          <p:cNvPr id="36866" name="Picture 2"/>
          <p:cNvPicPr>
            <a:picLocks noChangeAspect="1" noChangeArrowheads="1"/>
          </p:cNvPicPr>
          <p:nvPr/>
        </p:nvPicPr>
        <p:blipFill>
          <a:blip r:embed="rId2"/>
          <a:srcRect t="16475" b="17919"/>
          <a:stretch>
            <a:fillRect/>
          </a:stretch>
        </p:blipFill>
        <p:spPr bwMode="auto">
          <a:xfrm>
            <a:off x="374502" y="1265858"/>
            <a:ext cx="6642125" cy="2451174"/>
          </a:xfrm>
          <a:prstGeom prst="rect">
            <a:avLst/>
          </a:prstGeom>
          <a:noFill/>
          <a:ln w="9525">
            <a:noFill/>
            <a:miter lim="800000"/>
          </a:ln>
          <a:effectLst/>
        </p:spPr>
      </p:pic>
      <p:pic>
        <p:nvPicPr>
          <p:cNvPr id="36867" name="Picture 3"/>
          <p:cNvPicPr>
            <a:picLocks noChangeAspect="1" noChangeArrowheads="1"/>
          </p:cNvPicPr>
          <p:nvPr/>
        </p:nvPicPr>
        <p:blipFill>
          <a:blip r:embed="rId3"/>
          <a:srcRect t="18298" b="4538"/>
          <a:stretch>
            <a:fillRect/>
          </a:stretch>
        </p:blipFill>
        <p:spPr bwMode="auto">
          <a:xfrm>
            <a:off x="3059832" y="3861048"/>
            <a:ext cx="5595934" cy="2428896"/>
          </a:xfrm>
          <a:prstGeom prst="rect">
            <a:avLst/>
          </a:prstGeom>
          <a:noFill/>
          <a:ln w="9525">
            <a:noFill/>
            <a:miter lim="800000"/>
          </a:ln>
          <a:effectLst/>
        </p:spPr>
      </p:pic>
      <p:sp>
        <p:nvSpPr>
          <p:cNvPr id="9" name="Блок-схема: объединение 8"/>
          <p:cNvSpPr/>
          <p:nvPr/>
        </p:nvSpPr>
        <p:spPr>
          <a:xfrm rot="16200000">
            <a:off x="3795850" y="341792"/>
            <a:ext cx="469331" cy="357189"/>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09109" y="293389"/>
            <a:ext cx="5115419" cy="461665"/>
          </a:xfrm>
          <a:prstGeom prst="rect">
            <a:avLst/>
          </a:prstGeom>
        </p:spPr>
        <p:txBody>
          <a:bodyPr wrap="square">
            <a:spAutoFit/>
          </a:bodyPr>
          <a:lstStyle/>
          <a:p>
            <a:pPr>
              <a:spcBef>
                <a:spcPct val="0"/>
              </a:spcBef>
            </a:pPr>
            <a:r>
              <a:rPr lang="en-US" sz="2400">
                <a:latin typeface="+mj-lt"/>
                <a:ea typeface="+mj-ea"/>
                <a:cs typeface="+mj-cs"/>
              </a:rPr>
              <a:t>http://bilet-help.worldskills.ru/</a:t>
            </a:r>
            <a:endParaRPr lang="ru-RU" sz="2400">
              <a:latin typeface="+mj-lt"/>
              <a:ea typeface="+mj-ea"/>
              <a:cs typeface="+mj-cs"/>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3823834" y="357166"/>
            <a:ext cx="5500694" cy="417530"/>
          </a:xfrm>
        </p:spPr>
        <p:txBody>
          <a:bodyPr>
            <a:noAutofit/>
          </a:bodyPr>
          <a:lstStyle/>
          <a:p>
            <a:r>
              <a:rPr lang="ru-RU" sz="2400">
                <a:solidFill>
                  <a:schemeClr val="tx1"/>
                </a:solidFill>
              </a:rPr>
              <a:t>ПРИМЕРОЧНАЯ ПРОФЕССИЙ</a:t>
            </a:r>
          </a:p>
        </p:txBody>
      </p:sp>
      <p:sp>
        <p:nvSpPr>
          <p:cNvPr id="6" name="TextBox 5"/>
          <p:cNvSpPr txBox="1"/>
          <p:nvPr/>
        </p:nvSpPr>
        <p:spPr>
          <a:xfrm>
            <a:off x="251520" y="285728"/>
            <a:ext cx="3096344" cy="523220"/>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lvl1pPr>
              <a:spcBef>
                <a:spcPct val="0"/>
              </a:spcBef>
              <a:buNone/>
              <a:defRPr kumimoji="0" sz="2800" b="1" cap="all">
                <a:solidFill>
                  <a:srgbClr val="7030A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a:latin typeface="+mj-lt"/>
                <a:ea typeface="+mj-ea"/>
                <a:cs typeface="+mj-cs"/>
              </a:rPr>
              <a:t>«ПРОЕКТОРИЯ»</a:t>
            </a:r>
          </a:p>
        </p:txBody>
      </p:sp>
      <p:sp>
        <p:nvSpPr>
          <p:cNvPr id="7" name="Блок-схема: объединение 6"/>
          <p:cNvSpPr/>
          <p:nvPr/>
        </p:nvSpPr>
        <p:spPr>
          <a:xfrm rot="16200000">
            <a:off x="3259992" y="367317"/>
            <a:ext cx="535785" cy="36004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27" name="Picture 3"/>
          <p:cNvPicPr>
            <a:picLocks noChangeAspect="1" noChangeArrowheads="1"/>
          </p:cNvPicPr>
          <p:nvPr/>
        </p:nvPicPr>
        <p:blipFill>
          <a:blip r:embed="rId2"/>
          <a:srcRect t="8245" b="5714"/>
          <a:stretch>
            <a:fillRect/>
          </a:stretch>
        </p:blipFill>
        <p:spPr bwMode="auto">
          <a:xfrm>
            <a:off x="214282" y="1000108"/>
            <a:ext cx="4191030" cy="2500330"/>
          </a:xfrm>
          <a:prstGeom prst="rect">
            <a:avLst/>
          </a:prstGeom>
          <a:noFill/>
          <a:ln w="9525">
            <a:noFill/>
            <a:miter lim="800000"/>
          </a:ln>
          <a:effectLst/>
        </p:spPr>
      </p:pic>
      <p:pic>
        <p:nvPicPr>
          <p:cNvPr id="26628" name="Picture 4"/>
          <p:cNvPicPr>
            <a:picLocks noChangeAspect="1" noChangeArrowheads="1"/>
          </p:cNvPicPr>
          <p:nvPr/>
        </p:nvPicPr>
        <p:blipFill>
          <a:blip r:embed="rId3"/>
          <a:srcRect t="8334" b="8333"/>
          <a:stretch>
            <a:fillRect/>
          </a:stretch>
        </p:blipFill>
        <p:spPr bwMode="auto">
          <a:xfrm>
            <a:off x="4572000" y="1000108"/>
            <a:ext cx="4143404" cy="2500330"/>
          </a:xfrm>
          <a:prstGeom prst="rect">
            <a:avLst/>
          </a:prstGeom>
          <a:noFill/>
          <a:ln w="9525">
            <a:noFill/>
            <a:miter lim="800000"/>
          </a:ln>
          <a:effectLst/>
        </p:spPr>
      </p:pic>
      <p:pic>
        <p:nvPicPr>
          <p:cNvPr id="26629" name="Picture 5"/>
          <p:cNvPicPr>
            <a:picLocks noChangeAspect="1" noChangeArrowheads="1"/>
          </p:cNvPicPr>
          <p:nvPr/>
        </p:nvPicPr>
        <p:blipFill>
          <a:blip r:embed="rId4"/>
          <a:srcRect t="8108" b="5405"/>
          <a:stretch>
            <a:fillRect/>
          </a:stretch>
        </p:blipFill>
        <p:spPr bwMode="auto">
          <a:xfrm>
            <a:off x="214282" y="3714752"/>
            <a:ext cx="4143404" cy="2643206"/>
          </a:xfrm>
          <a:prstGeom prst="rect">
            <a:avLst/>
          </a:prstGeom>
          <a:noFill/>
          <a:ln w="9525">
            <a:noFill/>
            <a:miter lim="800000"/>
          </a:ln>
          <a:effectLst/>
        </p:spPr>
      </p:pic>
      <p:pic>
        <p:nvPicPr>
          <p:cNvPr id="26630" name="Picture 6"/>
          <p:cNvPicPr>
            <a:picLocks noChangeAspect="1" noChangeArrowheads="1"/>
          </p:cNvPicPr>
          <p:nvPr/>
        </p:nvPicPr>
        <p:blipFill>
          <a:blip r:embed="rId5"/>
          <a:srcRect t="8108" b="5405"/>
          <a:stretch>
            <a:fillRect/>
          </a:stretch>
        </p:blipFill>
        <p:spPr bwMode="auto">
          <a:xfrm>
            <a:off x="4572000" y="3714752"/>
            <a:ext cx="4071966" cy="2643206"/>
          </a:xfrm>
          <a:prstGeom prst="rect">
            <a:avLst/>
          </a:prstGeom>
          <a:noFill/>
          <a:ln w="9525">
            <a:noFill/>
            <a:miter lim="800000"/>
          </a:ln>
          <a:effectLst/>
        </p:spPr>
      </p:pic>
      <p:sp>
        <p:nvSpPr>
          <p:cNvPr id="12" name="Дуга 11"/>
          <p:cNvSpPr/>
          <p:nvPr/>
        </p:nvSpPr>
        <p:spPr>
          <a:xfrm>
            <a:off x="6929454" y="5786454"/>
            <a:ext cx="1428760" cy="571504"/>
          </a:xfrm>
          <a:prstGeom prst="arc">
            <a:avLst>
              <a:gd name="adj1" fmla="val 1146749"/>
              <a:gd name="adj2" fmla="val 0"/>
            </a:avLst>
          </a:prstGeom>
          <a:solidFill>
            <a:schemeClr val="tx1">
              <a:alpha val="0"/>
            </a:schemeClr>
          </a:solidFill>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3566862525"/>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Прямоугольник 5"/>
          <p:cNvSpPr/>
          <p:nvPr/>
        </p:nvSpPr>
        <p:spPr>
          <a:xfrm>
            <a:off x="4143372" y="188640"/>
            <a:ext cx="5000628" cy="830997"/>
          </a:xfrm>
          <a:prstGeom prst="rect">
            <a:avLst/>
          </a:prstGeom>
        </p:spPr>
        <p:txBody>
          <a:bodyPr wrap="square">
            <a:spAutoFit/>
          </a:bodyPr>
          <a:lstStyle/>
          <a:p>
            <a:r>
              <a:rPr lang="ru-RU" sz="2400">
                <a:latin typeface="+mj-lt"/>
                <a:ea typeface="+mj-ea"/>
                <a:cs typeface="+mj-cs"/>
              </a:rPr>
              <a:t>https://xn--80acqkxbs.xn--p1ai/vserossijskaya-profdiagnostika</a:t>
            </a:r>
          </a:p>
        </p:txBody>
      </p:sp>
      <p:sp>
        <p:nvSpPr>
          <p:cNvPr id="7" name="Блок-схема: объединение 6"/>
          <p:cNvSpPr/>
          <p:nvPr/>
        </p:nvSpPr>
        <p:spPr>
          <a:xfrm rot="16200000">
            <a:off x="3472620" y="456416"/>
            <a:ext cx="805726" cy="464347"/>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46" name="Picture 2"/>
          <p:cNvPicPr>
            <a:picLocks noChangeAspect="1" noChangeArrowheads="1"/>
          </p:cNvPicPr>
          <p:nvPr/>
        </p:nvPicPr>
        <p:blipFill>
          <a:blip r:embed="rId2"/>
          <a:srcRect t="7554" b="6326"/>
          <a:stretch>
            <a:fillRect/>
          </a:stretch>
        </p:blipFill>
        <p:spPr bwMode="auto">
          <a:xfrm>
            <a:off x="214282" y="1285860"/>
            <a:ext cx="8643998" cy="5143536"/>
          </a:xfrm>
          <a:prstGeom prst="rect">
            <a:avLst/>
          </a:prstGeom>
          <a:noFill/>
          <a:ln w="9525">
            <a:noFill/>
            <a:miter lim="800000"/>
          </a:ln>
          <a:effectLst/>
        </p:spPr>
      </p:pic>
      <p:sp>
        <p:nvSpPr>
          <p:cNvPr id="10" name="Заголовок 1"/>
          <p:cNvSpPr txBox="1"/>
          <p:nvPr/>
        </p:nvSpPr>
        <p:spPr>
          <a:xfrm>
            <a:off x="142844" y="291234"/>
            <a:ext cx="3500462" cy="800219"/>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defPPr>
              <a:defRPr lang="ru-RU"/>
            </a:defPPr>
            <a:lvl1pPr>
              <a:spcBef>
                <a:spcPct val="0"/>
              </a:spcBef>
              <a:buNone/>
              <a:defRPr kumimoji="0" sz="2800" b="1" cap="all">
                <a:solidFill>
                  <a:srgbClr val="7030A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800"/>
              <a:t>Всероссийская программа </a:t>
            </a:r>
            <a:r>
              <a:rPr lang="en-US">
                <a:latin typeface="+mj-lt"/>
                <a:ea typeface="+mj-ea"/>
                <a:cs typeface="+mj-cs"/>
              </a:rPr>
              <a:t>ZA</a:t>
            </a:r>
            <a:r>
              <a:rPr lang="ru-RU">
                <a:latin typeface="+mj-lt"/>
                <a:ea typeface="+mj-ea"/>
                <a:cs typeface="+mj-cs"/>
              </a:rPr>
              <a:t>СОБОЙ</a:t>
            </a:r>
          </a:p>
        </p:txBody>
      </p:sp>
    </p:spTree>
    <p:extLst>
      <p:ext uri="{BB962C8B-B14F-4D97-AF65-F5344CB8AC3E}">
        <p14:creationId xmlns:p14="http://schemas.microsoft.com/office/powerpoint/2010/main" xmlns="" val="3603496317"/>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251520" y="145550"/>
            <a:ext cx="3888432" cy="830997"/>
          </a:xfr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p>
            <a:r>
              <a:rPr lang="ru-RU" sz="2400" b="1" cap="all">
                <a:solidFill>
                  <a:srgbClr val="7030A0"/>
                </a:solidFill>
                <a:latin typeface="+mj-lt"/>
                <a:ea typeface="+mj-ea"/>
                <a:cs typeface="+mj-cs"/>
              </a:rPr>
              <a:t>Бесплатные тесты на Профориентаторе</a:t>
            </a:r>
          </a:p>
        </p:txBody>
      </p:sp>
      <p:sp>
        <p:nvSpPr>
          <p:cNvPr id="7" name="Блок-схема: объединение 6"/>
          <p:cNvSpPr/>
          <p:nvPr/>
        </p:nvSpPr>
        <p:spPr>
          <a:xfrm rot="16200000">
            <a:off x="3953796" y="365943"/>
            <a:ext cx="800941" cy="428628"/>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p:nvPr/>
        </p:nvSpPr>
        <p:spPr>
          <a:xfrm>
            <a:off x="4716016" y="371492"/>
            <a:ext cx="3925670" cy="417530"/>
          </a:xfrm>
          <a:prstGeom prst="rect">
            <a:avLst/>
          </a:prstGeom>
        </p:spPr>
        <p:txBody>
          <a:bodyPr vert="horz" lIns="91440" tIns="45720" rIns="91440" bIns="45720" rtlCol="0" anchor="ctr">
            <a:noAutofit/>
          </a:bodyPr>
          <a:lstStyle/>
          <a:p>
            <a:r>
              <a:rPr lang="en-US" sz="2400">
                <a:latin typeface="+mj-lt"/>
                <a:ea typeface="+mj-ea"/>
                <a:cs typeface="+mj-cs"/>
              </a:rPr>
              <a:t>https://proforientator.ru/tests/</a:t>
            </a:r>
            <a:r>
              <a:rPr lang="ru-RU" sz="2400">
                <a:latin typeface="+mj-lt"/>
                <a:ea typeface="+mj-ea"/>
                <a:cs typeface="+mj-cs"/>
              </a:rPr>
              <a:t>/</a:t>
            </a:r>
          </a:p>
        </p:txBody>
      </p:sp>
      <p:pic>
        <p:nvPicPr>
          <p:cNvPr id="4098" name="Picture 2"/>
          <p:cNvPicPr>
            <a:picLocks noChangeAspect="1" noChangeArrowheads="1"/>
          </p:cNvPicPr>
          <p:nvPr/>
        </p:nvPicPr>
        <p:blipFill>
          <a:blip r:embed="rId2"/>
          <a:srcRect t="8333" b="8333"/>
          <a:stretch>
            <a:fillRect/>
          </a:stretch>
        </p:blipFill>
        <p:spPr bwMode="auto">
          <a:xfrm>
            <a:off x="142844" y="1500174"/>
            <a:ext cx="8715436" cy="5072098"/>
          </a:xfrm>
          <a:prstGeom prst="rect">
            <a:avLst/>
          </a:prstGeom>
          <a:noFill/>
          <a:ln w="9525">
            <a:noFill/>
            <a:miter lim="800000"/>
          </a:ln>
          <a:effectLst/>
        </p:spPr>
      </p:pic>
      <p:sp>
        <p:nvSpPr>
          <p:cNvPr id="8" name="Дуга 7"/>
          <p:cNvSpPr/>
          <p:nvPr/>
        </p:nvSpPr>
        <p:spPr>
          <a:xfrm>
            <a:off x="3428992" y="2500306"/>
            <a:ext cx="1143008" cy="857256"/>
          </a:xfrm>
          <a:prstGeom prst="arc">
            <a:avLst>
              <a:gd name="adj1" fmla="val 1146749"/>
              <a:gd name="adj2" fmla="val 0"/>
            </a:avLst>
          </a:prstGeom>
          <a:solidFill>
            <a:schemeClr val="tx1">
              <a:alpha val="0"/>
            </a:schemeClr>
          </a:solidFill>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3547459327"/>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4003551" y="249330"/>
            <a:ext cx="4648030" cy="596014"/>
          </a:xfrm>
        </p:spPr>
        <p:txBody>
          <a:bodyPr>
            <a:normAutofit/>
          </a:bodyPr>
          <a:lstStyle/>
          <a:p>
            <a:pPr algn="r"/>
            <a:r>
              <a:rPr lang="en-US">
                <a:solidFill>
                  <a:schemeClr val="tx1"/>
                </a:solidFill>
              </a:rPr>
              <a:t>https://profilum.ru/</a:t>
            </a:r>
            <a:endParaRPr lang="ru-RU">
              <a:solidFill>
                <a:schemeClr val="tx1"/>
              </a:solidFill>
            </a:endParaRPr>
          </a:p>
        </p:txBody>
      </p:sp>
      <p:sp>
        <p:nvSpPr>
          <p:cNvPr id="3" name="Содержимое 2"/>
          <p:cNvSpPr>
            <a:spLocks noGrp="1"/>
          </p:cNvSpPr>
          <p:nvPr>
            <p:ph sz="quarter" idx="1"/>
          </p:nvPr>
        </p:nvSpPr>
        <p:spPr/>
        <p:txBody>
          <a:bodyPr/>
          <a:lstStyle/>
          <a:p>
            <a:endParaRPr lang="ru-RU"/>
          </a:p>
        </p:txBody>
      </p:sp>
      <p:pic>
        <p:nvPicPr>
          <p:cNvPr id="1026" name="Picture 2"/>
          <p:cNvPicPr>
            <a:picLocks noChangeAspect="1" noChangeArrowheads="1"/>
          </p:cNvPicPr>
          <p:nvPr/>
        </p:nvPicPr>
        <p:blipFill>
          <a:blip r:embed="rId2"/>
          <a:srcRect l="23523" t="18607" r="17159" b="8675"/>
          <a:stretch>
            <a:fillRect/>
          </a:stretch>
        </p:blipFill>
        <p:spPr bwMode="auto">
          <a:xfrm>
            <a:off x="467544" y="1268760"/>
            <a:ext cx="8208912" cy="4824536"/>
          </a:xfrm>
          <a:prstGeom prst="rect">
            <a:avLst/>
          </a:prstGeom>
          <a:noFill/>
          <a:ln w="9525">
            <a:noFill/>
            <a:miter lim="800000"/>
          </a:ln>
          <a:effectLst/>
        </p:spPr>
      </p:pic>
      <p:sp>
        <p:nvSpPr>
          <p:cNvPr id="5" name="Заголовок 1"/>
          <p:cNvSpPr txBox="1"/>
          <p:nvPr/>
        </p:nvSpPr>
        <p:spPr>
          <a:xfrm>
            <a:off x="597813" y="285728"/>
            <a:ext cx="3038083" cy="523220"/>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rtlCol="0" anchor="ctr" anchorCtr="0">
            <a:spAutoFit/>
          </a:bodyPr>
          <a:lstStyle>
            <a:defPPr>
              <a:defRPr lang="ru-RU"/>
            </a:defPPr>
            <a:lvl1pPr>
              <a:spcBef>
                <a:spcPct val="0"/>
              </a:spcBef>
              <a:buNone/>
              <a:defRPr kumimoji="0" b="1" cap="all">
                <a:solidFill>
                  <a:srgbClr val="7030A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2800">
                <a:latin typeface="+mj-lt"/>
                <a:ea typeface="+mj-ea"/>
                <a:cs typeface="+mj-cs"/>
              </a:rPr>
              <a:t>«ПРОФИЛУМ»</a:t>
            </a:r>
          </a:p>
        </p:txBody>
      </p:sp>
      <p:sp>
        <p:nvSpPr>
          <p:cNvPr id="6" name="Блок-схема: объединение 5"/>
          <p:cNvSpPr/>
          <p:nvPr/>
        </p:nvSpPr>
        <p:spPr>
          <a:xfrm rot="16200000">
            <a:off x="3530163" y="366381"/>
            <a:ext cx="571504" cy="36004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1447916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459557" y="805021"/>
            <a:ext cx="8280920" cy="400110"/>
          </a:xfrm>
          <a:prstGeom prst="rect">
            <a:avLst/>
          </a:prstGeom>
          <a:noFill/>
        </p:spPr>
        <p:txBody>
          <a:bodyPr wrap="square" rtlCol="0">
            <a:spAutoFit/>
          </a:bodyPr>
          <a:lstStyle/>
          <a:p>
            <a:pPr algn="ctr"/>
            <a:r>
              <a:rPr lang="ru-RU" sz="2000" b="1" u="sng" smtClean="0"/>
              <a:t>Полезные советы для избежание ошибки выбора профессии</a:t>
            </a:r>
            <a:endParaRPr lang="ru-RU" sz="2000" u="sng"/>
          </a:p>
        </p:txBody>
      </p:sp>
      <p:sp>
        <p:nvSpPr>
          <p:cNvPr id="3" name="TextBox 2"/>
          <p:cNvSpPr txBox="1"/>
          <p:nvPr/>
        </p:nvSpPr>
        <p:spPr>
          <a:xfrm>
            <a:off x="539552" y="1412776"/>
            <a:ext cx="8200925" cy="4247317"/>
          </a:xfrm>
          <a:prstGeom prst="rect">
            <a:avLst/>
          </a:prstGeom>
          <a:noFill/>
        </p:spPr>
        <p:txBody>
          <a:bodyPr wrap="square" rtlCol="0">
            <a:spAutoFit/>
          </a:bodyPr>
          <a:lstStyle/>
          <a:p>
            <a:pPr marL="342900" indent="-342900">
              <a:buFont typeface="+mj-lt"/>
              <a:buAutoNum type="arabicPeriod"/>
            </a:pPr>
            <a:r>
              <a:rPr lang="ru-RU" smtClean="0"/>
              <a:t>Разобраться в себе: своих способностях, талантах, интересах, физических  и других  возможностях.</a:t>
            </a:r>
          </a:p>
          <a:p>
            <a:pPr marL="342900" indent="-342900">
              <a:buFont typeface="+mj-lt"/>
              <a:buAutoNum type="arabicPeriod"/>
            </a:pPr>
            <a:r>
              <a:rPr lang="ru-RU" smtClean="0"/>
              <a:t>Определить свои сильные и слабые стороны по отношению к будущей работе.</a:t>
            </a:r>
          </a:p>
          <a:p>
            <a:pPr marL="342900" indent="-342900">
              <a:buFont typeface="+mj-lt"/>
              <a:buAutoNum type="arabicPeriod"/>
            </a:pPr>
            <a:r>
              <a:rPr lang="ru-RU" smtClean="0"/>
              <a:t>Пройти профориентационные  тесты.</a:t>
            </a:r>
          </a:p>
          <a:p>
            <a:pPr marL="342900" indent="-342900">
              <a:buFont typeface="+mj-lt"/>
              <a:buAutoNum type="arabicPeriod"/>
            </a:pPr>
            <a:r>
              <a:rPr lang="ru-RU" smtClean="0"/>
              <a:t>Получить (по возможности) консультацию психолога-профконсультанта.</a:t>
            </a:r>
          </a:p>
          <a:p>
            <a:pPr marL="342900" indent="-342900">
              <a:buFont typeface="+mj-lt"/>
              <a:buAutoNum type="arabicPeriod"/>
            </a:pPr>
            <a:r>
              <a:rPr lang="ru-RU" smtClean="0"/>
              <a:t>Познакомиться с миром современных профессий, особое внимание уделить подходящим под результаты теста первым трем профессиям.</a:t>
            </a:r>
          </a:p>
          <a:p>
            <a:pPr marL="342900" indent="-342900">
              <a:buFont typeface="+mj-lt"/>
              <a:buAutoNum type="arabicPeriod"/>
            </a:pPr>
            <a:r>
              <a:rPr lang="ru-RU" smtClean="0"/>
              <a:t>Познакомиться со специалистами из выбранных направлений и узнать незаметные, на первый взгляд, тонкости и особенности профессии.</a:t>
            </a:r>
          </a:p>
          <a:p>
            <a:pPr marL="342900" indent="-342900">
              <a:buFont typeface="+mj-lt"/>
              <a:buAutoNum type="arabicPeriod"/>
            </a:pPr>
            <a:r>
              <a:rPr lang="ru-RU" smtClean="0"/>
              <a:t>Выбрать наиболее подходящее учебное заведение и узнать необходимый набор ЕГЭ для поступления.</a:t>
            </a:r>
          </a:p>
          <a:p>
            <a:pPr marL="342900" indent="-342900">
              <a:buFont typeface="+mj-lt"/>
              <a:buAutoNum type="arabicPeriod"/>
            </a:pPr>
            <a:r>
              <a:rPr lang="ru-RU" smtClean="0"/>
              <a:t>Подготовиться и сдать ЕГЭ на максимально хороший результат.</a:t>
            </a:r>
          </a:p>
          <a:p>
            <a:pPr marL="342900" indent="-342900">
              <a:buFont typeface="+mj-lt"/>
              <a:buAutoNum type="arabicPeriod"/>
            </a:pPr>
            <a:r>
              <a:rPr lang="ru-RU" smtClean="0"/>
              <a:t>Поступить в ВУЗ и стать хорошим специалистом. </a:t>
            </a:r>
          </a:p>
          <a:p>
            <a:pPr marL="342900" indent="-342900">
              <a:buFont typeface="+mj-lt"/>
              <a:buAutoNum type="arabicPeriod"/>
            </a:pPr>
            <a:endParaRPr lang="ru-RU"/>
          </a:p>
        </p:txBody>
      </p:sp>
      <p:sp>
        <p:nvSpPr>
          <p:cNvPr id="6" name="Прямоугольник 5"/>
          <p:cNvSpPr/>
          <p:nvPr/>
        </p:nvSpPr>
        <p:spPr>
          <a:xfrm>
            <a:off x="500034" y="142852"/>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76178287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42844" y="1428736"/>
            <a:ext cx="9001156" cy="500066"/>
          </a:xfrm>
        </p:spPr>
        <p:txBody>
          <a:bodyPr>
            <a:noAutofit/>
          </a:bodyPr>
          <a:lstStyle/>
          <a:p>
            <a:pPr algn="ctr"/>
            <a:br>
              <a:rPr lang="ru-RU"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rPr>
            </a:br>
            <a:r>
              <a:rPr lang="ru-RU" sz="2000" b="1" smtClean="0">
                <a:ln w="1905"/>
                <a:solidFill>
                  <a:schemeClr val="tx1"/>
                </a:soli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t>Показатели регионального проекта в муниципальном образовании</a:t>
            </a:r>
            <a:br>
              <a:rPr lang="ru-RU" sz="2000" b="1" smtClean="0">
                <a:ln w="1905"/>
                <a:solidFill>
                  <a:schemeClr val="tx1"/>
                </a:solidFill>
                <a:effectLst>
                  <a:innerShdw blurRad="69850" dist="43180" dir="5400000">
                    <a:srgbClr val="000000">
                      <a:alpha val="65000"/>
                    </a:srgbClr>
                  </a:innerShdw>
                </a:effectLst>
                <a:latin typeface="Calibri" pitchFamily="34" charset="0"/>
                <a:ea typeface="Times New Roman" pitchFamily="18" charset="0"/>
                <a:cs typeface="Times New Roman" pitchFamily="18" charset="0"/>
              </a:rPr>
            </a:br>
            <a:endParaRPr lang="ru-RU" sz="2000" b="1">
              <a:ln w="1905"/>
              <a:solidFill>
                <a:schemeClr val="tx1"/>
              </a:solidFill>
              <a:effectLst>
                <a:innerShdw blurRad="69850" dist="43180" dir="5400000">
                  <a:srgbClr val="000000">
                    <a:alpha val="65000"/>
                  </a:srgbClr>
                </a:innerShdw>
              </a:effectLst>
              <a:latin typeface="Calibri" pitchFamily="34" charset="0"/>
              <a:ea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504217384"/>
              </p:ext>
            </p:extLst>
          </p:nvPr>
        </p:nvGraphicFramePr>
        <p:xfrm>
          <a:off x="214282" y="1714489"/>
          <a:ext cx="8643998" cy="4851102"/>
        </p:xfrm>
        <a:graphic>
          <a:graphicData uri="http://schemas.openxmlformats.org/drawingml/2006/table">
            <a:tbl>
              <a:tblPr firstRow="1" bandRow="1">
                <a:tableStyleId>{00A15C55-8517-42AA-B614-E9B94910E393}</a:tableStyleId>
              </a:tblPr>
              <a:tblGrid>
                <a:gridCol w="6715172"/>
                <a:gridCol w="1928826"/>
              </a:tblGrid>
              <a:tr h="943558">
                <a:tc>
                  <a:txBody>
                    <a:bodyPr/>
                    <a:lstStyle/>
                    <a:p>
                      <a:pPr algn="ctr"/>
                      <a:r>
                        <a:rPr lang="ru-RU" smtClean="0"/>
                        <a:t>Наименование показателя (задача, результат)</a:t>
                      </a:r>
                      <a:endParaRPr lang="ru-RU"/>
                    </a:p>
                  </a:txBody>
                  <a:tcPr anchor="ctr"/>
                </a:tc>
                <a:tc>
                  <a:txBody>
                    <a:bodyPr/>
                    <a:lstStyle/>
                    <a:p>
                      <a:pPr algn="ctr"/>
                      <a:r>
                        <a:rPr lang="ru-RU" smtClean="0"/>
                        <a:t>Значение показателя</a:t>
                      </a:r>
                    </a:p>
                    <a:p>
                      <a:pPr algn="ctr"/>
                      <a:r>
                        <a:rPr lang="ru-RU" smtClean="0"/>
                        <a:t>2020г.</a:t>
                      </a:r>
                      <a:endParaRPr lang="ru-RU"/>
                    </a:p>
                  </a:txBody>
                  <a:tcPr anchor="ctr"/>
                </a:tc>
              </a:tr>
              <a:tr h="943558">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800" kern="1200" smtClean="0"/>
                        <a:t>Количество разработанных и внедренных дистанционных курсов дополнительного образования</a:t>
                      </a:r>
                      <a:endParaRPr lang="ru-RU" sz="1800" kern="1200" smtClean="0">
                        <a:solidFill>
                          <a:schemeClr val="dk1"/>
                        </a:solidFill>
                        <a:latin typeface="+mn-lt"/>
                        <a:ea typeface="+mn-ea"/>
                        <a:cs typeface="+mn-cs"/>
                      </a:endParaRPr>
                    </a:p>
                  </a:txBody>
                  <a:tcPr anchor="ctr"/>
                </a:tc>
                <a:tc>
                  <a:txBody>
                    <a:bodyPr/>
                    <a:lstStyle/>
                    <a:p>
                      <a:pPr marL="0" algn="ctr" defTabSz="914400" rtl="0" eaLnBrk="1" latinLnBrk="0" hangingPunct="1"/>
                      <a:r>
                        <a:rPr lang="ru-RU" sz="1800" kern="1200" smtClean="0"/>
                        <a:t>Не менее 1 по каждой направленности</a:t>
                      </a:r>
                      <a:endParaRPr lang="ru-RU" sz="1800" kern="1200">
                        <a:solidFill>
                          <a:schemeClr val="dk1"/>
                        </a:solidFill>
                        <a:latin typeface="+mn-lt"/>
                        <a:ea typeface="+mn-ea"/>
                        <a:cs typeface="+mn-cs"/>
                      </a:endParaRPr>
                    </a:p>
                  </a:txBody>
                  <a:tcPr anchor="ctr"/>
                </a:tc>
              </a:tr>
              <a:tr h="1509693">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800" kern="1200" smtClean="0"/>
                        <a:t>Доля детей из числа обучающихся ОО, принявших участие в открытых он-лайн уроках, реализуемых с учетом опыта цикла открытых уроков «ПроеКТОориЯ», «Уроки настоящего» или аналогичных по возможностям, функциям и результатам проектов, направленных на раннюю профориентацию</a:t>
                      </a:r>
                      <a:endParaRPr lang="ru-RU" sz="1800" kern="1200" smtClean="0">
                        <a:solidFill>
                          <a:schemeClr val="dk1"/>
                        </a:solidFill>
                        <a:latin typeface="+mn-lt"/>
                        <a:ea typeface="+mn-ea"/>
                        <a:cs typeface="+mn-cs"/>
                      </a:endParaRPr>
                    </a:p>
                  </a:txBody>
                  <a:tcPr anchor="ctr"/>
                </a:tc>
                <a:tc>
                  <a:txBody>
                    <a:bodyPr/>
                    <a:lstStyle/>
                    <a:p>
                      <a:pPr algn="ctr"/>
                      <a:r>
                        <a:rPr lang="ru-RU" sz="1800" smtClean="0"/>
                        <a:t>20 %</a:t>
                      </a:r>
                      <a:endParaRPr lang="ru-RU" sz="1800"/>
                    </a:p>
                  </a:txBody>
                  <a:tcPr anchor="ctr"/>
                </a:tc>
              </a:tr>
              <a:tr h="1226626">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ru-RU" sz="1800" kern="1200" smtClean="0"/>
                        <a:t>Число детей, получивших рекомендации по построению индивидуального плана в соответствии с выбранными профессиональными компетенциями с учетом реализации проекта «Билет в будущее»</a:t>
                      </a:r>
                      <a:endParaRPr lang="ru-RU" sz="1800" kern="120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ru-RU" sz="1800" smtClean="0"/>
                        <a:t>1 %</a:t>
                      </a:r>
                      <a:endParaRPr lang="ru-RU" sz="1800"/>
                    </a:p>
                  </a:txBody>
                  <a:tcPr anchor="ctr"/>
                </a:tc>
              </a:tr>
            </a:tbl>
          </a:graphicData>
        </a:graphic>
      </p:graphicFrame>
      <p:sp>
        <p:nvSpPr>
          <p:cNvPr id="4" name="Прямоугольник 3"/>
          <p:cNvSpPr/>
          <p:nvPr/>
        </p:nvSpPr>
        <p:spPr>
          <a:xfrm>
            <a:off x="1357290" y="188640"/>
            <a:ext cx="6483290"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mtClean="0">
                <a:ln w="1905"/>
                <a:solidFill>
                  <a:srgbClr val="7030A0"/>
                </a:solidFill>
                <a:effectLst>
                  <a:innerShdw blurRad="69850" dist="43180" dir="5400000">
                    <a:srgbClr val="000000">
                      <a:alpha val="65000"/>
                    </a:srgbClr>
                  </a:innerShdw>
                </a:effectLst>
              </a:rPr>
              <a:t>Федеральный проект</a:t>
            </a:r>
          </a:p>
          <a:p>
            <a:pPr algn="ctr"/>
            <a:r>
              <a:rPr lang="ru-RU" sz="2800" b="1" smtClean="0">
                <a:ln w="1905"/>
                <a:solidFill>
                  <a:srgbClr val="7030A0"/>
                </a:solidFill>
                <a:effectLst>
                  <a:innerShdw blurRad="69850" dist="43180" dir="5400000">
                    <a:srgbClr val="000000">
                      <a:alpha val="65000"/>
                    </a:srgbClr>
                  </a:innerShdw>
                </a:effectLst>
              </a:rPr>
              <a:t>«УСПЕХ КАЖДОГО РЕБЕНКА»</a:t>
            </a:r>
            <a:endParaRPr lang="ru-RU" sz="28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916001780"/>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642910" y="785794"/>
            <a:ext cx="7992888" cy="707886"/>
          </a:xfrm>
          <a:prstGeom prst="rect">
            <a:avLst/>
          </a:prstGeom>
        </p:spPr>
        <p:txBody>
          <a:bodyPr wrap="square">
            <a:spAutoFit/>
          </a:bodyPr>
          <a:lstStyle/>
          <a:p>
            <a:pPr algn="ctr"/>
            <a:r>
              <a:rPr lang="ru-RU" sz="2000" b="1" smtClean="0"/>
              <a:t>Этапы разработки мини-проекта </a:t>
            </a:r>
          </a:p>
          <a:p>
            <a:pPr algn="ctr"/>
            <a:r>
              <a:rPr lang="ru-RU" sz="2000" b="1" u="sng" smtClean="0"/>
              <a:t>«</a:t>
            </a:r>
            <a:r>
              <a:rPr lang="ru-RU" sz="2000" b="1" u="sng"/>
              <a:t>Построение индивидуального плана выбора будущей профессии»</a:t>
            </a:r>
            <a:endParaRPr lang="ru-RU" sz="2000" u="sng"/>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214983" y="1500174"/>
            <a:ext cx="8821513" cy="5416868"/>
          </a:xfrm>
          <a:prstGeom prst="rect">
            <a:avLst/>
          </a:prstGeom>
        </p:spPr>
        <p:txBody>
          <a:bodyPr wrap="square">
            <a:spAutoFit/>
          </a:bodyPr>
          <a:lstStyle/>
          <a:p>
            <a:r>
              <a:rPr lang="ru-RU" sz="1400" b="1"/>
              <a:t>1 этап — информационная часть</a:t>
            </a:r>
            <a:br>
              <a:rPr lang="ru-RU" sz="1400"/>
            </a:br>
            <a:r>
              <a:rPr lang="ru-RU" sz="1200"/>
              <a:t>Краткая личная характеристика (познавательные интересы и хобби, личные достижения, семейные традиции) </a:t>
            </a:r>
            <a:r>
              <a:rPr lang="ru-RU" sz="1200" smtClean="0"/>
              <a:t>.</a:t>
            </a:r>
          </a:p>
          <a:p>
            <a:r>
              <a:rPr lang="ru-RU" sz="1100" smtClean="0"/>
              <a:t>Выбор </a:t>
            </a:r>
            <a:r>
              <a:rPr lang="ru-RU" sz="1100"/>
              <a:t>сферы деятельности, привлекающей тебя: </a:t>
            </a:r>
            <a:endParaRPr lang="ru-RU" sz="1100" smtClean="0"/>
          </a:p>
          <a:p>
            <a:r>
              <a:rPr lang="ru-RU" sz="1100" smtClean="0"/>
              <a:t>– </a:t>
            </a:r>
            <a:r>
              <a:rPr lang="ru-RU" sz="1100"/>
              <a:t>виды деятельности (профессиональная деятельность, индивидуальный предприниматель, самозанятые); </a:t>
            </a:r>
            <a:endParaRPr lang="ru-RU" sz="1100" smtClean="0"/>
          </a:p>
          <a:p>
            <a:r>
              <a:rPr lang="ru-RU" sz="1100" smtClean="0"/>
              <a:t>– </a:t>
            </a:r>
            <a:r>
              <a:rPr lang="ru-RU" sz="1100"/>
              <a:t>перечень профессий и профессиональные качества личности; </a:t>
            </a:r>
            <a:endParaRPr lang="ru-RU" sz="1100" smtClean="0"/>
          </a:p>
          <a:p>
            <a:r>
              <a:rPr lang="ru-RU" sz="1100" smtClean="0"/>
              <a:t>– </a:t>
            </a:r>
            <a:r>
              <a:rPr lang="ru-RU" sz="1100"/>
              <a:t>аргументы выбора профессии (личностные, финансовые, общественные, семейные). </a:t>
            </a:r>
            <a:endParaRPr lang="ru-RU" sz="1100" smtClean="0"/>
          </a:p>
          <a:p>
            <a:r>
              <a:rPr lang="ru-RU" sz="1200" smtClean="0"/>
              <a:t>Основное </a:t>
            </a:r>
            <a:r>
              <a:rPr lang="ru-RU" sz="1200"/>
              <a:t>содержание профессии </a:t>
            </a:r>
            <a:r>
              <a:rPr lang="ru-RU" sz="1200" smtClean="0"/>
              <a:t>(характеристика профессии; предприятия и организации, имеющие такие профессии, характер труда). </a:t>
            </a:r>
          </a:p>
          <a:p>
            <a:r>
              <a:rPr lang="ru-RU" sz="1200" smtClean="0"/>
              <a:t>Требования к работнику (состояние здоровья, образовательный уровень, трудовые умения, качества личности). Уровень профессионального образования для профессии (уровни образования, какие учебные заведения готовят специалистов по профессии, профессиональная квалификация по окончании образовательного учреждения, сроки обучения, вступительные испытания). </a:t>
            </a:r>
          </a:p>
          <a:p>
            <a:r>
              <a:rPr lang="ru-RU" sz="1400" b="1" smtClean="0"/>
              <a:t>2 </a:t>
            </a:r>
            <a:r>
              <a:rPr lang="ru-RU" sz="1400" b="1"/>
              <a:t>этап — аналитическая часть </a:t>
            </a:r>
            <a:endParaRPr lang="ru-RU" sz="1400" b="1" smtClean="0"/>
          </a:p>
          <a:p>
            <a:r>
              <a:rPr lang="ru-RU" sz="1200" smtClean="0"/>
              <a:t>Определение </a:t>
            </a:r>
            <a:r>
              <a:rPr lang="ru-RU" sz="1200"/>
              <a:t>индивидуального уровня подготовленности к профессии осуществляется по следующим критериям: </a:t>
            </a:r>
            <a:endParaRPr lang="ru-RU" sz="1200" smtClean="0"/>
          </a:p>
          <a:p>
            <a:pPr marL="285750" indent="-285750">
              <a:buFontTx/>
              <a:buChar char="-"/>
            </a:pPr>
            <a:r>
              <a:rPr lang="ru-RU" sz="1100" smtClean="0"/>
              <a:t>информационная подготовленность; </a:t>
            </a:r>
          </a:p>
          <a:p>
            <a:pPr marL="285750" indent="-285750">
              <a:buFontTx/>
              <a:buChar char="-"/>
            </a:pPr>
            <a:r>
              <a:rPr lang="ru-RU" sz="1100" smtClean="0"/>
              <a:t>образовательная </a:t>
            </a:r>
            <a:r>
              <a:rPr lang="ru-RU" sz="1100"/>
              <a:t>подготовленность </a:t>
            </a:r>
            <a:r>
              <a:rPr lang="ru-RU" sz="1100" smtClean="0"/>
              <a:t>;</a:t>
            </a:r>
          </a:p>
          <a:p>
            <a:pPr marL="285750" indent="-285750">
              <a:buFontTx/>
              <a:buChar char="-"/>
            </a:pPr>
            <a:r>
              <a:rPr lang="ru-RU" sz="1100" smtClean="0"/>
              <a:t>физиологическая готовность;</a:t>
            </a:r>
          </a:p>
          <a:p>
            <a:pPr marL="285750" indent="-285750">
              <a:buFontTx/>
              <a:buChar char="-"/>
            </a:pPr>
            <a:r>
              <a:rPr lang="ru-RU" sz="1100" smtClean="0"/>
              <a:t>практическая готовность; </a:t>
            </a:r>
          </a:p>
          <a:p>
            <a:pPr marL="285750" indent="-285750">
              <a:buFontTx/>
              <a:buChar char="-"/>
            </a:pPr>
            <a:r>
              <a:rPr lang="ru-RU" sz="1100" smtClean="0"/>
              <a:t>выполнение </a:t>
            </a:r>
            <a:r>
              <a:rPr lang="ru-RU" sz="1100"/>
              <a:t>профессиональных </a:t>
            </a:r>
            <a:r>
              <a:rPr lang="ru-RU" sz="1100" smtClean="0"/>
              <a:t>проб; </a:t>
            </a:r>
          </a:p>
          <a:p>
            <a:pPr marL="285750" indent="-285750">
              <a:buFontTx/>
              <a:buChar char="-"/>
            </a:pPr>
            <a:r>
              <a:rPr lang="ru-RU" sz="1100" smtClean="0"/>
              <a:t>нравственная </a:t>
            </a:r>
            <a:r>
              <a:rPr lang="ru-RU" sz="1100"/>
              <a:t>готовность </a:t>
            </a:r>
            <a:r>
              <a:rPr lang="ru-RU" sz="1100" smtClean="0"/>
              <a:t>. </a:t>
            </a:r>
          </a:p>
          <a:p>
            <a:r>
              <a:rPr lang="ru-RU" sz="1400" b="1" smtClean="0"/>
              <a:t>3 </a:t>
            </a:r>
            <a:r>
              <a:rPr lang="ru-RU" sz="1400" b="1"/>
              <a:t>этап — проектная часть </a:t>
            </a:r>
            <a:endParaRPr lang="ru-RU" sz="1400" b="1" smtClean="0"/>
          </a:p>
          <a:p>
            <a:r>
              <a:rPr lang="ru-RU" sz="1200" smtClean="0"/>
              <a:t>Разработка </a:t>
            </a:r>
            <a:r>
              <a:rPr lang="ru-RU" sz="1200"/>
              <a:t>плана реализации проекта по коррекции профессионально важных качеств и преодолению личного уровня несоответствия профессиональной подготовленности за время обучения в старшей </a:t>
            </a:r>
            <a:r>
              <a:rPr lang="ru-RU" sz="1200" smtClean="0"/>
              <a:t>школе</a:t>
            </a:r>
            <a:r>
              <a:rPr lang="ru-RU" sz="1200"/>
              <a:t>.</a:t>
            </a:r>
            <a:br>
              <a:rPr lang="ru-RU" sz="1200"/>
            </a:br>
            <a:r>
              <a:rPr lang="ru-RU" sz="1400" b="1" smtClean="0"/>
              <a:t>4 </a:t>
            </a:r>
            <a:r>
              <a:rPr lang="ru-RU" sz="1400" b="1"/>
              <a:t>этап — контроль и итоги </a:t>
            </a:r>
            <a:endParaRPr lang="ru-RU" sz="1400" b="1" smtClean="0"/>
          </a:p>
          <a:p>
            <a:r>
              <a:rPr lang="ru-RU" sz="1200" smtClean="0"/>
              <a:t>Реализация </a:t>
            </a:r>
            <a:r>
              <a:rPr lang="ru-RU" sz="1200"/>
              <a:t>плана проектной </a:t>
            </a:r>
            <a:r>
              <a:rPr lang="ru-RU" sz="1200" smtClean="0"/>
              <a:t>деятельности. </a:t>
            </a:r>
            <a:r>
              <a:rPr lang="ru-RU" sz="1200"/>
              <a:t>Промежуточный контроль и корректировка </a:t>
            </a:r>
            <a:r>
              <a:rPr lang="ru-RU" sz="1200" smtClean="0"/>
              <a:t>плана. </a:t>
            </a:r>
            <a:r>
              <a:rPr lang="ru-RU" sz="1200"/>
              <a:t>Подведение итогов проектной </a:t>
            </a:r>
            <a:r>
              <a:rPr lang="ru-RU" sz="1200" smtClean="0"/>
              <a:t>деятельности. </a:t>
            </a:r>
            <a:r>
              <a:rPr lang="ru-RU" sz="1200"/>
              <a:t>Соответствие результатов реализации проекта запланированным </a:t>
            </a:r>
            <a:r>
              <a:rPr lang="ru-RU" sz="1200" smtClean="0"/>
              <a:t>действиям. Достижение </a:t>
            </a:r>
            <a:r>
              <a:rPr lang="ru-RU" sz="1200"/>
              <a:t>глобальной цели: получение профессионального </a:t>
            </a:r>
            <a:r>
              <a:rPr lang="ru-RU" sz="1200" smtClean="0"/>
              <a:t>образования. </a:t>
            </a:r>
            <a:r>
              <a:rPr lang="ru-RU" sz="1200"/>
              <a:t>Удовлетворенность результатами проектной </a:t>
            </a:r>
            <a:r>
              <a:rPr lang="ru-RU" sz="1200" smtClean="0"/>
              <a:t>деятельности. Потребность </a:t>
            </a:r>
            <a:r>
              <a:rPr lang="ru-RU" sz="1200"/>
              <a:t>в продолжении социального проекта по проектированию стратегии профессионального </a:t>
            </a:r>
            <a:r>
              <a:rPr lang="ru-RU" sz="1200" smtClean="0"/>
              <a:t>саморазвития</a:t>
            </a:r>
            <a:endParaRPr lang="ru-RU" sz="1200">
              <a:effectLst/>
            </a:endParaRPr>
          </a:p>
        </p:txBody>
      </p:sp>
      <p:sp>
        <p:nvSpPr>
          <p:cNvPr id="8" name="Прямоугольник 7"/>
          <p:cNvSpPr/>
          <p:nvPr/>
        </p:nvSpPr>
        <p:spPr>
          <a:xfrm>
            <a:off x="571472" y="142852"/>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95103780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Прямоугольник 3"/>
          <p:cNvSpPr/>
          <p:nvPr/>
        </p:nvSpPr>
        <p:spPr>
          <a:xfrm>
            <a:off x="1357290" y="188640"/>
            <a:ext cx="6483290" cy="584775"/>
          </a:xfrm>
          <a:prstGeom prst="rect">
            <a:avLst/>
          </a:prstGeom>
          <a:noFill/>
        </p:spPr>
        <p:txBody>
          <a:bodyPr wrap="square" lIns="91440" tIns="45720" rIns="91440" bIns="45720">
            <a:spAutoFit/>
          </a:bodyPr>
          <a:lstStyle/>
          <a:p>
            <a:pPr algn="ctr"/>
            <a:r>
              <a:rPr lang="ru-RU" sz="3200" b="1">
                <a:ln w="1905"/>
                <a:solidFill>
                  <a:srgbClr val="7030A0"/>
                </a:solidFill>
                <a:effectLst>
                  <a:innerShdw blurRad="69850" dist="43180" dir="5400000">
                    <a:srgbClr val="000000">
                      <a:alpha val="65000"/>
                    </a:srgbClr>
                  </a:innerShdw>
                </a:effectLst>
              </a:rPr>
              <a:t>РАННЯЯ ПРОФОРИЕНТАЦИЯ</a:t>
            </a:r>
          </a:p>
        </p:txBody>
      </p:sp>
      <p:sp>
        <p:nvSpPr>
          <p:cNvPr id="4097" name="Rectangle 1"/>
          <p:cNvSpPr>
            <a:spLocks noChangeArrowheads="1"/>
          </p:cNvSpPr>
          <p:nvPr/>
        </p:nvSpPr>
        <p:spPr bwMode="auto">
          <a:xfrm>
            <a:off x="571472" y="1285860"/>
            <a:ext cx="7858180" cy="1569660"/>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u-RU" sz="2400" b="1" i="0" u="sng" strike="noStrike" cap="none" normalizeH="0" baseline="0" smtClean="0">
                <a:ln>
                  <a:noFill/>
                </a:ln>
                <a:solidFill>
                  <a:schemeClr val="tx1"/>
                </a:solidFill>
                <a:effectLst/>
                <a:latin typeface="Arial" pitchFamily="34" charset="0"/>
                <a:ea typeface="Calibri" pitchFamily="34" charset="0"/>
                <a:cs typeface="Arial" pitchFamily="34" charset="0"/>
              </a:rPr>
              <a:t>Ранняя профориентация  </a:t>
            </a:r>
            <a:r>
              <a:rPr kumimoji="0" lang="ru-RU" sz="2400" b="0" i="0" u="none" strike="noStrike" cap="none" normalizeH="0" baseline="0" smtClean="0">
                <a:ln>
                  <a:noFill/>
                </a:ln>
                <a:solidFill>
                  <a:schemeClr val="tx1"/>
                </a:solidFill>
                <a:effectLst/>
                <a:latin typeface="Arial" pitchFamily="34" charset="0"/>
                <a:ea typeface="Calibri" pitchFamily="34" charset="0"/>
                <a:cs typeface="Arial" pitchFamily="34" charset="0"/>
              </a:rPr>
              <a:t>- это система научно-практических мероприятий, направленных на подготовку подрастающего поколения к самоопределению в выборе будущей профессии.</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714348" y="3000372"/>
            <a:ext cx="7572428" cy="1015663"/>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ПРИКАЗ</a:t>
            </a:r>
            <a:endParaRPr kumimoji="0" lang="ru-RU" sz="1200" b="0" i="0" u="none" strike="noStrike" cap="none" normalizeH="0" baseline="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ОБ УТВЕРЖДЕНИИ ПОРЯДКА ОРГАНИЗАЦИИ И ОСУЩЕСТВЛЕНИЯ ОБРАЗОВАТЕЛЬНОЙ ДЕЯТЕЛЬНОСТИ ПО    ДОПОЛНИТЕЛЬНЫМ ОБЩЕОБРАЗОВАТЕЛЬНЫМ </a:t>
            </a:r>
            <a:r>
              <a:rPr lang="ru-RU" sz="1200" b="1" smtClean="0">
                <a:latin typeface="Times New Roman" pitchFamily="18" charset="0"/>
                <a:ea typeface="Times New Roman" pitchFamily="18" charset="0"/>
                <a:cs typeface="Times New Roman" pitchFamily="18" charset="0"/>
              </a:rPr>
              <a:t>ПРОГРАММАМ       </a:t>
            </a:r>
          </a:p>
          <a:p>
            <a:pPr algn="ctr" eaLnBrk="0" fontAlgn="base" hangingPunct="0">
              <a:spcBef>
                <a:spcPct val="0"/>
              </a:spcBef>
              <a:spcAft>
                <a:spcPct val="0"/>
              </a:spcAft>
            </a:pPr>
            <a:r>
              <a:rPr lang="ru-RU" sz="1200" b="1" smtClean="0">
                <a:latin typeface="Times New Roman" pitchFamily="18" charset="0"/>
                <a:ea typeface="Times New Roman" pitchFamily="18" charset="0"/>
                <a:cs typeface="Times New Roman" pitchFamily="18" charset="0"/>
              </a:rPr>
              <a:t>от 9 ноября 2018 г.  N 196</a:t>
            </a:r>
            <a:endParaRPr lang="ru-RU" sz="120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smtClean="0">
                <a:ln>
                  <a:noFill/>
                </a:ln>
                <a:solidFill>
                  <a:schemeClr val="tx1"/>
                </a:solidFill>
                <a:effectLst/>
                <a:latin typeface="Arial" pitchFamily="34" charset="0"/>
                <a:cs typeface="Arial" pitchFamily="34" charset="0"/>
              </a:rPr>
              <a:t> </a:t>
            </a:r>
          </a:p>
        </p:txBody>
      </p:sp>
      <p:sp>
        <p:nvSpPr>
          <p:cNvPr id="8" name="Блок-схема: объединение 7"/>
          <p:cNvSpPr/>
          <p:nvPr/>
        </p:nvSpPr>
        <p:spPr>
          <a:xfrm>
            <a:off x="7143768" y="3643314"/>
            <a:ext cx="642942" cy="428628"/>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75000"/>
                </a:schemeClr>
              </a:solidFill>
            </a:endParaRPr>
          </a:p>
        </p:txBody>
      </p:sp>
      <p:pic>
        <p:nvPicPr>
          <p:cNvPr id="48129" name="Picture 1"/>
          <p:cNvPicPr>
            <a:picLocks noChangeAspect="1" noChangeArrowheads="1"/>
          </p:cNvPicPr>
          <p:nvPr/>
        </p:nvPicPr>
        <p:blipFill>
          <a:blip r:embed="rId2"/>
          <a:srcRect l="18750" t="13541" r="20898" b="77084"/>
          <a:stretch>
            <a:fillRect/>
          </a:stretch>
        </p:blipFill>
        <p:spPr bwMode="auto">
          <a:xfrm>
            <a:off x="785786" y="4071942"/>
            <a:ext cx="7572428" cy="642942"/>
          </a:xfrm>
          <a:prstGeom prst="rect">
            <a:avLst/>
          </a:prstGeom>
          <a:noFill/>
          <a:ln w="9525">
            <a:noFill/>
            <a:miter lim="800000"/>
          </a:ln>
          <a:effectLst/>
        </p:spPr>
      </p:pic>
      <p:pic>
        <p:nvPicPr>
          <p:cNvPr id="48130" name="Picture 2"/>
          <p:cNvPicPr>
            <a:picLocks noChangeAspect="1" noChangeArrowheads="1"/>
          </p:cNvPicPr>
          <p:nvPr/>
        </p:nvPicPr>
        <p:blipFill>
          <a:blip r:embed="rId3"/>
          <a:srcRect l="19336" t="18750" r="21484" b="64583"/>
          <a:stretch>
            <a:fillRect/>
          </a:stretch>
        </p:blipFill>
        <p:spPr bwMode="auto">
          <a:xfrm>
            <a:off x="785786" y="4714884"/>
            <a:ext cx="7572428" cy="1143008"/>
          </a:xfrm>
          <a:prstGeom prst="rect">
            <a:avLst/>
          </a:prstGeom>
          <a:noFill/>
          <a:ln w="9525">
            <a:noFill/>
            <a:miter lim="800000"/>
          </a:ln>
          <a:effectLst/>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Прямоугольник 3"/>
          <p:cNvSpPr/>
          <p:nvPr/>
        </p:nvSpPr>
        <p:spPr>
          <a:xfrm>
            <a:off x="500034" y="1720982"/>
            <a:ext cx="3714776" cy="707886"/>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smtClean="0">
                <a:solidFill>
                  <a:schemeClr val="tx1"/>
                </a:solidFill>
                <a:latin typeface="Arial" pitchFamily="34" charset="0"/>
                <a:ea typeface="Times New Roman" pitchFamily="18" charset="0"/>
                <a:cs typeface="Arial" pitchFamily="34" charset="0"/>
              </a:rPr>
              <a:t>Детские технопарки «Кванториум»</a:t>
            </a:r>
            <a:endParaRPr lang="ru-RU">
              <a:solidFill>
                <a:schemeClr val="tx1"/>
              </a:solidFill>
            </a:endParaRPr>
          </a:p>
        </p:txBody>
      </p:sp>
      <p:sp>
        <p:nvSpPr>
          <p:cNvPr id="5" name="Прямоугольник 4"/>
          <p:cNvSpPr/>
          <p:nvPr/>
        </p:nvSpPr>
        <p:spPr>
          <a:xfrm>
            <a:off x="1357290" y="116632"/>
            <a:ext cx="648329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a:ln w="1905"/>
                <a:solidFill>
                  <a:srgbClr val="7030A0"/>
                </a:solidFill>
                <a:effectLst>
                  <a:innerShdw blurRad="69850" dist="43180" dir="5400000">
                    <a:srgbClr val="000000">
                      <a:alpha val="65000"/>
                    </a:srgbClr>
                  </a:innerShdw>
                </a:effectLst>
              </a:rPr>
              <a:t>ФЕДЕРАЛЬНЫЕ ПРОЕКТЫ ПО ПРОФОРИЕНТАЦИИ</a:t>
            </a:r>
          </a:p>
        </p:txBody>
      </p:sp>
      <p:sp>
        <p:nvSpPr>
          <p:cNvPr id="6" name="Прямоугольник 5"/>
          <p:cNvSpPr/>
          <p:nvPr/>
        </p:nvSpPr>
        <p:spPr>
          <a:xfrm>
            <a:off x="500034" y="2792552"/>
            <a:ext cx="3714776" cy="707886"/>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Открытые уроки «ПроеКТОриЯ»</a:t>
            </a:r>
          </a:p>
        </p:txBody>
      </p:sp>
      <p:sp>
        <p:nvSpPr>
          <p:cNvPr id="7" name="Прямоугольник 6"/>
          <p:cNvSpPr/>
          <p:nvPr/>
        </p:nvSpPr>
        <p:spPr>
          <a:xfrm>
            <a:off x="4815954" y="2957452"/>
            <a:ext cx="371648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«Билет в будущее»</a:t>
            </a:r>
          </a:p>
        </p:txBody>
      </p:sp>
      <p:sp>
        <p:nvSpPr>
          <p:cNvPr id="8" name="Прямоугольник 7"/>
          <p:cNvSpPr/>
          <p:nvPr/>
        </p:nvSpPr>
        <p:spPr>
          <a:xfrm>
            <a:off x="500034" y="5743534"/>
            <a:ext cx="371477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«Уроки настоящего»</a:t>
            </a:r>
          </a:p>
        </p:txBody>
      </p:sp>
      <p:sp>
        <p:nvSpPr>
          <p:cNvPr id="9" name="Прямоугольник 8"/>
          <p:cNvSpPr/>
          <p:nvPr/>
        </p:nvSpPr>
        <p:spPr>
          <a:xfrm>
            <a:off x="500034" y="3886146"/>
            <a:ext cx="371477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«Zасобой»</a:t>
            </a:r>
          </a:p>
        </p:txBody>
      </p:sp>
      <p:sp>
        <p:nvSpPr>
          <p:cNvPr id="10" name="Прямоугольник 9"/>
          <p:cNvSpPr/>
          <p:nvPr/>
        </p:nvSpPr>
        <p:spPr>
          <a:xfrm>
            <a:off x="500034" y="4578502"/>
            <a:ext cx="3714776" cy="707886"/>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Молодые профессионалы «WorldSkills»</a:t>
            </a:r>
          </a:p>
        </p:txBody>
      </p:sp>
      <p:sp>
        <p:nvSpPr>
          <p:cNvPr id="12" name="Прямоугольник 11"/>
          <p:cNvSpPr/>
          <p:nvPr/>
        </p:nvSpPr>
        <p:spPr>
          <a:xfrm>
            <a:off x="4815954" y="5743534"/>
            <a:ext cx="371648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«Школа реальных дел»</a:t>
            </a:r>
          </a:p>
        </p:txBody>
      </p:sp>
      <p:sp>
        <p:nvSpPr>
          <p:cNvPr id="13" name="Прямоугольник 12"/>
          <p:cNvSpPr/>
          <p:nvPr/>
        </p:nvSpPr>
        <p:spPr>
          <a:xfrm>
            <a:off x="4815954" y="3886146"/>
            <a:ext cx="371648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«Большая перемена»</a:t>
            </a:r>
          </a:p>
        </p:txBody>
      </p:sp>
      <p:sp>
        <p:nvSpPr>
          <p:cNvPr id="1025" name="Rectangle 1"/>
          <p:cNvSpPr>
            <a:spLocks noChangeArrowheads="1"/>
          </p:cNvSpPr>
          <p:nvPr/>
        </p:nvSpPr>
        <p:spPr bwMode="auto">
          <a:xfrm>
            <a:off x="4815954" y="1720982"/>
            <a:ext cx="3716486" cy="707886"/>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Бесплатные тесты на Профориентаторе</a:t>
            </a:r>
          </a:p>
        </p:txBody>
      </p:sp>
      <p:sp>
        <p:nvSpPr>
          <p:cNvPr id="15" name="Прямоугольник 14"/>
          <p:cNvSpPr/>
          <p:nvPr/>
        </p:nvSpPr>
        <p:spPr>
          <a:xfrm>
            <a:off x="4815954" y="4814840"/>
            <a:ext cx="3716486" cy="400110"/>
          </a:xfrm>
          <a:prstGeom prst="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000" b="1">
                <a:solidFill>
                  <a:schemeClr val="tx1"/>
                </a:solidFill>
                <a:latin typeface="Arial" pitchFamily="34" charset="0"/>
                <a:ea typeface="Times New Roman" pitchFamily="18" charset="0"/>
                <a:cs typeface="Arial" pitchFamily="34" charset="0"/>
              </a:rPr>
              <a:t>«Абилимпикс»</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428596" y="1142984"/>
            <a:ext cx="8136904" cy="923330"/>
          </a:xfrm>
          <a:prstGeom prst="rect">
            <a:avLst/>
          </a:prstGeom>
          <a:noFill/>
        </p:spPr>
        <p:txBody>
          <a:bodyPr wrap="square" rtlCol="0">
            <a:spAutoFit/>
          </a:bodyPr>
          <a:lstStyle/>
          <a:p>
            <a:r>
              <a:rPr lang="ru-RU" b="1"/>
              <a:t>Актуальность </a:t>
            </a:r>
            <a:r>
              <a:rPr lang="ru-RU" b="1" smtClean="0"/>
              <a:t>программы: </a:t>
            </a:r>
            <a:r>
              <a:rPr lang="ru-RU" smtClean="0"/>
              <a:t>создание условий </a:t>
            </a:r>
            <a:r>
              <a:rPr lang="ru-RU"/>
              <a:t>для повышения готовности детей, в т.ч. с ограниченными возможностями </a:t>
            </a:r>
            <a:r>
              <a:rPr lang="ru-RU" smtClean="0"/>
              <a:t>здоровья, </a:t>
            </a:r>
            <a:r>
              <a:rPr lang="ru-RU"/>
              <a:t>к профессиональному, социальному и культурному самоопределению.</a:t>
            </a:r>
          </a:p>
        </p:txBody>
      </p:sp>
      <p:sp>
        <p:nvSpPr>
          <p:cNvPr id="24577" name="Rectangle 1"/>
          <p:cNvSpPr>
            <a:spLocks noChangeArrowheads="1"/>
          </p:cNvSpPr>
          <p:nvPr/>
        </p:nvSpPr>
        <p:spPr bwMode="auto">
          <a:xfrm>
            <a:off x="500034" y="2071678"/>
            <a:ext cx="8358246" cy="4801314"/>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pPr>
            <a:r>
              <a:rPr lang="ru-RU" b="1" smtClean="0"/>
              <a:t>Нормативно-правовое основание разработки программы:</a:t>
            </a:r>
          </a:p>
          <a:p>
            <a:pPr lvl="0">
              <a:buFontTx/>
              <a:buChar char="-"/>
            </a:pPr>
            <a:r>
              <a:rPr lang="ru-RU" smtClean="0"/>
              <a:t>Приказ Министерства образования и науки РФ от 23.08.2017 № 816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lvl="0">
              <a:buFontTx/>
              <a:buChar char="-"/>
            </a:pPr>
            <a:r>
              <a:rPr lang="ru-RU" smtClean="0"/>
              <a:t> Письмо Министерства просвещения РФ от 19.03.2020 № ГД-39/04 «О направлении методических рекомендаций» («Методические рекомендации по реализации образовательных программ начального общего, основного общего, среднего общего образования,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a:t>
            </a:r>
          </a:p>
          <a:p>
            <a:pPr lvl="0">
              <a:buFontTx/>
              <a:buChar char="-"/>
            </a:pPr>
            <a:r>
              <a:rPr lang="ru-RU" smtClean="0"/>
              <a:t>Постановление Главного государственного санитарного врача Российской Федерации от 3 сентября 2010 г. №116 «Об утверждении СанПиН 2.2.2/2.4.2732-10 «Изменение №3 к СанПиН 2.2.2/2.4.1340-03 «Гигиенические требования к персональным электронно-вычислительным машинам и организации работы».</a:t>
            </a:r>
          </a:p>
          <a:p>
            <a:pPr marR="0" lvl="0" defTabSz="914400" rtl="0" eaLnBrk="1" fontAlgn="base" latinLnBrk="0" hangingPunct="1">
              <a:lnSpc>
                <a:spcPct val="100000"/>
              </a:lnSpc>
              <a:spcBef>
                <a:spcPct val="0"/>
              </a:spcBef>
              <a:spcAft>
                <a:spcPct val="0"/>
              </a:spcAft>
              <a:buClrTx/>
              <a:buSzTx/>
              <a:buFontTx/>
              <a:buNone/>
            </a:pPr>
            <a:endParaRPr lang="ru-RU" b="1" smtClean="0"/>
          </a:p>
        </p:txBody>
      </p:sp>
      <p:sp>
        <p:nvSpPr>
          <p:cNvPr id="6" name="Прямоугольник 5"/>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409525928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Прямоугольник 4"/>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
        <p:nvSpPr>
          <p:cNvPr id="11" name="Прямоугольник 10"/>
          <p:cNvSpPr/>
          <p:nvPr/>
        </p:nvSpPr>
        <p:spPr>
          <a:xfrm>
            <a:off x="428596" y="1428736"/>
            <a:ext cx="8208912" cy="3693319"/>
          </a:xfrm>
          <a:prstGeom prst="rect">
            <a:avLst/>
          </a:prstGeom>
        </p:spPr>
        <p:txBody>
          <a:bodyPr wrap="square">
            <a:spAutoFit/>
          </a:bodyPr>
          <a:lstStyle/>
          <a:p>
            <a:r>
              <a:rPr lang="ru-RU" b="1"/>
              <a:t>Новизна и отличительные особенности программы </a:t>
            </a:r>
            <a:r>
              <a:rPr lang="ru-RU"/>
              <a:t>заключаются в </a:t>
            </a:r>
            <a:r>
              <a:rPr lang="ru-RU" smtClean="0"/>
              <a:t>ее </a:t>
            </a:r>
            <a:r>
              <a:rPr lang="ru-RU"/>
              <a:t>универсальности и краткосрочности. Программа может быть использована в качестве самостоятельного модуля любой дополнительной общеобразовательной программы с учетом возраста обучающихся. </a:t>
            </a:r>
            <a:endParaRPr lang="ru-RU" smtClean="0"/>
          </a:p>
          <a:p>
            <a:endParaRPr lang="ru-RU" smtClean="0"/>
          </a:p>
          <a:p>
            <a:r>
              <a:rPr lang="ru-RU" smtClean="0"/>
              <a:t>Кроме того, данная программа реализуется с применением электронного обучения и дистанционных образовательных технологий, что обеспечивает равный доступ молодых людей к полноценному качественному образованию в соответствии с их интересами и склонностями, независимо от материального достатка семьи, места проживания и состояния здоровья. </a:t>
            </a:r>
          </a:p>
          <a:p>
            <a:endParaRPr lang="ru-RU" smtClean="0"/>
          </a:p>
          <a:p>
            <a:r>
              <a:rPr lang="ru-RU" smtClean="0"/>
              <a:t>Важной особенностью программы является то, что в ее освоении могут участвовать дети с ограниченными возможностями здоровья.</a:t>
            </a:r>
            <a:endParaRPr lang="ru-RU"/>
          </a:p>
        </p:txBody>
      </p:sp>
    </p:spTree>
    <p:extLst>
      <p:ext uri="{BB962C8B-B14F-4D97-AF65-F5344CB8AC3E}">
        <p14:creationId xmlns:p14="http://schemas.microsoft.com/office/powerpoint/2010/main" xmlns="" val="409525928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Прямоугольник 4"/>
          <p:cNvSpPr/>
          <p:nvPr/>
        </p:nvSpPr>
        <p:spPr>
          <a:xfrm>
            <a:off x="500034" y="285728"/>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
        <p:nvSpPr>
          <p:cNvPr id="14" name="Прямоугольник 13"/>
          <p:cNvSpPr/>
          <p:nvPr/>
        </p:nvSpPr>
        <p:spPr>
          <a:xfrm>
            <a:off x="500034" y="1500174"/>
            <a:ext cx="8136904" cy="923330"/>
          </a:xfrm>
          <a:prstGeom prst="rect">
            <a:avLst/>
          </a:prstGeom>
        </p:spPr>
        <p:txBody>
          <a:bodyPr wrap="square">
            <a:spAutoFit/>
          </a:bodyPr>
          <a:lstStyle/>
          <a:p>
            <a:r>
              <a:rPr lang="ru-RU" b="1"/>
              <a:t>Адресат программы</a:t>
            </a:r>
            <a:endParaRPr lang="ru-RU"/>
          </a:p>
          <a:p>
            <a:r>
              <a:rPr lang="ru-RU"/>
              <a:t>Программа ориентирована на детей младшего подросткового возраста </a:t>
            </a:r>
            <a:endParaRPr lang="ru-RU" smtClean="0"/>
          </a:p>
          <a:p>
            <a:r>
              <a:rPr lang="ru-RU" smtClean="0"/>
              <a:t>(</a:t>
            </a:r>
            <a:r>
              <a:rPr lang="ru-RU"/>
              <a:t>10 - 16 лет), в т. ч. на детей с ограниченными возможностями здоровья. </a:t>
            </a:r>
            <a:endParaRPr lang="ru-RU" b="1"/>
          </a:p>
        </p:txBody>
      </p:sp>
      <p:sp>
        <p:nvSpPr>
          <p:cNvPr id="16" name="Прямоугольник 15"/>
          <p:cNvSpPr/>
          <p:nvPr/>
        </p:nvSpPr>
        <p:spPr>
          <a:xfrm>
            <a:off x="571472" y="2786058"/>
            <a:ext cx="8136904" cy="2954655"/>
          </a:xfrm>
          <a:prstGeom prst="rect">
            <a:avLst/>
          </a:prstGeom>
        </p:spPr>
        <p:txBody>
          <a:bodyPr wrap="square">
            <a:spAutoFit/>
          </a:bodyPr>
          <a:lstStyle/>
          <a:p>
            <a:pPr>
              <a:lnSpc>
                <a:spcPct val="150000"/>
              </a:lnSpc>
            </a:pPr>
            <a:r>
              <a:rPr lang="ru-RU" b="1"/>
              <a:t>Уровень программы -</a:t>
            </a:r>
            <a:r>
              <a:rPr lang="ru-RU"/>
              <a:t> ознакомительный.</a:t>
            </a:r>
          </a:p>
          <a:p>
            <a:pPr>
              <a:lnSpc>
                <a:spcPct val="150000"/>
              </a:lnSpc>
            </a:pPr>
            <a:endParaRPr lang="ru-RU" sz="800" b="1" smtClean="0"/>
          </a:p>
          <a:p>
            <a:pPr>
              <a:lnSpc>
                <a:spcPct val="150000"/>
              </a:lnSpc>
            </a:pPr>
            <a:r>
              <a:rPr lang="ru-RU" b="1" smtClean="0"/>
              <a:t>Объём </a:t>
            </a:r>
            <a:r>
              <a:rPr lang="ru-RU" b="1"/>
              <a:t>и срок реализации: </a:t>
            </a:r>
            <a:r>
              <a:rPr lang="ru-RU" b="1" smtClean="0"/>
              <a:t>    </a:t>
            </a:r>
            <a:r>
              <a:rPr lang="ru-RU" smtClean="0"/>
              <a:t>общий </a:t>
            </a:r>
            <a:r>
              <a:rPr lang="ru-RU"/>
              <a:t>объем – 32 </a:t>
            </a:r>
            <a:r>
              <a:rPr lang="ru-RU" smtClean="0"/>
              <a:t>часа;</a:t>
            </a:r>
          </a:p>
          <a:p>
            <a:pPr>
              <a:lnSpc>
                <a:spcPct val="150000"/>
              </a:lnSpc>
            </a:pPr>
            <a:r>
              <a:rPr lang="ru-RU"/>
              <a:t>	</a:t>
            </a:r>
            <a:r>
              <a:rPr lang="ru-RU" smtClean="0"/>
              <a:t>		    срок </a:t>
            </a:r>
            <a:r>
              <a:rPr lang="ru-RU"/>
              <a:t>реализации –2 месяца. </a:t>
            </a:r>
          </a:p>
          <a:p>
            <a:pPr>
              <a:lnSpc>
                <a:spcPct val="150000"/>
              </a:lnSpc>
            </a:pPr>
            <a:endParaRPr lang="ru-RU" sz="800" b="1" smtClean="0"/>
          </a:p>
          <a:p>
            <a:pPr>
              <a:lnSpc>
                <a:spcPct val="150000"/>
              </a:lnSpc>
            </a:pPr>
            <a:r>
              <a:rPr lang="ru-RU" b="1" smtClean="0"/>
              <a:t>Форма </a:t>
            </a:r>
            <a:r>
              <a:rPr lang="ru-RU" b="1"/>
              <a:t>обучения </a:t>
            </a:r>
            <a:r>
              <a:rPr lang="ru-RU"/>
              <a:t>– дистанционная. </a:t>
            </a:r>
            <a:endParaRPr lang="ru-RU" smtClean="0"/>
          </a:p>
          <a:p>
            <a:pPr>
              <a:lnSpc>
                <a:spcPct val="150000"/>
              </a:lnSpc>
            </a:pPr>
            <a:r>
              <a:rPr lang="ru-RU" b="1" smtClean="0"/>
              <a:t>Формы проведения занятий:  </a:t>
            </a:r>
            <a:r>
              <a:rPr lang="ru-RU"/>
              <a:t>групповые и индивидуальные. </a:t>
            </a:r>
            <a:endParaRPr lang="ru-RU" smtClean="0"/>
          </a:p>
          <a:p>
            <a:pPr>
              <a:lnSpc>
                <a:spcPct val="150000"/>
              </a:lnSpc>
            </a:pPr>
            <a:r>
              <a:rPr lang="ru-RU" b="1" smtClean="0"/>
              <a:t>Режим занятий: </a:t>
            </a:r>
            <a:r>
              <a:rPr lang="ru-RU" smtClean="0"/>
              <a:t>2 раза в неделю по 2 акад.часа</a:t>
            </a:r>
            <a:endParaRPr lang="ru-RU"/>
          </a:p>
        </p:txBody>
      </p:sp>
    </p:spTree>
    <p:extLst>
      <p:ext uri="{BB962C8B-B14F-4D97-AF65-F5344CB8AC3E}">
        <p14:creationId xmlns:p14="http://schemas.microsoft.com/office/powerpoint/2010/main" xmlns="" val="409525928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Прямоугольник 2"/>
          <p:cNvSpPr/>
          <p:nvPr/>
        </p:nvSpPr>
        <p:spPr>
          <a:xfrm>
            <a:off x="0" y="714356"/>
            <a:ext cx="9144000" cy="523220"/>
          </a:xfrm>
          <a:prstGeom prst="rect">
            <a:avLst/>
          </a:prstGeom>
        </p:spPr>
        <p:txBody>
          <a:bodyPr wrap="square">
            <a:spAutoFit/>
          </a:bodyPr>
          <a:lstStyle/>
          <a:p>
            <a:pPr algn="ctr"/>
            <a:r>
              <a:rPr lang="ru-RU" sz="2800" b="1" u="sng"/>
              <a:t>Особенности организации образовательного </a:t>
            </a:r>
            <a:r>
              <a:rPr lang="ru-RU" sz="2800" b="1" u="sng" smtClean="0"/>
              <a:t>процесса</a:t>
            </a:r>
            <a:endParaRPr lang="ru-RU" sz="2800" b="1" u="sng"/>
          </a:p>
        </p:txBody>
      </p:sp>
      <p:sp>
        <p:nvSpPr>
          <p:cNvPr id="4" name="Прямоугольник 3"/>
          <p:cNvSpPr/>
          <p:nvPr/>
        </p:nvSpPr>
        <p:spPr>
          <a:xfrm>
            <a:off x="457303" y="1285860"/>
            <a:ext cx="8686697" cy="4801314"/>
          </a:xfrm>
          <a:prstGeom prst="rect">
            <a:avLst/>
          </a:prstGeom>
        </p:spPr>
        <p:txBody>
          <a:bodyPr wrap="square">
            <a:spAutoFit/>
          </a:bodyPr>
          <a:lstStyle/>
          <a:p>
            <a:r>
              <a:rPr lang="ru-RU" b="1" u="sng"/>
              <a:t>1-е занятие: </a:t>
            </a:r>
          </a:p>
          <a:p>
            <a:r>
              <a:rPr lang="ru-RU" smtClean="0"/>
              <a:t>-  </a:t>
            </a:r>
            <a:r>
              <a:rPr lang="ru-RU"/>
              <a:t>30 минут - работа в режиме онлайн </a:t>
            </a:r>
            <a:r>
              <a:rPr lang="ru-RU" smtClean="0"/>
              <a:t>посредством </a:t>
            </a:r>
            <a:r>
              <a:rPr lang="ru-RU"/>
              <a:t>интернет-платформ: Skype, Zoom. </a:t>
            </a:r>
            <a:endParaRPr lang="ru-RU" smtClean="0"/>
          </a:p>
          <a:p>
            <a:r>
              <a:rPr lang="ru-RU" smtClean="0"/>
              <a:t>Место </a:t>
            </a:r>
            <a:r>
              <a:rPr lang="ru-RU"/>
              <a:t>нахождения участников образовательных отношений </a:t>
            </a:r>
            <a:r>
              <a:rPr lang="ru-RU" smtClean="0"/>
              <a:t>свободное.</a:t>
            </a:r>
          </a:p>
          <a:p>
            <a:r>
              <a:rPr lang="ru-RU" smtClean="0"/>
              <a:t>Условие  -  </a:t>
            </a:r>
            <a:r>
              <a:rPr lang="ru-RU"/>
              <a:t>обеспечение </a:t>
            </a:r>
            <a:r>
              <a:rPr lang="ru-RU" smtClean="0"/>
              <a:t>каждого обучающегося  персональным компьютером,  подключенным </a:t>
            </a:r>
            <a:r>
              <a:rPr lang="ru-RU"/>
              <a:t>к сети интернет. </a:t>
            </a:r>
            <a:endParaRPr lang="ru-RU" smtClean="0"/>
          </a:p>
          <a:p>
            <a:r>
              <a:rPr lang="ru-RU" smtClean="0"/>
              <a:t>Время </a:t>
            </a:r>
            <a:r>
              <a:rPr lang="ru-RU"/>
              <a:t>проведения занятий – по расписанию. </a:t>
            </a:r>
          </a:p>
          <a:p>
            <a:endParaRPr lang="ru-RU" smtClean="0"/>
          </a:p>
          <a:p>
            <a:r>
              <a:rPr lang="ru-RU" smtClean="0"/>
              <a:t>Виды </a:t>
            </a:r>
            <a:r>
              <a:rPr lang="ru-RU"/>
              <a:t>занятий: веб-занятие, веб-презентация, просмотр видеороликов.</a:t>
            </a:r>
          </a:p>
          <a:p>
            <a:endParaRPr lang="ru-RU" smtClean="0"/>
          </a:p>
          <a:p>
            <a:pPr marL="285750" indent="-285750">
              <a:buFontTx/>
              <a:buChar char="-"/>
            </a:pPr>
            <a:r>
              <a:rPr lang="ru-RU" smtClean="0"/>
              <a:t>15 </a:t>
            </a:r>
            <a:r>
              <a:rPr lang="ru-RU"/>
              <a:t>минут </a:t>
            </a:r>
            <a:r>
              <a:rPr lang="ru-RU" smtClean="0"/>
              <a:t> </a:t>
            </a:r>
            <a:r>
              <a:rPr lang="ru-RU"/>
              <a:t>- режим индивидуальной работы </a:t>
            </a:r>
            <a:endParaRPr lang="ru-RU" smtClean="0"/>
          </a:p>
          <a:p>
            <a:r>
              <a:rPr lang="ru-RU" smtClean="0"/>
              <a:t>(</a:t>
            </a:r>
            <a:r>
              <a:rPr lang="ru-RU"/>
              <a:t>индивидуальное онлайн-консультирование, рецензирование работ). </a:t>
            </a:r>
          </a:p>
          <a:p>
            <a:endParaRPr lang="ru-RU" smtClean="0"/>
          </a:p>
          <a:p>
            <a:r>
              <a:rPr lang="ru-RU" b="1" u="sng" smtClean="0"/>
              <a:t>2-е </a:t>
            </a:r>
            <a:r>
              <a:rPr lang="ru-RU" b="1" u="sng"/>
              <a:t>занятие</a:t>
            </a:r>
            <a:r>
              <a:rPr lang="ru-RU"/>
              <a:t> (45 мин</a:t>
            </a:r>
            <a:r>
              <a:rPr lang="ru-RU" smtClean="0"/>
              <a:t>.):  </a:t>
            </a:r>
            <a:r>
              <a:rPr lang="ru-RU"/>
              <a:t>работа в режиме оффлайн, самостоятельные занятия в любое удобное для обучающихся время: </a:t>
            </a:r>
            <a:endParaRPr lang="ru-RU" smtClean="0"/>
          </a:p>
          <a:p>
            <a:r>
              <a:rPr lang="ru-RU" smtClean="0"/>
              <a:t>выполнение </a:t>
            </a:r>
            <a:r>
              <a:rPr lang="ru-RU"/>
              <a:t>практических заданий, онлайн-тестирование, просмотр </a:t>
            </a:r>
            <a:r>
              <a:rPr lang="ru-RU" smtClean="0"/>
              <a:t>обучающих видеороликов</a:t>
            </a:r>
            <a:r>
              <a:rPr lang="ru-RU"/>
              <a:t>, </a:t>
            </a:r>
            <a:r>
              <a:rPr lang="ru-RU" smtClean="0"/>
              <a:t> видеолекций</a:t>
            </a:r>
            <a:r>
              <a:rPr lang="ru-RU"/>
              <a:t>, видеоуроков, презентаций, мастер-классов; разработка и презентация мини-проекта и др.</a:t>
            </a:r>
          </a:p>
        </p:txBody>
      </p:sp>
      <p:sp>
        <p:nvSpPr>
          <p:cNvPr id="5" name="Прямоугольник 4"/>
          <p:cNvSpPr/>
          <p:nvPr/>
        </p:nvSpPr>
        <p:spPr>
          <a:xfrm>
            <a:off x="500034" y="142852"/>
            <a:ext cx="821537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mtClean="0">
                <a:ln w="1905"/>
                <a:solidFill>
                  <a:srgbClr val="7030A0"/>
                </a:solidFill>
                <a:effectLst>
                  <a:innerShdw blurRad="69850" dist="43180" dir="5400000">
                    <a:srgbClr val="000000">
                      <a:alpha val="65000"/>
                    </a:srgbClr>
                  </a:innerShdw>
                </a:effectLst>
              </a:rPr>
              <a:t>ПРОГРАММА «ШАГ В ПРОФЕССИЮ»</a:t>
            </a:r>
            <a:endParaRPr lang="ru-RU" sz="3200" b="1">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96393103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Началь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Начальная">
      <a:majorFont>
        <a:latin typeface="Bookman Old Style"/>
        <a:ea typeface="Arial"/>
        <a:cs typeface="Arial"/>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Arial"/>
        <a:cs typeface="Arial"/>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r:embed="rId1">
            <a:duotone>
              <a:schemeClr val="phClr">
                <a:shade val="6000"/>
                <a:satMod val="120000"/>
              </a:schemeClr>
              <a:schemeClr val="phClr">
                <a:tint val="90000"/>
              </a:schemeClr>
            </a:duotone>
          </a:blip>
          <a:tile tx="0" ty="0" sx="35000" sy="40000" flip="x" algn="tl"/>
        </a:blip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Origin</Template>
  <Company/>
  <PresentationFormat>On-screen Show (4:3)</PresentationFormat>
  <Paragraphs>175</Paragraphs>
  <Slides>30</Slides>
  <Notes>0</Notes>
  <TotalTime>5428</TotalTime>
  <HiddenSlides>0</HiddenSlides>
  <MMClips>0</MMClips>
  <ScaleCrop>0</ScaleCrop>
  <HeadingPairs>
    <vt:vector baseType="variant" size="4">
      <vt:variant>
        <vt:lpstr>Theme</vt:lpstr>
      </vt:variant>
      <vt:variant>
        <vt:i4>1</vt:i4>
      </vt:variant>
      <vt:variant>
        <vt:lpstr>Slide Titles</vt:lpstr>
      </vt:variant>
      <vt:variant>
        <vt:i4>30</vt:i4>
      </vt:variant>
    </vt:vector>
  </HeadingPairs>
  <TitlesOfParts>
    <vt:vector baseType="lpstr" size="31">
      <vt:lpstr>Начальная</vt:lpstr>
      <vt:lpstr>Slide 1</vt:lpstr>
      <vt:lpstr/>
      <vt:lpstr>Показатели регионального проекта в муниципальном образовании</vt:lpstr>
      <vt:lpstr>Slide 4</vt:lpstr>
      <vt:lpstr>Slide 5</vt:lpstr>
      <vt:lpstr>Slide 6</vt:lpstr>
      <vt:lpstr>Slide 7</vt:lpstr>
      <vt:lpstr>Slide 8</vt:lpstr>
      <vt:lpstr>Slide 9</vt:lpstr>
      <vt:lpstr>Slide 10</vt:lpstr>
      <vt:lpstr>Slide 11</vt:lpstr>
      <vt:lpstr>Slide 12</vt:lpstr>
      <vt:lpstr>Slide 13</vt:lpstr>
      <vt:lpstr>Slide 14</vt:lpstr>
      <vt:lpstr> 1 часть </vt:lpstr>
      <vt:lpstr>Slide 16</vt:lpstr>
      <vt:lpstr>https://proektoria.online/</vt:lpstr>
      <vt:lpstr>Slide 18</vt:lpstr>
      <vt:lpstr>Уроки настоящего</vt:lpstr>
      <vt:lpstr>Образовательный  центр СИРИУС </vt:lpstr>
      <vt:lpstr>БОЛЬШАЯ ПЕРЕМЕНА</vt:lpstr>
      <vt:lpstr>Абилимпикс</vt:lpstr>
      <vt:lpstr>«WorldSkills» Молодые профессионалы</vt:lpstr>
      <vt:lpstr> Билет в будущее</vt:lpstr>
      <vt:lpstr>ПРИМЕРОЧНАЯ ПРОФЕССИЙ</vt:lpstr>
      <vt:lpstr>Slide 26</vt:lpstr>
      <vt:lpstr>Бесплатные тесты на Профориентаторе</vt:lpstr>
      <vt:lpstr>https://profilum.ru/</vt:lpstr>
      <vt:lpstr>Slide 29</vt:lpstr>
      <vt:lpstr>Slide 30</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ЦВР_Брянск</dc:creator>
  <cp:lastModifiedBy>ЦВР_Брянск</cp:lastModifiedBy>
  <cp:revision>117</cp:revision>
  <dcterms:created xsi:type="dcterms:W3CDTF">2020-10-01T11:03:27Z</dcterms:created>
  <dcterms:modified xsi:type="dcterms:W3CDTF">2021-05-21T07:22:59Z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5189434</vt:lpwstr>
  </property>
  <property fmtid="{D5CDD505-2E9C-101B-9397-08002B2CF9AE}" pid="3" name="NXPowerLiteSettings">
    <vt:lpwstr>C7000400038000</vt:lpwstr>
  </property>
  <property fmtid="{D5CDD505-2E9C-101B-9397-08002B2CF9AE}" pid="4" name="NXPowerLiteVersion">
    <vt:lpwstr>S9.0.3</vt:lpwstr>
  </property>
</Properties>
</file>