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theme/themeOverride1.xml" ContentType="application/vnd.openxmlformats-officedocument.themeOverride+xml"/>
  <Override PartName="/ppt/charts/chart7.xml" ContentType="application/vnd.openxmlformats-officedocument.drawingml.chart+xml"/>
  <Override PartName="/ppt/theme/themeOverride2.xml" ContentType="application/vnd.openxmlformats-officedocument.themeOverr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8" r:id="rId2"/>
    <p:sldId id="338" r:id="rId3"/>
    <p:sldId id="336" r:id="rId4"/>
    <p:sldId id="321" r:id="rId5"/>
    <p:sldId id="283" r:id="rId6"/>
    <p:sldId id="278" r:id="rId7"/>
    <p:sldId id="323" r:id="rId8"/>
    <p:sldId id="324" r:id="rId9"/>
    <p:sldId id="284" r:id="rId10"/>
    <p:sldId id="326" r:id="rId11"/>
    <p:sldId id="339" r:id="rId12"/>
    <p:sldId id="343" r:id="rId13"/>
    <p:sldId id="332" r:id="rId14"/>
    <p:sldId id="341" r:id="rId15"/>
    <p:sldId id="328" r:id="rId16"/>
    <p:sldId id="342" r:id="rId17"/>
  </p:sldIdLst>
  <p:sldSz cx="9144000" cy="6858000" type="screen4x3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266" userDrawn="1">
          <p15:clr>
            <a:srgbClr val="A4A3A4"/>
          </p15:clr>
        </p15:guide>
        <p15:guide id="3" pos="3107" userDrawn="1">
          <p15:clr>
            <a:srgbClr val="A4A3A4"/>
          </p15:clr>
        </p15:guide>
        <p15:guide id="4" orient="horz" pos="222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46112"/>
    <a:srgbClr val="FF3300"/>
    <a:srgbClr val="9BC2E5"/>
    <a:srgbClr val="0033CC"/>
    <a:srgbClr val="6131A1"/>
    <a:srgbClr val="660066"/>
    <a:srgbClr val="F8F3FB"/>
    <a:srgbClr val="005828"/>
    <a:srgbClr val="CC99FF"/>
    <a:srgbClr val="DDC8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979" autoAdjust="0"/>
  </p:normalViewPr>
  <p:slideViewPr>
    <p:cSldViewPr snapToGrid="0">
      <p:cViewPr varScale="1">
        <p:scale>
          <a:sx n="77" d="100"/>
          <a:sy n="77" d="100"/>
        </p:scale>
        <p:origin x="908" y="60"/>
      </p:cViewPr>
      <p:guideLst>
        <p:guide pos="3266"/>
        <p:guide pos="3107"/>
        <p:guide orient="horz" pos="22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_____Microsoft_Excel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5.xlsx"/><Relationship Id="rId1" Type="http://schemas.openxmlformats.org/officeDocument/2006/relationships/themeOverride" Target="../theme/themeOverride1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6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107485379086842"/>
          <c:y val="6.9949278065958839E-2"/>
          <c:w val="0.84274626744844972"/>
          <c:h val="0.8819777110120996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0"/>
              <c:layout>
                <c:manualLayout>
                  <c:x val="2.6219505201463655E-2"/>
                  <c:y val="-5.266088238830863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625-4AB2-831D-F383719E3B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Реестр образовательных организаций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240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625-4AB2-831D-F383719E3B96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 год</c:v>
                </c:pt>
              </c:strCache>
            </c:strRef>
          </c:tx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2-6625-4AB2-831D-F383719E3B96}"/>
              </c:ext>
            </c:extLst>
          </c:dPt>
          <c:dLbls>
            <c:dLbl>
              <c:idx val="0"/>
              <c:layout>
                <c:manualLayout>
                  <c:x val="6.700540218151789E-2"/>
                  <c:y val="-3.8298823555133601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262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625-4AB2-831D-F383719E3B9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Реестр образовательных организаций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261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625-4AB2-831D-F383719E3B9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09934080"/>
        <c:axId val="109935616"/>
        <c:axId val="0"/>
      </c:bar3DChart>
      <c:catAx>
        <c:axId val="10993408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09935616"/>
        <c:crosses val="autoZero"/>
        <c:auto val="1"/>
        <c:lblAlgn val="ctr"/>
        <c:lblOffset val="100"/>
        <c:noMultiLvlLbl val="0"/>
      </c:catAx>
      <c:valAx>
        <c:axId val="109935616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099340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6898073551635104"/>
          <c:y val="0.11547782468502094"/>
          <c:w val="0.84313849230392623"/>
          <c:h val="0.8351173129688236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 год</c:v>
                </c:pt>
              </c:strCache>
            </c:strRef>
          </c:tx>
          <c:spPr>
            <a:solidFill>
              <a:schemeClr val="accent1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-2.9411571716566626E-2"/>
                  <c:y val="3.060415221251775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1640633051273"/>
                      <c:h val="0.1695515052524810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0-3759-4624-8426-02013DE7964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Дополнительные общеобразовательные программы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1709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59-4624-8426-02013DE7964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2023 год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dPt>
            <c:idx val="0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2-3759-4624-8426-02013DE7964E}"/>
              </c:ext>
            </c:extLst>
          </c:dPt>
          <c:dLbls>
            <c:dLbl>
              <c:idx val="0"/>
              <c:layout>
                <c:manualLayout>
                  <c:x val="4.5476394769427948E-2"/>
                  <c:y val="1.7101722924641828E-2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1830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124834752898409"/>
                      <c:h val="0.1695515052524810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2-3759-4624-8426-02013DE7964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</c:f>
              <c:strCache>
                <c:ptCount val="1"/>
                <c:pt idx="0">
                  <c:v>Дополнительные общеобразовательные программы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1809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759-4624-8426-02013DE7964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63862656"/>
        <c:axId val="63863808"/>
        <c:axId val="0"/>
      </c:bar3DChart>
      <c:catAx>
        <c:axId val="63862656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63863808"/>
        <c:crosses val="autoZero"/>
        <c:auto val="1"/>
        <c:lblAlgn val="ctr"/>
        <c:lblOffset val="100"/>
        <c:noMultiLvlLbl val="0"/>
      </c:catAx>
      <c:valAx>
        <c:axId val="63863808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ru-RU"/>
          </a:p>
        </c:txPr>
        <c:crossAx val="6386265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rgbClr val="7030A0"/>
                </a:solidFill>
              </a:defRPr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Динамика количества опубликованных мероприятий  по  МБУДО г. Брянска </a:t>
            </a:r>
          </a:p>
        </c:rich>
      </c:tx>
      <c:layout>
        <c:manualLayout>
          <c:xMode val="edge"/>
          <c:yMode val="edge"/>
          <c:x val="1.5573331629517021E-2"/>
          <c:y val="0"/>
        </c:manualLayout>
      </c:layout>
      <c:overlay val="0"/>
      <c:spPr>
        <a:ln>
          <a:solidFill>
            <a:srgbClr val="00B050"/>
          </a:solidFill>
        </a:ln>
      </c:spPr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9778957479441323E-2"/>
          <c:y val="0.29567940776446999"/>
          <c:w val="0.95397259005058865"/>
          <c:h val="0.3746734653189127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ЦВР г. Брянска</c:v>
                </c:pt>
                <c:pt idx="1">
                  <c:v>ЦВР Советского р-на</c:v>
                </c:pt>
                <c:pt idx="2">
                  <c:v>ЦВР Володарского р-на</c:v>
                </c:pt>
                <c:pt idx="3">
                  <c:v>ДДТ Володарского р-на</c:v>
                </c:pt>
                <c:pt idx="4">
                  <c:v>ЦДиЮТиЭ</c:v>
                </c:pt>
                <c:pt idx="5">
                  <c:v>ОДО Лицея № 27</c:v>
                </c:pt>
                <c:pt idx="6">
                  <c:v>ЦДТ г. Брянска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65</c:v>
                </c:pt>
                <c:pt idx="1">
                  <c:v>33</c:v>
                </c:pt>
                <c:pt idx="2">
                  <c:v>11</c:v>
                </c:pt>
                <c:pt idx="3">
                  <c:v>25</c:v>
                </c:pt>
                <c:pt idx="4">
                  <c:v>68</c:v>
                </c:pt>
                <c:pt idx="5">
                  <c:v>12</c:v>
                </c:pt>
                <c:pt idx="6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86-43B8-9A40-186E7AF25795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5.8517489357035272E-3"/>
                  <c:y val="-4.0254063362431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9D76-4B1C-89A6-1B8366A14329}"/>
                </c:ext>
              </c:extLst>
            </c:dLbl>
            <c:dLbl>
              <c:idx val="1"/>
              <c:layout>
                <c:manualLayout>
                  <c:x val="1.9505829785678901E-3"/>
                  <c:y val="-2.81778443537020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9D76-4B1C-89A6-1B8366A14329}"/>
                </c:ext>
              </c:extLst>
            </c:dLbl>
            <c:dLbl>
              <c:idx val="3"/>
              <c:layout>
                <c:manualLayout>
                  <c:x val="3.9011659571356371E-3"/>
                  <c:y val="-5.23302823711608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D76-4B1C-89A6-1B8366A14329}"/>
                </c:ext>
              </c:extLst>
            </c:dLbl>
            <c:dLbl>
              <c:idx val="4"/>
              <c:layout>
                <c:manualLayout>
                  <c:x val="9.7529148928391287E-3"/>
                  <c:y val="-3.62286570261882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D76-4B1C-89A6-1B8366A14329}"/>
                </c:ext>
              </c:extLst>
            </c:dLbl>
            <c:dLbl>
              <c:idx val="5"/>
              <c:layout>
                <c:manualLayout>
                  <c:x val="3.9011659571357086E-3"/>
                  <c:y val="-3.622865702618835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9D76-4B1C-89A6-1B8366A14329}"/>
                </c:ext>
              </c:extLst>
            </c:dLbl>
            <c:dLbl>
              <c:idx val="6"/>
              <c:layout>
                <c:manualLayout>
                  <c:x val="5.8517489357034196E-3"/>
                  <c:y val="-4.02540633624314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9D76-4B1C-89A6-1B8366A14329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ЦВР г. Брянска</c:v>
                </c:pt>
                <c:pt idx="1">
                  <c:v>ЦВР Советского р-на</c:v>
                </c:pt>
                <c:pt idx="2">
                  <c:v>ЦВР Володарского р-на</c:v>
                </c:pt>
                <c:pt idx="3">
                  <c:v>ДДТ Володарского р-на</c:v>
                </c:pt>
                <c:pt idx="4">
                  <c:v>ЦДиЮТиЭ</c:v>
                </c:pt>
                <c:pt idx="5">
                  <c:v>ОДО Лицея № 27</c:v>
                </c:pt>
                <c:pt idx="6">
                  <c:v>ЦДТ г. Брянска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67</c:v>
                </c:pt>
                <c:pt idx="1">
                  <c:v>43</c:v>
                </c:pt>
                <c:pt idx="2">
                  <c:v>67</c:v>
                </c:pt>
                <c:pt idx="3">
                  <c:v>26</c:v>
                </c:pt>
                <c:pt idx="4">
                  <c:v>68</c:v>
                </c:pt>
                <c:pt idx="5">
                  <c:v>18</c:v>
                </c:pt>
                <c:pt idx="6">
                  <c:v>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786-43B8-9A40-186E7AF257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0442240"/>
        <c:axId val="160443776"/>
        <c:axId val="0"/>
      </c:bar3DChart>
      <c:catAx>
        <c:axId val="16044224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60443776"/>
        <c:crosses val="autoZero"/>
        <c:auto val="1"/>
        <c:lblAlgn val="ctr"/>
        <c:lblOffset val="100"/>
        <c:noMultiLvlLbl val="0"/>
      </c:catAx>
      <c:valAx>
        <c:axId val="160443776"/>
        <c:scaling>
          <c:orientation val="minMax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6044224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67596900201109711"/>
          <c:y val="2.385887287059589E-2"/>
          <c:w val="0.32403099798890289"/>
          <c:h val="0.2303512558252964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>
                <a:solidFill>
                  <a:srgbClr val="7030A0"/>
                </a:solidFill>
              </a:defRPr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Динамика количества заявок</a:t>
            </a:r>
            <a:r>
              <a:rPr lang="ru-RU" baseline="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defRPr sz="1800">
                <a:solidFill>
                  <a:srgbClr val="7030A0"/>
                </a:solidFill>
              </a:defRPr>
            </a:pPr>
            <a:r>
              <a:rPr lang="ru-RU" baseline="0" dirty="0" smtClean="0"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мероприятия  по  МБУДО г. Брянска </a:t>
            </a:r>
          </a:p>
        </c:rich>
      </c:tx>
      <c:layout>
        <c:manualLayout>
          <c:xMode val="edge"/>
          <c:yMode val="edge"/>
          <c:x val="5.8204167366777476E-3"/>
          <c:y val="2.0127031681215712E-2"/>
        </c:manualLayout>
      </c:layout>
      <c:overlay val="0"/>
      <c:spPr>
        <a:ln>
          <a:solidFill>
            <a:srgbClr val="00B050"/>
          </a:solidFill>
        </a:ln>
      </c:spPr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9778957479441323E-2"/>
          <c:y val="0.3158064394456857"/>
          <c:w val="0.95397259005058865"/>
          <c:h val="0.3746734653189127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2022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dLbl>
              <c:idx val="2"/>
              <c:layout>
                <c:manualLayout>
                  <c:x val="-1.3349607140132802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9B1-4F98-AFDB-F09D97768CFE}"/>
                </c:ext>
              </c:extLst>
            </c:dLbl>
            <c:dLbl>
              <c:idx val="6"/>
              <c:layout>
                <c:manualLayout>
                  <c:x val="0"/>
                  <c:y val="-5.56552285676973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19E7-41F3-A70D-991CB594FBF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ЦВР г. Брянска</c:v>
                </c:pt>
                <c:pt idx="1">
                  <c:v>ЦВР Советского р-на</c:v>
                </c:pt>
                <c:pt idx="2">
                  <c:v>ЦВР Володарского р-на</c:v>
                </c:pt>
                <c:pt idx="3">
                  <c:v>ДДТ Володарского р-на</c:v>
                </c:pt>
                <c:pt idx="4">
                  <c:v>ЦДиЮТиЭ</c:v>
                </c:pt>
                <c:pt idx="5">
                  <c:v>ОДО Лицея № 27</c:v>
                </c:pt>
                <c:pt idx="6">
                  <c:v>ЦДТ г. Брянска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2321</c:v>
                </c:pt>
                <c:pt idx="1">
                  <c:v>1063</c:v>
                </c:pt>
                <c:pt idx="2">
                  <c:v>375</c:v>
                </c:pt>
                <c:pt idx="3">
                  <c:v>763</c:v>
                </c:pt>
                <c:pt idx="4">
                  <c:v>565</c:v>
                </c:pt>
                <c:pt idx="5">
                  <c:v>160</c:v>
                </c:pt>
                <c:pt idx="6">
                  <c:v>1058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4B8-44CC-8346-4FBADB19EB49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-3.9011659571357086E-3"/>
                  <c:y val="-3.62286570261882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137-4CD8-B9F7-3302ECB0812B}"/>
                </c:ext>
              </c:extLst>
            </c:dLbl>
            <c:dLbl>
              <c:idx val="1"/>
              <c:layout>
                <c:manualLayout>
                  <c:x val="1.9505829785678543E-3"/>
                  <c:y val="-5.63556887074040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137-4CD8-B9F7-3302ECB0812B}"/>
                </c:ext>
              </c:extLst>
            </c:dLbl>
            <c:dLbl>
              <c:idx val="3"/>
              <c:layout>
                <c:manualLayout>
                  <c:x val="1.9505829785678543E-3"/>
                  <c:y val="-6.44065013798903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137-4CD8-B9F7-3302ECB0812B}"/>
                </c:ext>
              </c:extLst>
            </c:dLbl>
            <c:dLbl>
              <c:idx val="4"/>
              <c:layout>
                <c:manualLayout>
                  <c:x val="7.8023319142714173E-3"/>
                  <c:y val="-6.84319077161334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137-4CD8-B9F7-3302ECB0812B}"/>
                </c:ext>
              </c:extLst>
            </c:dLbl>
            <c:dLbl>
              <c:idx val="5"/>
              <c:layout>
                <c:manualLayout>
                  <c:x val="1.1703497871407125E-2"/>
                  <c:y val="-5.233028237116085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137-4CD8-B9F7-3302ECB0812B}"/>
                </c:ext>
              </c:extLst>
            </c:dLbl>
            <c:dLbl>
              <c:idx val="6"/>
              <c:layout>
                <c:manualLayout>
                  <c:x val="4.1955908154702876E-2"/>
                  <c:y val="-2.597243999825876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19E7-41F3-A70D-991CB594FBF4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Лист1!$A$2:$A$8</c:f>
              <c:strCache>
                <c:ptCount val="7"/>
                <c:pt idx="0">
                  <c:v>ЦВР г. Брянска</c:v>
                </c:pt>
                <c:pt idx="1">
                  <c:v>ЦВР Советского р-на</c:v>
                </c:pt>
                <c:pt idx="2">
                  <c:v>ЦВР Володарского р-на</c:v>
                </c:pt>
                <c:pt idx="3">
                  <c:v>ДДТ Володарского р-на</c:v>
                </c:pt>
                <c:pt idx="4">
                  <c:v>ЦДиЮТиЭ</c:v>
                </c:pt>
                <c:pt idx="5">
                  <c:v>ОДО Лицея № 27</c:v>
                </c:pt>
                <c:pt idx="6">
                  <c:v>ЦДТ г. Брянска</c:v>
                </c:pt>
              </c:strCache>
            </c:strRef>
          </c:cat>
          <c:val>
            <c:numRef>
              <c:f>Лист1!$C$2:$C$8</c:f>
              <c:numCache>
                <c:formatCode>General</c:formatCode>
                <c:ptCount val="7"/>
                <c:pt idx="0">
                  <c:v>3194</c:v>
                </c:pt>
                <c:pt idx="1">
                  <c:v>1302</c:v>
                </c:pt>
                <c:pt idx="2">
                  <c:v>5786</c:v>
                </c:pt>
                <c:pt idx="3">
                  <c:v>1174</c:v>
                </c:pt>
                <c:pt idx="4">
                  <c:v>810</c:v>
                </c:pt>
                <c:pt idx="5">
                  <c:v>498</c:v>
                </c:pt>
                <c:pt idx="6">
                  <c:v>2460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4B8-44CC-8346-4FBADB19EB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0442240"/>
        <c:axId val="160443776"/>
        <c:axId val="0"/>
      </c:bar3DChart>
      <c:catAx>
        <c:axId val="160442240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160443776"/>
        <c:crosses val="autoZero"/>
        <c:auto val="1"/>
        <c:lblAlgn val="ctr"/>
        <c:lblOffset val="100"/>
        <c:noMultiLvlLbl val="0"/>
      </c:catAx>
      <c:valAx>
        <c:axId val="160443776"/>
        <c:scaling>
          <c:orientation val="minMax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16044224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67206783605396159"/>
          <c:y val="7.7573066671822802E-3"/>
          <c:w val="0.32403099798890289"/>
          <c:h val="0.23035125582529645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600">
                <a:solidFill>
                  <a:schemeClr val="bg1"/>
                </a:solidFill>
              </a:defRPr>
            </a:pPr>
            <a:r>
              <a:rPr lang="ru-RU" sz="18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Динамика опубликованных мероприятий               МБУДО г. Брянска</a:t>
            </a:r>
          </a:p>
        </c:rich>
      </c:tx>
      <c:layout>
        <c:manualLayout>
          <c:xMode val="edge"/>
          <c:yMode val="edge"/>
          <c:x val="0.18653762369288182"/>
          <c:y val="3.8491548956385041E-2"/>
        </c:manualLayout>
      </c:layout>
      <c:overlay val="1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25923068702705193"/>
          <c:y val="0.32232256578634627"/>
          <c:w val="0.67250861083938218"/>
          <c:h val="0.64169656893038673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3</c:v>
                </c:pt>
              </c:strCache>
            </c:strRef>
          </c:tx>
          <c:spPr>
            <a:solidFill>
              <a:srgbClr val="CC99FF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00B050"/>
              </a:solidFill>
            </c:spPr>
            <c:extLst>
              <c:ext xmlns:c16="http://schemas.microsoft.com/office/drawing/2014/chart" uri="{C3380CC4-5D6E-409C-BE32-E72D297353CC}">
                <c16:uniqueId val="{00000001-C97A-4F5B-99B2-D88149E9BC9E}"/>
              </c:ext>
            </c:extLst>
          </c:dPt>
          <c:dLbls>
            <c:dLbl>
              <c:idx val="0"/>
              <c:layout>
                <c:manualLayout>
                  <c:x val="0"/>
                  <c:y val="-5.282556701983852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97A-4F5B-99B2-D88149E9BC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242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97A-4F5B-99B2-D88149E9BC9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7030A0"/>
              </a:solidFill>
            </c:spPr>
            <c:extLst>
              <c:ext xmlns:c16="http://schemas.microsoft.com/office/drawing/2014/chart" uri="{C3380CC4-5D6E-409C-BE32-E72D297353CC}">
                <c16:uniqueId val="{00000004-C97A-4F5B-99B2-D88149E9BC9E}"/>
              </c:ext>
            </c:extLst>
          </c:dPt>
          <c:dLbls>
            <c:dLbl>
              <c:idx val="0"/>
              <c:layout>
                <c:manualLayout>
                  <c:x val="5.3700272765773417E-2"/>
                  <c:y val="-3.0824466472035586E-2"/>
                </c:manualLayout>
              </c:layout>
              <c:spPr/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C97A-4F5B-99B2-D88149E9BC9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311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97A-4F5B-99B2-D88149E9BC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0349568"/>
        <c:axId val="160367744"/>
        <c:axId val="0"/>
      </c:bar3DChart>
      <c:catAx>
        <c:axId val="160349568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60367744"/>
        <c:crosses val="autoZero"/>
        <c:auto val="1"/>
        <c:lblAlgn val="ctr"/>
        <c:lblOffset val="100"/>
        <c:noMultiLvlLbl val="0"/>
      </c:catAx>
      <c:valAx>
        <c:axId val="160367744"/>
        <c:scaling>
          <c:orientation val="minMax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200">
                <a:solidFill>
                  <a:schemeClr val="tx1"/>
                </a:solidFill>
              </a:defRPr>
            </a:pPr>
            <a:endParaRPr lang="ru-RU"/>
          </a:p>
        </c:txPr>
        <c:crossAx val="160349568"/>
        <c:crosses val="autoZero"/>
        <c:crossBetween val="between"/>
      </c:valAx>
      <c:spPr>
        <a:noFill/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0219704114826215"/>
          <c:y val="0.19488521595459171"/>
          <c:w val="0.87089144651190531"/>
          <c:h val="0.28392784773304786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кол-во участников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5"/>
              <c:layout>
                <c:manualLayout>
                  <c:x val="1.2249486630766989E-2"/>
                  <c:y val="4.34792581685372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1E9-48CF-8BAE-3E0A0EDC88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Лист1!$A$2:$A$9</c:f>
              <c:strCache>
                <c:ptCount val="8"/>
                <c:pt idx="0">
                  <c:v>ЦВР г.Брянска</c:v>
                </c:pt>
                <c:pt idx="1">
                  <c:v>ЦВР Советского     р-на</c:v>
                </c:pt>
                <c:pt idx="2">
                  <c:v>ЦВР Володарского р-на</c:v>
                </c:pt>
                <c:pt idx="3">
                  <c:v>ДДТ Володарского р-на</c:v>
                </c:pt>
                <c:pt idx="4">
                  <c:v>ЦДиЮТиЭ г.Брянска</c:v>
                </c:pt>
                <c:pt idx="5">
                  <c:v>ОДО Лицея № 27</c:v>
                </c:pt>
                <c:pt idx="6">
                  <c:v>ЦДТ г.Брянска</c:v>
                </c:pt>
                <c:pt idx="7">
                  <c:v>ОО г.Брянска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5</c:v>
                </c:pt>
                <c:pt idx="1">
                  <c:v>5</c:v>
                </c:pt>
                <c:pt idx="2">
                  <c:v>4</c:v>
                </c:pt>
                <c:pt idx="3">
                  <c:v>4</c:v>
                </c:pt>
                <c:pt idx="4">
                  <c:v>5</c:v>
                </c:pt>
                <c:pt idx="5">
                  <c:v>2</c:v>
                </c:pt>
                <c:pt idx="6">
                  <c:v>4</c:v>
                </c:pt>
                <c:pt idx="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1E9-48CF-8BAE-3E0A0EDC8868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количество победителей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1.7499266615381415E-2"/>
                  <c:y val="-1.30437774505612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1E9-48CF-8BAE-3E0A0EDC8868}"/>
                </c:ext>
              </c:extLst>
            </c:dLbl>
            <c:dLbl>
              <c:idx val="1"/>
              <c:layout>
                <c:manualLayout>
                  <c:x val="1.5749339953843273E-2"/>
                  <c:y val="-8.69585163370748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1E9-48CF-8BAE-3E0A0EDC8868}"/>
                </c:ext>
              </c:extLst>
            </c:dLbl>
            <c:dLbl>
              <c:idx val="2"/>
              <c:layout>
                <c:manualLayout>
                  <c:x val="2.0999119938457697E-2"/>
                  <c:y val="-3.985552624005234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01E9-48CF-8BAE-3E0A0EDC8868}"/>
                </c:ext>
              </c:extLst>
            </c:dLbl>
            <c:dLbl>
              <c:idx val="3"/>
              <c:layout>
                <c:manualLayout>
                  <c:x val="1.2249486630766989E-2"/>
                  <c:y val="-1.73917032674148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01E9-48CF-8BAE-3E0A0EDC8868}"/>
                </c:ext>
              </c:extLst>
            </c:dLbl>
            <c:dLbl>
              <c:idx val="4"/>
              <c:layout>
                <c:manualLayout>
                  <c:x val="2.7998826584610136E-2"/>
                  <c:y val="-3.985552624005234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1E9-48CF-8BAE-3E0A0EDC8868}"/>
                </c:ext>
              </c:extLst>
            </c:dLbl>
            <c:dLbl>
              <c:idx val="5"/>
              <c:layout>
                <c:manualLayout>
                  <c:x val="2.099911993845769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1E9-48CF-8BAE-3E0A0EDC8868}"/>
                </c:ext>
              </c:extLst>
            </c:dLbl>
            <c:dLbl>
              <c:idx val="6"/>
              <c:layout>
                <c:manualLayout>
                  <c:x val="1.5749339953843273E-2"/>
                  <c:y val="-1.30437774505612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1E9-48CF-8BAE-3E0A0EDC886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Лист1!$A$2:$A$9</c:f>
              <c:strCache>
                <c:ptCount val="8"/>
                <c:pt idx="0">
                  <c:v>ЦВР г.Брянска</c:v>
                </c:pt>
                <c:pt idx="1">
                  <c:v>ЦВР Советского     р-на</c:v>
                </c:pt>
                <c:pt idx="2">
                  <c:v>ЦВР Володарского р-на</c:v>
                </c:pt>
                <c:pt idx="3">
                  <c:v>ДДТ Володарского р-на</c:v>
                </c:pt>
                <c:pt idx="4">
                  <c:v>ЦДиЮТиЭ г.Брянска</c:v>
                </c:pt>
                <c:pt idx="5">
                  <c:v>ОДО Лицея № 27</c:v>
                </c:pt>
                <c:pt idx="6">
                  <c:v>ЦДТ г.Брянска</c:v>
                </c:pt>
                <c:pt idx="7">
                  <c:v>ОО г.Брянска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0</c:v>
                </c:pt>
                <c:pt idx="6">
                  <c:v>1</c:v>
                </c:pt>
                <c:pt idx="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1E9-48CF-8BAE-3E0A0EDC886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4401920"/>
        <c:axId val="164403456"/>
        <c:axId val="164085760"/>
      </c:bar3DChart>
      <c:catAx>
        <c:axId val="1644019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64403456"/>
        <c:crosses val="autoZero"/>
        <c:auto val="1"/>
        <c:lblAlgn val="ctr"/>
        <c:lblOffset val="100"/>
        <c:noMultiLvlLbl val="0"/>
      </c:catAx>
      <c:valAx>
        <c:axId val="164403456"/>
        <c:scaling>
          <c:orientation val="minMax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64401920"/>
        <c:crosses val="autoZero"/>
        <c:crossBetween val="between"/>
      </c:valAx>
      <c:serAx>
        <c:axId val="164085760"/>
        <c:scaling>
          <c:orientation val="minMax"/>
        </c:scaling>
        <c:delete val="1"/>
        <c:axPos val="b"/>
        <c:majorTickMark val="out"/>
        <c:minorTickMark val="none"/>
        <c:tickLblPos val="nextTo"/>
        <c:crossAx val="164403456"/>
        <c:crosses val="autoZero"/>
      </c:serAx>
    </c:plotArea>
    <c:legend>
      <c:legendPos val="r"/>
      <c:layout>
        <c:manualLayout>
          <c:xMode val="edge"/>
          <c:yMode val="edge"/>
          <c:x val="1.7499266615381415E-3"/>
          <c:y val="1.6761767558516405E-3"/>
          <c:w val="0.93337640360935603"/>
          <c:h val="0.20732308337557714"/>
        </c:manualLayout>
      </c:layout>
      <c:overlay val="0"/>
      <c:txPr>
        <a:bodyPr/>
        <a:lstStyle/>
        <a:p>
          <a:pPr>
            <a:defRPr sz="20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3287578951661652"/>
          <c:y val="0.18970256356035328"/>
          <c:w val="0.82529090463905563"/>
          <c:h val="0.29382015951752405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кол-во участников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dLbls>
            <c:dLbl>
              <c:idx val="5"/>
              <c:layout>
                <c:manualLayout>
                  <c:x val="1.2249486630766989E-2"/>
                  <c:y val="4.347925816853724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6A9-45ED-831E-C4573BBB9D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Лист1!$A$2:$A$9</c:f>
              <c:strCache>
                <c:ptCount val="8"/>
                <c:pt idx="0">
                  <c:v>ЦВР г.Брянска</c:v>
                </c:pt>
                <c:pt idx="1">
                  <c:v>ЦВР Советского     р-на</c:v>
                </c:pt>
                <c:pt idx="2">
                  <c:v>ЦВР Володарского р-на</c:v>
                </c:pt>
                <c:pt idx="3">
                  <c:v>ДДТ Володарского р-на</c:v>
                </c:pt>
                <c:pt idx="4">
                  <c:v>ЦДиЮТиЭ г.Брянска</c:v>
                </c:pt>
                <c:pt idx="5">
                  <c:v>ОДО Лицея № 27</c:v>
                </c:pt>
                <c:pt idx="6">
                  <c:v>ЦДТ г.Брянска</c:v>
                </c:pt>
                <c:pt idx="7">
                  <c:v>ОО г.Брянска</c:v>
                </c:pt>
              </c:strCache>
            </c:strRef>
          </c:cat>
          <c:val>
            <c:numRef>
              <c:f>Лист1!$B$2:$B$9</c:f>
              <c:numCache>
                <c:formatCode>General</c:formatCode>
                <c:ptCount val="8"/>
                <c:pt idx="0">
                  <c:v>2</c:v>
                </c:pt>
                <c:pt idx="1">
                  <c:v>2</c:v>
                </c:pt>
                <c:pt idx="2">
                  <c:v>1</c:v>
                </c:pt>
                <c:pt idx="3">
                  <c:v>2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6A9-45ED-831E-C4573BBB9D17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количество победителей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dLbl>
              <c:idx val="0"/>
              <c:layout>
                <c:manualLayout>
                  <c:x val="1.7499266615381415E-2"/>
                  <c:y val="-1.30437774505612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D6A9-45ED-831E-C4573BBB9D17}"/>
                </c:ext>
              </c:extLst>
            </c:dLbl>
            <c:dLbl>
              <c:idx val="1"/>
              <c:layout>
                <c:manualLayout>
                  <c:x val="1.5749339953843273E-2"/>
                  <c:y val="-8.6958516337074885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D6A9-45ED-831E-C4573BBB9D17}"/>
                </c:ext>
              </c:extLst>
            </c:dLbl>
            <c:dLbl>
              <c:idx val="2"/>
              <c:layout>
                <c:manualLayout>
                  <c:x val="2.0999119938457697E-2"/>
                  <c:y val="-3.985552624005234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D6A9-45ED-831E-C4573BBB9D17}"/>
                </c:ext>
              </c:extLst>
            </c:dLbl>
            <c:dLbl>
              <c:idx val="3"/>
              <c:layout>
                <c:manualLayout>
                  <c:x val="1.2249486630766989E-2"/>
                  <c:y val="-1.73917032674148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D6A9-45ED-831E-C4573BBB9D17}"/>
                </c:ext>
              </c:extLst>
            </c:dLbl>
            <c:dLbl>
              <c:idx val="4"/>
              <c:layout>
                <c:manualLayout>
                  <c:x val="2.7998826584610136E-2"/>
                  <c:y val="-3.985552624005234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D6A9-45ED-831E-C4573BBB9D17}"/>
                </c:ext>
              </c:extLst>
            </c:dLbl>
            <c:dLbl>
              <c:idx val="5"/>
              <c:layout>
                <c:manualLayout>
                  <c:x val="2.0999119938457697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D6A9-45ED-831E-C4573BBB9D17}"/>
                </c:ext>
              </c:extLst>
            </c:dLbl>
            <c:dLbl>
              <c:idx val="6"/>
              <c:layout>
                <c:manualLayout>
                  <c:x val="1.5749339953843273E-2"/>
                  <c:y val="-1.30437774505612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D6A9-45ED-831E-C4573BBB9D1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sz="2000" b="1" i="0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</c:ext>
            </c:extLst>
          </c:dLbls>
          <c:cat>
            <c:strRef>
              <c:f>Лист1!$A$2:$A$9</c:f>
              <c:strCache>
                <c:ptCount val="8"/>
                <c:pt idx="0">
                  <c:v>ЦВР г.Брянска</c:v>
                </c:pt>
                <c:pt idx="1">
                  <c:v>ЦВР Советского     р-на</c:v>
                </c:pt>
                <c:pt idx="2">
                  <c:v>ЦВР Володарского р-на</c:v>
                </c:pt>
                <c:pt idx="3">
                  <c:v>ДДТ Володарского р-на</c:v>
                </c:pt>
                <c:pt idx="4">
                  <c:v>ЦДиЮТиЭ г.Брянска</c:v>
                </c:pt>
                <c:pt idx="5">
                  <c:v>ОДО Лицея № 27</c:v>
                </c:pt>
                <c:pt idx="6">
                  <c:v>ЦДТ г.Брянска</c:v>
                </c:pt>
                <c:pt idx="7">
                  <c:v>ОО г.Брянска</c:v>
                </c:pt>
              </c:strCache>
            </c:strRef>
          </c:cat>
          <c:val>
            <c:numRef>
              <c:f>Лист1!$C$2:$C$9</c:f>
              <c:numCache>
                <c:formatCode>General</c:formatCode>
                <c:ptCount val="8"/>
                <c:pt idx="0">
                  <c:v>1</c:v>
                </c:pt>
                <c:pt idx="1">
                  <c:v>0</c:v>
                </c:pt>
                <c:pt idx="2">
                  <c:v>1</c:v>
                </c:pt>
                <c:pt idx="3">
                  <c:v>0</c:v>
                </c:pt>
                <c:pt idx="4">
                  <c:v>3</c:v>
                </c:pt>
                <c:pt idx="5">
                  <c:v>2</c:v>
                </c:pt>
                <c:pt idx="6">
                  <c:v>1</c:v>
                </c:pt>
                <c:pt idx="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D6A9-45ED-831E-C4573BBB9D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64401920"/>
        <c:axId val="164403456"/>
        <c:axId val="164085760"/>
      </c:bar3DChart>
      <c:catAx>
        <c:axId val="164401920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64403456"/>
        <c:crosses val="autoZero"/>
        <c:auto val="1"/>
        <c:lblAlgn val="ctr"/>
        <c:lblOffset val="100"/>
        <c:noMultiLvlLbl val="0"/>
      </c:catAx>
      <c:valAx>
        <c:axId val="164403456"/>
        <c:scaling>
          <c:orientation val="minMax"/>
          <c:min val="0"/>
        </c:scaling>
        <c:delete val="0"/>
        <c:axPos val="l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64401920"/>
        <c:crosses val="autoZero"/>
        <c:crossBetween val="between"/>
      </c:valAx>
      <c:serAx>
        <c:axId val="164085760"/>
        <c:scaling>
          <c:orientation val="minMax"/>
        </c:scaling>
        <c:delete val="1"/>
        <c:axPos val="b"/>
        <c:majorTickMark val="out"/>
        <c:minorTickMark val="none"/>
        <c:tickLblPos val="nextTo"/>
        <c:crossAx val="164403456"/>
        <c:crosses val="autoZero"/>
      </c:ser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2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09AFC7-D896-4BD2-BE63-76A04D90DB2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A7BE53D-C8B3-4E8C-98D0-2CC2DF2A9BBF}">
      <dgm:prSet phldrT="[Текст]" custT="1"/>
      <dgm:spPr>
        <a:solidFill>
          <a:schemeClr val="accent1">
            <a:lumMod val="40000"/>
            <a:lumOff val="60000"/>
          </a:schemeClr>
        </a:solidFill>
        <a:ln>
          <a:solidFill>
            <a:schemeClr val="accent1">
              <a:lumMod val="50000"/>
            </a:schemeClr>
          </a:solidFill>
        </a:ln>
        <a:scene3d>
          <a:camera prst="perspectiveFront"/>
          <a:lightRig rig="threePt" dir="t"/>
        </a:scene3d>
      </dgm:spPr>
      <dgm:t>
        <a:bodyPr/>
        <a:lstStyle/>
        <a:p>
          <a:pPr algn="ctr">
            <a:lnSpc>
              <a:spcPct val="150000"/>
            </a:lnSpc>
          </a:pPr>
          <a:r>
            <a: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«Итоги деятельности муниципальных учреждений дополнительного образования            за 2024-2025 учебный год: обобщение опыта успешных практик»</a:t>
          </a:r>
          <a:endParaRPr lang="ru-RU" sz="2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73523C6-29C9-43B0-AEDC-81D09242D051}" type="parTrans" cxnId="{4D8B0F6A-C6E2-452C-B76E-63C104CC30DC}">
      <dgm:prSet/>
      <dgm:spPr/>
      <dgm:t>
        <a:bodyPr/>
        <a:lstStyle/>
        <a:p>
          <a:endParaRPr lang="ru-RU"/>
        </a:p>
      </dgm:t>
    </dgm:pt>
    <dgm:pt modelId="{2CC56DA8-770F-4029-A91E-ADE6161C25DE}" type="sibTrans" cxnId="{4D8B0F6A-C6E2-452C-B76E-63C104CC30DC}">
      <dgm:prSet/>
      <dgm:spPr/>
      <dgm:t>
        <a:bodyPr/>
        <a:lstStyle/>
        <a:p>
          <a:endParaRPr lang="ru-RU"/>
        </a:p>
      </dgm:t>
    </dgm:pt>
    <dgm:pt modelId="{BABB1AA3-D3B7-41D0-8146-B5AED472F39B}">
      <dgm:prSet phldrT="[Текст]"/>
      <dgm:spPr/>
      <dgm:t>
        <a:bodyPr/>
        <a:lstStyle/>
        <a:p>
          <a:endParaRPr lang="ru-RU" dirty="0"/>
        </a:p>
      </dgm:t>
    </dgm:pt>
    <dgm:pt modelId="{8B6FB7C2-1FFC-43B9-B3FE-FC7106CB89DA}" type="parTrans" cxnId="{7298FE32-6AA6-4BEF-B495-6E01A0DBE90C}">
      <dgm:prSet/>
      <dgm:spPr/>
      <dgm:t>
        <a:bodyPr/>
        <a:lstStyle/>
        <a:p>
          <a:endParaRPr lang="ru-RU"/>
        </a:p>
      </dgm:t>
    </dgm:pt>
    <dgm:pt modelId="{7AE64447-291A-4287-8B79-BE4EF1039468}" type="sibTrans" cxnId="{7298FE32-6AA6-4BEF-B495-6E01A0DBE90C}">
      <dgm:prSet/>
      <dgm:spPr/>
      <dgm:t>
        <a:bodyPr/>
        <a:lstStyle/>
        <a:p>
          <a:endParaRPr lang="ru-RU"/>
        </a:p>
      </dgm:t>
    </dgm:pt>
    <dgm:pt modelId="{DED3B2CB-5956-42E9-B0BB-60E2D34436E8}" type="pres">
      <dgm:prSet presAssocID="{E909AFC7-D896-4BD2-BE63-76A04D90DB2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6BEA22D-217D-4A37-8E17-584A7E97E620}" type="pres">
      <dgm:prSet presAssocID="{4A7BE53D-C8B3-4E8C-98D0-2CC2DF2A9BBF}" presName="parentText" presStyleLbl="node1" presStyleIdx="0" presStyleCnt="1" custScaleX="99803" custScaleY="847976" custLinFactNeighborX="-1011" custLinFactNeighborY="-8118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F3E98F-224C-4AB5-885A-6124BCB2BD4B}" type="pres">
      <dgm:prSet presAssocID="{4A7BE53D-C8B3-4E8C-98D0-2CC2DF2A9BBF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298FE32-6AA6-4BEF-B495-6E01A0DBE90C}" srcId="{4A7BE53D-C8B3-4E8C-98D0-2CC2DF2A9BBF}" destId="{BABB1AA3-D3B7-41D0-8146-B5AED472F39B}" srcOrd="0" destOrd="0" parTransId="{8B6FB7C2-1FFC-43B9-B3FE-FC7106CB89DA}" sibTransId="{7AE64447-291A-4287-8B79-BE4EF1039468}"/>
    <dgm:cxn modelId="{2CA4A36A-56EF-449E-9591-71CED7A7E22C}" type="presOf" srcId="{BABB1AA3-D3B7-41D0-8146-B5AED472F39B}" destId="{CBF3E98F-224C-4AB5-885A-6124BCB2BD4B}" srcOrd="0" destOrd="0" presId="urn:microsoft.com/office/officeart/2005/8/layout/vList2"/>
    <dgm:cxn modelId="{4D8B0F6A-C6E2-452C-B76E-63C104CC30DC}" srcId="{E909AFC7-D896-4BD2-BE63-76A04D90DB22}" destId="{4A7BE53D-C8B3-4E8C-98D0-2CC2DF2A9BBF}" srcOrd="0" destOrd="0" parTransId="{E73523C6-29C9-43B0-AEDC-81D09242D051}" sibTransId="{2CC56DA8-770F-4029-A91E-ADE6161C25DE}"/>
    <dgm:cxn modelId="{FB06BB46-64BF-4CCF-9561-4104CC998B75}" type="presOf" srcId="{E909AFC7-D896-4BD2-BE63-76A04D90DB22}" destId="{DED3B2CB-5956-42E9-B0BB-60E2D34436E8}" srcOrd="0" destOrd="0" presId="urn:microsoft.com/office/officeart/2005/8/layout/vList2"/>
    <dgm:cxn modelId="{EB764A31-320D-447D-A467-C7C5F151F2F2}" type="presOf" srcId="{4A7BE53D-C8B3-4E8C-98D0-2CC2DF2A9BBF}" destId="{16BEA22D-217D-4A37-8E17-584A7E97E620}" srcOrd="0" destOrd="0" presId="urn:microsoft.com/office/officeart/2005/8/layout/vList2"/>
    <dgm:cxn modelId="{BE60E521-9F0F-4CD3-9C57-C72D07E4809F}" type="presParOf" srcId="{DED3B2CB-5956-42E9-B0BB-60E2D34436E8}" destId="{16BEA22D-217D-4A37-8E17-584A7E97E620}" srcOrd="0" destOrd="0" presId="urn:microsoft.com/office/officeart/2005/8/layout/vList2"/>
    <dgm:cxn modelId="{CCE4F9B7-CE58-45D1-A855-97CF7B10211C}" type="presParOf" srcId="{DED3B2CB-5956-42E9-B0BB-60E2D34436E8}" destId="{CBF3E98F-224C-4AB5-885A-6124BCB2BD4B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09AFC7-D896-4BD2-BE63-76A04D90DB22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A7BE53D-C8B3-4E8C-98D0-2CC2DF2A9BBF}">
      <dgm:prSet phldrT="[Текст]" custT="1"/>
      <dgm:spPr>
        <a:solidFill>
          <a:schemeClr val="accent1">
            <a:lumMod val="40000"/>
            <a:lumOff val="60000"/>
          </a:schemeClr>
        </a:solidFill>
        <a:ln>
          <a:solidFill>
            <a:schemeClr val="accent1">
              <a:lumMod val="50000"/>
            </a:schemeClr>
          </a:solidFill>
        </a:ln>
        <a:scene3d>
          <a:camera prst="perspectiveFront"/>
          <a:lightRig rig="threePt" dir="t"/>
        </a:scene3d>
      </dgm:spPr>
      <dgm:t>
        <a:bodyPr/>
        <a:lstStyle/>
        <a:p>
          <a:pPr algn="ctr">
            <a:lnSpc>
              <a:spcPct val="150000"/>
            </a:lnSpc>
          </a:pPr>
          <a:r>
            <a:rPr lang="ru-RU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«Итоги реализации национального проекта «Образование» и </a:t>
          </a:r>
          <a:r>
            <a:rPr lang="en-US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</a:t>
          </a:r>
          <a:r>
            <a: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этапа плана Концепции развития дополнительного образования»</a:t>
          </a:r>
          <a:endParaRPr lang="ru-RU" sz="28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E73523C6-29C9-43B0-AEDC-81D09242D051}" type="parTrans" cxnId="{4D8B0F6A-C6E2-452C-B76E-63C104CC30DC}">
      <dgm:prSet/>
      <dgm:spPr/>
      <dgm:t>
        <a:bodyPr/>
        <a:lstStyle/>
        <a:p>
          <a:endParaRPr lang="ru-RU"/>
        </a:p>
      </dgm:t>
    </dgm:pt>
    <dgm:pt modelId="{2CC56DA8-770F-4029-A91E-ADE6161C25DE}" type="sibTrans" cxnId="{4D8B0F6A-C6E2-452C-B76E-63C104CC30DC}">
      <dgm:prSet/>
      <dgm:spPr/>
      <dgm:t>
        <a:bodyPr/>
        <a:lstStyle/>
        <a:p>
          <a:endParaRPr lang="ru-RU"/>
        </a:p>
      </dgm:t>
    </dgm:pt>
    <dgm:pt modelId="{BABB1AA3-D3B7-41D0-8146-B5AED472F39B}">
      <dgm:prSet phldrT="[Текст]"/>
      <dgm:spPr/>
      <dgm:t>
        <a:bodyPr/>
        <a:lstStyle/>
        <a:p>
          <a:endParaRPr lang="ru-RU" dirty="0"/>
        </a:p>
      </dgm:t>
    </dgm:pt>
    <dgm:pt modelId="{8B6FB7C2-1FFC-43B9-B3FE-FC7106CB89DA}" type="parTrans" cxnId="{7298FE32-6AA6-4BEF-B495-6E01A0DBE90C}">
      <dgm:prSet/>
      <dgm:spPr/>
      <dgm:t>
        <a:bodyPr/>
        <a:lstStyle/>
        <a:p>
          <a:endParaRPr lang="ru-RU"/>
        </a:p>
      </dgm:t>
    </dgm:pt>
    <dgm:pt modelId="{7AE64447-291A-4287-8B79-BE4EF1039468}" type="sibTrans" cxnId="{7298FE32-6AA6-4BEF-B495-6E01A0DBE90C}">
      <dgm:prSet/>
      <dgm:spPr/>
      <dgm:t>
        <a:bodyPr/>
        <a:lstStyle/>
        <a:p>
          <a:endParaRPr lang="ru-RU"/>
        </a:p>
      </dgm:t>
    </dgm:pt>
    <dgm:pt modelId="{DED3B2CB-5956-42E9-B0BB-60E2D34436E8}" type="pres">
      <dgm:prSet presAssocID="{E909AFC7-D896-4BD2-BE63-76A04D90DB22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16BEA22D-217D-4A37-8E17-584A7E97E620}" type="pres">
      <dgm:prSet presAssocID="{4A7BE53D-C8B3-4E8C-98D0-2CC2DF2A9BBF}" presName="parentText" presStyleLbl="node1" presStyleIdx="0" presStyleCnt="1" custScaleX="97225" custScaleY="698908" custLinFactNeighborX="-1011" custLinFactNeighborY="-8118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BF3E98F-224C-4AB5-885A-6124BCB2BD4B}" type="pres">
      <dgm:prSet presAssocID="{4A7BE53D-C8B3-4E8C-98D0-2CC2DF2A9BBF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7298FE32-6AA6-4BEF-B495-6E01A0DBE90C}" srcId="{4A7BE53D-C8B3-4E8C-98D0-2CC2DF2A9BBF}" destId="{BABB1AA3-D3B7-41D0-8146-B5AED472F39B}" srcOrd="0" destOrd="0" parTransId="{8B6FB7C2-1FFC-43B9-B3FE-FC7106CB89DA}" sibTransId="{7AE64447-291A-4287-8B79-BE4EF1039468}"/>
    <dgm:cxn modelId="{2CA4A36A-56EF-449E-9591-71CED7A7E22C}" type="presOf" srcId="{BABB1AA3-D3B7-41D0-8146-B5AED472F39B}" destId="{CBF3E98F-224C-4AB5-885A-6124BCB2BD4B}" srcOrd="0" destOrd="0" presId="urn:microsoft.com/office/officeart/2005/8/layout/vList2"/>
    <dgm:cxn modelId="{FB06BB46-64BF-4CCF-9561-4104CC998B75}" type="presOf" srcId="{E909AFC7-D896-4BD2-BE63-76A04D90DB22}" destId="{DED3B2CB-5956-42E9-B0BB-60E2D34436E8}" srcOrd="0" destOrd="0" presId="urn:microsoft.com/office/officeart/2005/8/layout/vList2"/>
    <dgm:cxn modelId="{4D8B0F6A-C6E2-452C-B76E-63C104CC30DC}" srcId="{E909AFC7-D896-4BD2-BE63-76A04D90DB22}" destId="{4A7BE53D-C8B3-4E8C-98D0-2CC2DF2A9BBF}" srcOrd="0" destOrd="0" parTransId="{E73523C6-29C9-43B0-AEDC-81D09242D051}" sibTransId="{2CC56DA8-770F-4029-A91E-ADE6161C25DE}"/>
    <dgm:cxn modelId="{EB764A31-320D-447D-A467-C7C5F151F2F2}" type="presOf" srcId="{4A7BE53D-C8B3-4E8C-98D0-2CC2DF2A9BBF}" destId="{16BEA22D-217D-4A37-8E17-584A7E97E620}" srcOrd="0" destOrd="0" presId="urn:microsoft.com/office/officeart/2005/8/layout/vList2"/>
    <dgm:cxn modelId="{BE60E521-9F0F-4CD3-9C57-C72D07E4809F}" type="presParOf" srcId="{DED3B2CB-5956-42E9-B0BB-60E2D34436E8}" destId="{16BEA22D-217D-4A37-8E17-584A7E97E620}" srcOrd="0" destOrd="0" presId="urn:microsoft.com/office/officeart/2005/8/layout/vList2"/>
    <dgm:cxn modelId="{CCE4F9B7-CE58-45D1-A855-97CF7B10211C}" type="presParOf" srcId="{DED3B2CB-5956-42E9-B0BB-60E2D34436E8}" destId="{CBF3E98F-224C-4AB5-885A-6124BCB2BD4B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B3465F5-992A-4B9B-819F-84FF0EEF02C4}" type="doc">
      <dgm:prSet loTypeId="urn:microsoft.com/office/officeart/2005/8/layout/cycle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7488BD3-F0CE-459B-83D2-344DC2913E12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2000" b="1" dirty="0" smtClean="0"/>
            <a:t>8</a:t>
          </a:r>
          <a:endParaRPr lang="ru-RU" sz="2000" b="1" dirty="0"/>
        </a:p>
      </dgm:t>
    </dgm:pt>
    <dgm:pt modelId="{EBB8A9B0-6CFB-4DB6-8EF4-4050164456C8}" type="parTrans" cxnId="{3E2EDEDB-BE50-4D77-B658-1C7F49CF736D}">
      <dgm:prSet/>
      <dgm:spPr/>
      <dgm:t>
        <a:bodyPr/>
        <a:lstStyle/>
        <a:p>
          <a:endParaRPr lang="ru-RU"/>
        </a:p>
      </dgm:t>
    </dgm:pt>
    <dgm:pt modelId="{57B8CFFB-5E56-4A6B-81C0-5A6CA0F5849D}" type="sibTrans" cxnId="{3E2EDEDB-BE50-4D77-B658-1C7F49CF736D}">
      <dgm:prSet/>
      <dgm:spPr/>
      <dgm:t>
        <a:bodyPr/>
        <a:lstStyle/>
        <a:p>
          <a:endParaRPr lang="ru-RU"/>
        </a:p>
      </dgm:t>
    </dgm:pt>
    <dgm:pt modelId="{B9F9DDED-44C9-4003-B4F3-BE9E50A11F3D}">
      <dgm:prSet phldrT="[Текст]" custT="1"/>
      <dgm:spPr>
        <a:ln w="38100">
          <a:solidFill>
            <a:srgbClr val="7030A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pPr algn="ctr"/>
          <a:endParaRPr lang="ru-RU" sz="1500" spc="-50" baseline="0" dirty="0">
            <a:latin typeface="Times New Roman" pitchFamily="18" charset="0"/>
            <a:cs typeface="Times New Roman" pitchFamily="18" charset="0"/>
          </a:endParaRPr>
        </a:p>
      </dgm:t>
    </dgm:pt>
    <dgm:pt modelId="{60433E13-924C-4F4F-95D3-B9A1AB4B82DE}" type="parTrans" cxnId="{91B7B3FB-5BC4-46AE-A12C-311B053F04C1}">
      <dgm:prSet/>
      <dgm:spPr/>
      <dgm:t>
        <a:bodyPr/>
        <a:lstStyle/>
        <a:p>
          <a:endParaRPr lang="ru-RU"/>
        </a:p>
      </dgm:t>
    </dgm:pt>
    <dgm:pt modelId="{47A9DC1D-AB14-46B8-9E5B-C3E52F7186CA}" type="sibTrans" cxnId="{91B7B3FB-5BC4-46AE-A12C-311B053F04C1}">
      <dgm:prSet/>
      <dgm:spPr/>
      <dgm:t>
        <a:bodyPr/>
        <a:lstStyle/>
        <a:p>
          <a:endParaRPr lang="ru-RU"/>
        </a:p>
      </dgm:t>
    </dgm:pt>
    <dgm:pt modelId="{75797B86-7976-4589-9D62-E6F0A3A5EDD6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2000" b="1" dirty="0" smtClean="0"/>
            <a:t>8</a:t>
          </a:r>
        </a:p>
      </dgm:t>
    </dgm:pt>
    <dgm:pt modelId="{53D925F5-9218-4E22-BDEE-48D0E1BAF153}" type="parTrans" cxnId="{E7B87745-A428-4019-A483-76FDB6EACFBA}">
      <dgm:prSet/>
      <dgm:spPr/>
      <dgm:t>
        <a:bodyPr/>
        <a:lstStyle/>
        <a:p>
          <a:endParaRPr lang="ru-RU"/>
        </a:p>
      </dgm:t>
    </dgm:pt>
    <dgm:pt modelId="{1D6597CF-D6BA-41C6-A446-0E64DE8B0F30}" type="sibTrans" cxnId="{E7B87745-A428-4019-A483-76FDB6EACFBA}">
      <dgm:prSet/>
      <dgm:spPr/>
      <dgm:t>
        <a:bodyPr/>
        <a:lstStyle/>
        <a:p>
          <a:endParaRPr lang="ru-RU"/>
        </a:p>
      </dgm:t>
    </dgm:pt>
    <dgm:pt modelId="{3F771FDB-5666-4F46-9B91-34227510E574}">
      <dgm:prSet phldrT="[Текст]" custT="1"/>
      <dgm:spPr>
        <a:ln w="38100">
          <a:solidFill>
            <a:srgbClr val="7030A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ru-RU" sz="1500" dirty="0">
            <a:latin typeface="Times New Roman" pitchFamily="18" charset="0"/>
            <a:cs typeface="Times New Roman" pitchFamily="18" charset="0"/>
          </a:endParaRPr>
        </a:p>
      </dgm:t>
    </dgm:pt>
    <dgm:pt modelId="{4D22EDD6-0B0D-43F3-BEB4-098CB55ECDD3}" type="parTrans" cxnId="{94E91C45-8E13-4E1A-90FE-3A682B5ABB37}">
      <dgm:prSet/>
      <dgm:spPr/>
      <dgm:t>
        <a:bodyPr/>
        <a:lstStyle/>
        <a:p>
          <a:endParaRPr lang="ru-RU"/>
        </a:p>
      </dgm:t>
    </dgm:pt>
    <dgm:pt modelId="{F1D1F836-BC47-4835-A84C-CA51F54246E4}" type="sibTrans" cxnId="{94E91C45-8E13-4E1A-90FE-3A682B5ABB37}">
      <dgm:prSet/>
      <dgm:spPr/>
      <dgm:t>
        <a:bodyPr/>
        <a:lstStyle/>
        <a:p>
          <a:endParaRPr lang="ru-RU"/>
        </a:p>
      </dgm:t>
    </dgm:pt>
    <dgm:pt modelId="{3C3E8D78-FC7B-4522-9CFF-6ADE3DCA2104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2000" b="1" dirty="0" smtClean="0"/>
            <a:t>6</a:t>
          </a:r>
          <a:endParaRPr lang="ru-RU" sz="2000" b="1" dirty="0"/>
        </a:p>
      </dgm:t>
    </dgm:pt>
    <dgm:pt modelId="{FC620719-C0DB-449C-98D8-847A90C4C573}" type="parTrans" cxnId="{A035B9BD-0129-4164-A2E2-FAA11E06BFD9}">
      <dgm:prSet/>
      <dgm:spPr/>
      <dgm:t>
        <a:bodyPr/>
        <a:lstStyle/>
        <a:p>
          <a:endParaRPr lang="ru-RU"/>
        </a:p>
      </dgm:t>
    </dgm:pt>
    <dgm:pt modelId="{79B74E20-5481-4399-8CC8-112A1E31081B}" type="sibTrans" cxnId="{A035B9BD-0129-4164-A2E2-FAA11E06BFD9}">
      <dgm:prSet/>
      <dgm:spPr/>
      <dgm:t>
        <a:bodyPr/>
        <a:lstStyle/>
        <a:p>
          <a:endParaRPr lang="ru-RU"/>
        </a:p>
      </dgm:t>
    </dgm:pt>
    <dgm:pt modelId="{31F3B557-785F-4C73-834C-CEFBEF8ACFE5}">
      <dgm:prSet phldrT="[Текст]" custT="1"/>
      <dgm:spPr>
        <a:ln w="38100">
          <a:solidFill>
            <a:srgbClr val="7030A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ru-RU" sz="1500" dirty="0">
            <a:latin typeface="Times New Roman" pitchFamily="18" charset="0"/>
            <a:cs typeface="Times New Roman" pitchFamily="18" charset="0"/>
          </a:endParaRPr>
        </a:p>
      </dgm:t>
    </dgm:pt>
    <dgm:pt modelId="{B0B36576-68F3-4377-A33D-3C1F2AFC5307}" type="parTrans" cxnId="{CECA0E32-25A2-44E5-B94A-A17136B914F8}">
      <dgm:prSet/>
      <dgm:spPr/>
      <dgm:t>
        <a:bodyPr/>
        <a:lstStyle/>
        <a:p>
          <a:endParaRPr lang="ru-RU"/>
        </a:p>
      </dgm:t>
    </dgm:pt>
    <dgm:pt modelId="{888D7568-A239-42CC-BE3B-3AC2B1F3C354}" type="sibTrans" cxnId="{CECA0E32-25A2-44E5-B94A-A17136B914F8}">
      <dgm:prSet/>
      <dgm:spPr/>
      <dgm:t>
        <a:bodyPr/>
        <a:lstStyle/>
        <a:p>
          <a:endParaRPr lang="ru-RU"/>
        </a:p>
      </dgm:t>
    </dgm:pt>
    <dgm:pt modelId="{2BDA2340-4416-41CE-A2B6-4355600778DE}">
      <dgm:prSet phldrT="[Текст]" custT="1"/>
      <dgm:spPr>
        <a:solidFill>
          <a:srgbClr val="00B050"/>
        </a:solidFill>
      </dgm:spPr>
      <dgm:t>
        <a:bodyPr/>
        <a:lstStyle/>
        <a:p>
          <a:r>
            <a:rPr lang="ru-RU" sz="2000" b="1" dirty="0" smtClean="0"/>
            <a:t>9</a:t>
          </a:r>
        </a:p>
      </dgm:t>
    </dgm:pt>
    <dgm:pt modelId="{697A0D99-03A3-4FCE-9CDC-70191E812C4C}" type="parTrans" cxnId="{FE70AD3A-CD36-4D55-9298-9EE76A974F7E}">
      <dgm:prSet/>
      <dgm:spPr/>
      <dgm:t>
        <a:bodyPr/>
        <a:lstStyle/>
        <a:p>
          <a:endParaRPr lang="ru-RU"/>
        </a:p>
      </dgm:t>
    </dgm:pt>
    <dgm:pt modelId="{C9551433-CE44-441E-B6C0-12A8170F274E}" type="sibTrans" cxnId="{FE70AD3A-CD36-4D55-9298-9EE76A974F7E}">
      <dgm:prSet/>
      <dgm:spPr/>
      <dgm:t>
        <a:bodyPr/>
        <a:lstStyle/>
        <a:p>
          <a:endParaRPr lang="ru-RU"/>
        </a:p>
      </dgm:t>
    </dgm:pt>
    <dgm:pt modelId="{77E50090-5058-49F7-98AB-243247CE44A9}">
      <dgm:prSet phldrT="[Текст]" custT="1"/>
      <dgm:spPr>
        <a:ln w="38100">
          <a:solidFill>
            <a:srgbClr val="7030A0"/>
          </a:solidFill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gm:spPr>
      <dgm:t>
        <a:bodyPr/>
        <a:lstStyle/>
        <a:p>
          <a:endParaRPr lang="ru-RU" sz="1500" dirty="0">
            <a:latin typeface="Times New Roman" pitchFamily="18" charset="0"/>
            <a:cs typeface="Times New Roman" pitchFamily="18" charset="0"/>
          </a:endParaRPr>
        </a:p>
      </dgm:t>
    </dgm:pt>
    <dgm:pt modelId="{E1458315-F490-494E-B3DA-7A56754ABC3B}" type="parTrans" cxnId="{5516B0D7-6BC1-4D1F-8E57-400A158858C1}">
      <dgm:prSet/>
      <dgm:spPr/>
      <dgm:t>
        <a:bodyPr/>
        <a:lstStyle/>
        <a:p>
          <a:endParaRPr lang="ru-RU"/>
        </a:p>
      </dgm:t>
    </dgm:pt>
    <dgm:pt modelId="{05A73F3D-27CB-4C35-8F2D-7AEA041D7CCD}" type="sibTrans" cxnId="{5516B0D7-6BC1-4D1F-8E57-400A158858C1}">
      <dgm:prSet/>
      <dgm:spPr/>
      <dgm:t>
        <a:bodyPr/>
        <a:lstStyle/>
        <a:p>
          <a:endParaRPr lang="ru-RU"/>
        </a:p>
      </dgm:t>
    </dgm:pt>
    <dgm:pt modelId="{49782EFE-C9FC-4788-B0F4-9C5B1EEC22B7}" type="pres">
      <dgm:prSet presAssocID="{CB3465F5-992A-4B9B-819F-84FF0EEF02C4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2FC8F65-74F2-4E64-A098-C3631703FD74}" type="pres">
      <dgm:prSet presAssocID="{CB3465F5-992A-4B9B-819F-84FF0EEF02C4}" presName="children" presStyleCnt="0"/>
      <dgm:spPr/>
    </dgm:pt>
    <dgm:pt modelId="{C33E72E4-3CD2-40C1-8773-A94B7C40392D}" type="pres">
      <dgm:prSet presAssocID="{CB3465F5-992A-4B9B-819F-84FF0EEF02C4}" presName="child1group" presStyleCnt="0"/>
      <dgm:spPr/>
    </dgm:pt>
    <dgm:pt modelId="{CD7DCF63-536F-4710-929C-D40FF74AC273}" type="pres">
      <dgm:prSet presAssocID="{CB3465F5-992A-4B9B-819F-84FF0EEF02C4}" presName="child1" presStyleLbl="bgAcc1" presStyleIdx="0" presStyleCnt="4" custScaleX="139125" custScaleY="158692" custLinFactNeighborX="7108" custLinFactNeighborY="12123"/>
      <dgm:spPr/>
      <dgm:t>
        <a:bodyPr/>
        <a:lstStyle/>
        <a:p>
          <a:endParaRPr lang="ru-RU"/>
        </a:p>
      </dgm:t>
    </dgm:pt>
    <dgm:pt modelId="{6CFF7BA5-7594-4A17-B03F-567CB3C014E9}" type="pres">
      <dgm:prSet presAssocID="{CB3465F5-992A-4B9B-819F-84FF0EEF02C4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1C67A45-F576-4909-AEFD-A4FB580A63FF}" type="pres">
      <dgm:prSet presAssocID="{CB3465F5-992A-4B9B-819F-84FF0EEF02C4}" presName="child2group" presStyleCnt="0"/>
      <dgm:spPr/>
    </dgm:pt>
    <dgm:pt modelId="{C6F335C6-AB51-4C7C-A9B0-265E0EF47E19}" type="pres">
      <dgm:prSet presAssocID="{CB3465F5-992A-4B9B-819F-84FF0EEF02C4}" presName="child2" presStyleLbl="bgAcc1" presStyleIdx="1" presStyleCnt="4" custScaleX="147825" custScaleY="160436" custLinFactNeighborX="-3564" custLinFactNeighborY="11671"/>
      <dgm:spPr/>
      <dgm:t>
        <a:bodyPr/>
        <a:lstStyle/>
        <a:p>
          <a:endParaRPr lang="ru-RU"/>
        </a:p>
      </dgm:t>
    </dgm:pt>
    <dgm:pt modelId="{10955EE2-7E0D-4D5A-814D-60C616BA7340}" type="pres">
      <dgm:prSet presAssocID="{CB3465F5-992A-4B9B-819F-84FF0EEF02C4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8DC184-26BC-4FB4-91CE-DE75B6591942}" type="pres">
      <dgm:prSet presAssocID="{CB3465F5-992A-4B9B-819F-84FF0EEF02C4}" presName="child3group" presStyleCnt="0"/>
      <dgm:spPr/>
    </dgm:pt>
    <dgm:pt modelId="{607A1150-4253-4C6B-8934-22D44F4516EF}" type="pres">
      <dgm:prSet presAssocID="{CB3465F5-992A-4B9B-819F-84FF0EEF02C4}" presName="child3" presStyleLbl="bgAcc1" presStyleIdx="2" presStyleCnt="4" custScaleX="150527" custScaleY="169727" custLinFactNeighborX="-2572" custLinFactNeighborY="-16894"/>
      <dgm:spPr/>
      <dgm:t>
        <a:bodyPr/>
        <a:lstStyle/>
        <a:p>
          <a:endParaRPr lang="ru-RU"/>
        </a:p>
      </dgm:t>
    </dgm:pt>
    <dgm:pt modelId="{73DD5D08-1990-47B0-A0B7-B7203B9ED011}" type="pres">
      <dgm:prSet presAssocID="{CB3465F5-992A-4B9B-819F-84FF0EEF02C4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BD6EBD7-AEFA-464F-9A00-4BA9457D3595}" type="pres">
      <dgm:prSet presAssocID="{CB3465F5-992A-4B9B-819F-84FF0EEF02C4}" presName="child4group" presStyleCnt="0"/>
      <dgm:spPr/>
    </dgm:pt>
    <dgm:pt modelId="{11DE638B-911E-4E5C-B536-ACAA16746CE7}" type="pres">
      <dgm:prSet presAssocID="{CB3465F5-992A-4B9B-819F-84FF0EEF02C4}" presName="child4" presStyleLbl="bgAcc1" presStyleIdx="3" presStyleCnt="4" custScaleX="140439" custScaleY="169727" custLinFactNeighborX="6722" custLinFactNeighborY="-16104"/>
      <dgm:spPr/>
      <dgm:t>
        <a:bodyPr/>
        <a:lstStyle/>
        <a:p>
          <a:endParaRPr lang="ru-RU"/>
        </a:p>
      </dgm:t>
    </dgm:pt>
    <dgm:pt modelId="{B061DEBE-72B6-4FEB-9C11-30B3D48D56E4}" type="pres">
      <dgm:prSet presAssocID="{CB3465F5-992A-4B9B-819F-84FF0EEF02C4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2287226-CF35-477A-B55F-22EEBC530D48}" type="pres">
      <dgm:prSet presAssocID="{CB3465F5-992A-4B9B-819F-84FF0EEF02C4}" presName="childPlaceholder" presStyleCnt="0"/>
      <dgm:spPr/>
    </dgm:pt>
    <dgm:pt modelId="{B8311D7C-1B11-4FF8-9A4F-A889C0BE8011}" type="pres">
      <dgm:prSet presAssocID="{CB3465F5-992A-4B9B-819F-84FF0EEF02C4}" presName="circle" presStyleCnt="0"/>
      <dgm:spPr/>
    </dgm:pt>
    <dgm:pt modelId="{E7D2F88F-4C71-40EB-A017-A403D72A50C7}" type="pres">
      <dgm:prSet presAssocID="{CB3465F5-992A-4B9B-819F-84FF0EEF02C4}" presName="quadrant1" presStyleLbl="node1" presStyleIdx="0" presStyleCnt="4" custScaleX="47173" custScaleY="48648" custLinFactNeighborX="20557" custLinFactNeighborY="1721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FCC698F-5CF6-4ADD-AF0A-2DC3E9B1F378}" type="pres">
      <dgm:prSet presAssocID="{CB3465F5-992A-4B9B-819F-84FF0EEF02C4}" presName="quadrant2" presStyleLbl="node1" presStyleIdx="1" presStyleCnt="4" custScaleX="47173" custScaleY="48648" custLinFactNeighborX="-27518" custLinFactNeighborY="1684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0F26F5-7A33-4BFC-AB67-79B0EEB03955}" type="pres">
      <dgm:prSet presAssocID="{CB3465F5-992A-4B9B-819F-84FF0EEF02C4}" presName="quadrant3" presStyleLbl="node1" presStyleIdx="2" presStyleCnt="4" custScaleX="47173" custScaleY="48648" custLinFactNeighborX="-26903" custLinFactNeighborY="-2902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E51995C-B957-48FF-B1D1-D74094CFE512}" type="pres">
      <dgm:prSet presAssocID="{CB3465F5-992A-4B9B-819F-84FF0EEF02C4}" presName="quadrant4" presStyleLbl="node1" presStyleIdx="3" presStyleCnt="4" custScaleX="47173" custScaleY="48648" custLinFactNeighborX="20316" custLinFactNeighborY="-2996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C68D96-6EA9-4439-AEA2-4EC2678D60FA}" type="pres">
      <dgm:prSet presAssocID="{CB3465F5-992A-4B9B-819F-84FF0EEF02C4}" presName="quadrantPlaceholder" presStyleCnt="0"/>
      <dgm:spPr/>
    </dgm:pt>
    <dgm:pt modelId="{E421D5F8-4854-4341-B6E3-8C9860F09E08}" type="pres">
      <dgm:prSet presAssocID="{CB3465F5-992A-4B9B-819F-84FF0EEF02C4}" presName="center1" presStyleLbl="fgShp" presStyleIdx="0" presStyleCnt="2" custLinFactNeighborX="-8640" custLinFactNeighborY="-19871"/>
      <dgm:spPr>
        <a:solidFill>
          <a:srgbClr val="7030A0"/>
        </a:solidFill>
      </dgm:spPr>
    </dgm:pt>
    <dgm:pt modelId="{5EDEA01C-7A0B-487E-AB04-2F7059EB4210}" type="pres">
      <dgm:prSet presAssocID="{CB3465F5-992A-4B9B-819F-84FF0EEF02C4}" presName="center2" presStyleLbl="fgShp" presStyleIdx="1" presStyleCnt="2" custLinFactNeighborX="-12959" custLinFactNeighborY="-8279"/>
      <dgm:spPr>
        <a:solidFill>
          <a:srgbClr val="7030A0"/>
        </a:solidFill>
      </dgm:spPr>
    </dgm:pt>
  </dgm:ptLst>
  <dgm:cxnLst>
    <dgm:cxn modelId="{61B17786-F2D4-400D-8544-3EC95B94BBC0}" type="presOf" srcId="{2BDA2340-4416-41CE-A2B6-4355600778DE}" destId="{8E51995C-B957-48FF-B1D1-D74094CFE512}" srcOrd="0" destOrd="0" presId="urn:microsoft.com/office/officeart/2005/8/layout/cycle4"/>
    <dgm:cxn modelId="{5516B0D7-6BC1-4D1F-8E57-400A158858C1}" srcId="{2BDA2340-4416-41CE-A2B6-4355600778DE}" destId="{77E50090-5058-49F7-98AB-243247CE44A9}" srcOrd="0" destOrd="0" parTransId="{E1458315-F490-494E-B3DA-7A56754ABC3B}" sibTransId="{05A73F3D-27CB-4C35-8F2D-7AEA041D7CCD}"/>
    <dgm:cxn modelId="{CB88B0E6-C81E-45E6-A20B-E18CEAFB36CF}" type="presOf" srcId="{3F771FDB-5666-4F46-9B91-34227510E574}" destId="{10955EE2-7E0D-4D5A-814D-60C616BA7340}" srcOrd="1" destOrd="0" presId="urn:microsoft.com/office/officeart/2005/8/layout/cycle4"/>
    <dgm:cxn modelId="{0791B186-C269-4370-AA0D-366E0515D1C9}" type="presOf" srcId="{77E50090-5058-49F7-98AB-243247CE44A9}" destId="{11DE638B-911E-4E5C-B536-ACAA16746CE7}" srcOrd="0" destOrd="0" presId="urn:microsoft.com/office/officeart/2005/8/layout/cycle4"/>
    <dgm:cxn modelId="{54886DDD-3347-4088-8D12-6CC885432294}" type="presOf" srcId="{3C3E8D78-FC7B-4522-9CFF-6ADE3DCA2104}" destId="{790F26F5-7A33-4BFC-AB67-79B0EEB03955}" srcOrd="0" destOrd="0" presId="urn:microsoft.com/office/officeart/2005/8/layout/cycle4"/>
    <dgm:cxn modelId="{E7B87745-A428-4019-A483-76FDB6EACFBA}" srcId="{CB3465F5-992A-4B9B-819F-84FF0EEF02C4}" destId="{75797B86-7976-4589-9D62-E6F0A3A5EDD6}" srcOrd="1" destOrd="0" parTransId="{53D925F5-9218-4E22-BDEE-48D0E1BAF153}" sibTransId="{1D6597CF-D6BA-41C6-A446-0E64DE8B0F30}"/>
    <dgm:cxn modelId="{CF6ED1B9-BE38-4F04-9B70-37AAA17AAC4C}" type="presOf" srcId="{31F3B557-785F-4C73-834C-CEFBEF8ACFE5}" destId="{73DD5D08-1990-47B0-A0B7-B7203B9ED011}" srcOrd="1" destOrd="0" presId="urn:microsoft.com/office/officeart/2005/8/layout/cycle4"/>
    <dgm:cxn modelId="{208C6BB6-3598-4C4A-A713-E8702D9B9475}" type="presOf" srcId="{3F771FDB-5666-4F46-9B91-34227510E574}" destId="{C6F335C6-AB51-4C7C-A9B0-265E0EF47E19}" srcOrd="0" destOrd="0" presId="urn:microsoft.com/office/officeart/2005/8/layout/cycle4"/>
    <dgm:cxn modelId="{5FCA6E92-E4BA-4828-994D-C5B6AE5DFCCA}" type="presOf" srcId="{31F3B557-785F-4C73-834C-CEFBEF8ACFE5}" destId="{607A1150-4253-4C6B-8934-22D44F4516EF}" srcOrd="0" destOrd="0" presId="urn:microsoft.com/office/officeart/2005/8/layout/cycle4"/>
    <dgm:cxn modelId="{94E91C45-8E13-4E1A-90FE-3A682B5ABB37}" srcId="{75797B86-7976-4589-9D62-E6F0A3A5EDD6}" destId="{3F771FDB-5666-4F46-9B91-34227510E574}" srcOrd="0" destOrd="0" parTransId="{4D22EDD6-0B0D-43F3-BEB4-098CB55ECDD3}" sibTransId="{F1D1F836-BC47-4835-A84C-CA51F54246E4}"/>
    <dgm:cxn modelId="{EB68607F-A857-4BBE-A35B-1516496300E1}" type="presOf" srcId="{37488BD3-F0CE-459B-83D2-344DC2913E12}" destId="{E7D2F88F-4C71-40EB-A017-A403D72A50C7}" srcOrd="0" destOrd="0" presId="urn:microsoft.com/office/officeart/2005/8/layout/cycle4"/>
    <dgm:cxn modelId="{FE70AD3A-CD36-4D55-9298-9EE76A974F7E}" srcId="{CB3465F5-992A-4B9B-819F-84FF0EEF02C4}" destId="{2BDA2340-4416-41CE-A2B6-4355600778DE}" srcOrd="3" destOrd="0" parTransId="{697A0D99-03A3-4FCE-9CDC-70191E812C4C}" sibTransId="{C9551433-CE44-441E-B6C0-12A8170F274E}"/>
    <dgm:cxn modelId="{3E2EDEDB-BE50-4D77-B658-1C7F49CF736D}" srcId="{CB3465F5-992A-4B9B-819F-84FF0EEF02C4}" destId="{37488BD3-F0CE-459B-83D2-344DC2913E12}" srcOrd="0" destOrd="0" parTransId="{EBB8A9B0-6CFB-4DB6-8EF4-4050164456C8}" sibTransId="{57B8CFFB-5E56-4A6B-81C0-5A6CA0F5849D}"/>
    <dgm:cxn modelId="{91B7B3FB-5BC4-46AE-A12C-311B053F04C1}" srcId="{37488BD3-F0CE-459B-83D2-344DC2913E12}" destId="{B9F9DDED-44C9-4003-B4F3-BE9E50A11F3D}" srcOrd="0" destOrd="0" parTransId="{60433E13-924C-4F4F-95D3-B9A1AB4B82DE}" sibTransId="{47A9DC1D-AB14-46B8-9E5B-C3E52F7186CA}"/>
    <dgm:cxn modelId="{5B0055ED-F66B-4A0C-870D-CEE22E857664}" type="presOf" srcId="{CB3465F5-992A-4B9B-819F-84FF0EEF02C4}" destId="{49782EFE-C9FC-4788-B0F4-9C5B1EEC22B7}" srcOrd="0" destOrd="0" presId="urn:microsoft.com/office/officeart/2005/8/layout/cycle4"/>
    <dgm:cxn modelId="{F17DB83D-B61D-4A92-81E2-18B963FD7D45}" type="presOf" srcId="{77E50090-5058-49F7-98AB-243247CE44A9}" destId="{B061DEBE-72B6-4FEB-9C11-30B3D48D56E4}" srcOrd="1" destOrd="0" presId="urn:microsoft.com/office/officeart/2005/8/layout/cycle4"/>
    <dgm:cxn modelId="{3C41F9BE-E74E-4684-BE42-3CC9AE6C93CD}" type="presOf" srcId="{75797B86-7976-4589-9D62-E6F0A3A5EDD6}" destId="{4FCC698F-5CF6-4ADD-AF0A-2DC3E9B1F378}" srcOrd="0" destOrd="0" presId="urn:microsoft.com/office/officeart/2005/8/layout/cycle4"/>
    <dgm:cxn modelId="{DC4C7459-4786-4F09-9496-160131C82A4A}" type="presOf" srcId="{B9F9DDED-44C9-4003-B4F3-BE9E50A11F3D}" destId="{CD7DCF63-536F-4710-929C-D40FF74AC273}" srcOrd="0" destOrd="0" presId="urn:microsoft.com/office/officeart/2005/8/layout/cycle4"/>
    <dgm:cxn modelId="{50A862C7-1932-4435-9983-148AE270E9FD}" type="presOf" srcId="{B9F9DDED-44C9-4003-B4F3-BE9E50A11F3D}" destId="{6CFF7BA5-7594-4A17-B03F-567CB3C014E9}" srcOrd="1" destOrd="0" presId="urn:microsoft.com/office/officeart/2005/8/layout/cycle4"/>
    <dgm:cxn modelId="{A035B9BD-0129-4164-A2E2-FAA11E06BFD9}" srcId="{CB3465F5-992A-4B9B-819F-84FF0EEF02C4}" destId="{3C3E8D78-FC7B-4522-9CFF-6ADE3DCA2104}" srcOrd="2" destOrd="0" parTransId="{FC620719-C0DB-449C-98D8-847A90C4C573}" sibTransId="{79B74E20-5481-4399-8CC8-112A1E31081B}"/>
    <dgm:cxn modelId="{CECA0E32-25A2-44E5-B94A-A17136B914F8}" srcId="{3C3E8D78-FC7B-4522-9CFF-6ADE3DCA2104}" destId="{31F3B557-785F-4C73-834C-CEFBEF8ACFE5}" srcOrd="0" destOrd="0" parTransId="{B0B36576-68F3-4377-A33D-3C1F2AFC5307}" sibTransId="{888D7568-A239-42CC-BE3B-3AC2B1F3C354}"/>
    <dgm:cxn modelId="{9257DA4D-6A37-478F-9F3D-3AA27A66DA6B}" type="presParOf" srcId="{49782EFE-C9FC-4788-B0F4-9C5B1EEC22B7}" destId="{52FC8F65-74F2-4E64-A098-C3631703FD74}" srcOrd="0" destOrd="0" presId="urn:microsoft.com/office/officeart/2005/8/layout/cycle4"/>
    <dgm:cxn modelId="{602CB55A-6788-40F9-A4C9-A1B9344AE41D}" type="presParOf" srcId="{52FC8F65-74F2-4E64-A098-C3631703FD74}" destId="{C33E72E4-3CD2-40C1-8773-A94B7C40392D}" srcOrd="0" destOrd="0" presId="urn:microsoft.com/office/officeart/2005/8/layout/cycle4"/>
    <dgm:cxn modelId="{99D1C41A-6417-4F27-BE9E-F051250DE87D}" type="presParOf" srcId="{C33E72E4-3CD2-40C1-8773-A94B7C40392D}" destId="{CD7DCF63-536F-4710-929C-D40FF74AC273}" srcOrd="0" destOrd="0" presId="urn:microsoft.com/office/officeart/2005/8/layout/cycle4"/>
    <dgm:cxn modelId="{6FB2C1EA-9E26-421C-8E90-06C0EB9D73E5}" type="presParOf" srcId="{C33E72E4-3CD2-40C1-8773-A94B7C40392D}" destId="{6CFF7BA5-7594-4A17-B03F-567CB3C014E9}" srcOrd="1" destOrd="0" presId="urn:microsoft.com/office/officeart/2005/8/layout/cycle4"/>
    <dgm:cxn modelId="{04891313-66AD-4FE1-8E6F-88803DD054F6}" type="presParOf" srcId="{52FC8F65-74F2-4E64-A098-C3631703FD74}" destId="{01C67A45-F576-4909-AEFD-A4FB580A63FF}" srcOrd="1" destOrd="0" presId="urn:microsoft.com/office/officeart/2005/8/layout/cycle4"/>
    <dgm:cxn modelId="{EC800DC2-7DA5-424E-8792-3C6E973C0B0A}" type="presParOf" srcId="{01C67A45-F576-4909-AEFD-A4FB580A63FF}" destId="{C6F335C6-AB51-4C7C-A9B0-265E0EF47E19}" srcOrd="0" destOrd="0" presId="urn:microsoft.com/office/officeart/2005/8/layout/cycle4"/>
    <dgm:cxn modelId="{B2A26D78-978C-497A-8D0E-4E919744DC0D}" type="presParOf" srcId="{01C67A45-F576-4909-AEFD-A4FB580A63FF}" destId="{10955EE2-7E0D-4D5A-814D-60C616BA7340}" srcOrd="1" destOrd="0" presId="urn:microsoft.com/office/officeart/2005/8/layout/cycle4"/>
    <dgm:cxn modelId="{A47694EA-081D-4555-8374-69003AE4F656}" type="presParOf" srcId="{52FC8F65-74F2-4E64-A098-C3631703FD74}" destId="{B08DC184-26BC-4FB4-91CE-DE75B6591942}" srcOrd="2" destOrd="0" presId="urn:microsoft.com/office/officeart/2005/8/layout/cycle4"/>
    <dgm:cxn modelId="{4C38D868-8484-4FD1-A3EA-6A4E730C7B82}" type="presParOf" srcId="{B08DC184-26BC-4FB4-91CE-DE75B6591942}" destId="{607A1150-4253-4C6B-8934-22D44F4516EF}" srcOrd="0" destOrd="0" presId="urn:microsoft.com/office/officeart/2005/8/layout/cycle4"/>
    <dgm:cxn modelId="{620771C4-A7D3-4D25-89CC-15B5D909DD69}" type="presParOf" srcId="{B08DC184-26BC-4FB4-91CE-DE75B6591942}" destId="{73DD5D08-1990-47B0-A0B7-B7203B9ED011}" srcOrd="1" destOrd="0" presId="urn:microsoft.com/office/officeart/2005/8/layout/cycle4"/>
    <dgm:cxn modelId="{28E8993F-4685-41EF-B9C0-6BD6220F9221}" type="presParOf" srcId="{52FC8F65-74F2-4E64-A098-C3631703FD74}" destId="{1BD6EBD7-AEFA-464F-9A00-4BA9457D3595}" srcOrd="3" destOrd="0" presId="urn:microsoft.com/office/officeart/2005/8/layout/cycle4"/>
    <dgm:cxn modelId="{5A45E331-92B2-4167-8E99-F734FAAFF7E7}" type="presParOf" srcId="{1BD6EBD7-AEFA-464F-9A00-4BA9457D3595}" destId="{11DE638B-911E-4E5C-B536-ACAA16746CE7}" srcOrd="0" destOrd="0" presId="urn:microsoft.com/office/officeart/2005/8/layout/cycle4"/>
    <dgm:cxn modelId="{997EB935-02CE-44BE-8B01-6BEE1B813289}" type="presParOf" srcId="{1BD6EBD7-AEFA-464F-9A00-4BA9457D3595}" destId="{B061DEBE-72B6-4FEB-9C11-30B3D48D56E4}" srcOrd="1" destOrd="0" presId="urn:microsoft.com/office/officeart/2005/8/layout/cycle4"/>
    <dgm:cxn modelId="{77A2F77C-8C97-450D-8EC4-96A27B7C1748}" type="presParOf" srcId="{52FC8F65-74F2-4E64-A098-C3631703FD74}" destId="{52287226-CF35-477A-B55F-22EEBC530D48}" srcOrd="4" destOrd="0" presId="urn:microsoft.com/office/officeart/2005/8/layout/cycle4"/>
    <dgm:cxn modelId="{F8991D35-1409-424A-804D-C28868ECC097}" type="presParOf" srcId="{49782EFE-C9FC-4788-B0F4-9C5B1EEC22B7}" destId="{B8311D7C-1B11-4FF8-9A4F-A889C0BE8011}" srcOrd="1" destOrd="0" presId="urn:microsoft.com/office/officeart/2005/8/layout/cycle4"/>
    <dgm:cxn modelId="{7B7D05CB-10D9-4B32-A930-5F2095FE5D17}" type="presParOf" srcId="{B8311D7C-1B11-4FF8-9A4F-A889C0BE8011}" destId="{E7D2F88F-4C71-40EB-A017-A403D72A50C7}" srcOrd="0" destOrd="0" presId="urn:microsoft.com/office/officeart/2005/8/layout/cycle4"/>
    <dgm:cxn modelId="{1751F3F9-DDFC-4855-8A63-F2C7ADBD69B2}" type="presParOf" srcId="{B8311D7C-1B11-4FF8-9A4F-A889C0BE8011}" destId="{4FCC698F-5CF6-4ADD-AF0A-2DC3E9B1F378}" srcOrd="1" destOrd="0" presId="urn:microsoft.com/office/officeart/2005/8/layout/cycle4"/>
    <dgm:cxn modelId="{7AF0234D-3707-42D5-9085-04F84C6435AF}" type="presParOf" srcId="{B8311D7C-1B11-4FF8-9A4F-A889C0BE8011}" destId="{790F26F5-7A33-4BFC-AB67-79B0EEB03955}" srcOrd="2" destOrd="0" presId="urn:microsoft.com/office/officeart/2005/8/layout/cycle4"/>
    <dgm:cxn modelId="{BA6C26D8-A225-4C4E-A29C-7F8822D0B3E6}" type="presParOf" srcId="{B8311D7C-1B11-4FF8-9A4F-A889C0BE8011}" destId="{8E51995C-B957-48FF-B1D1-D74094CFE512}" srcOrd="3" destOrd="0" presId="urn:microsoft.com/office/officeart/2005/8/layout/cycle4"/>
    <dgm:cxn modelId="{98A956AF-7E5E-411A-922E-0F21527DD87A}" type="presParOf" srcId="{B8311D7C-1B11-4FF8-9A4F-A889C0BE8011}" destId="{27C68D96-6EA9-4439-AEA2-4EC2678D60FA}" srcOrd="4" destOrd="0" presId="urn:microsoft.com/office/officeart/2005/8/layout/cycle4"/>
    <dgm:cxn modelId="{F8FF36B7-C4E8-4462-85B6-7299542CE1B2}" type="presParOf" srcId="{49782EFE-C9FC-4788-B0F4-9C5B1EEC22B7}" destId="{E421D5F8-4854-4341-B6E3-8C9860F09E08}" srcOrd="2" destOrd="0" presId="urn:microsoft.com/office/officeart/2005/8/layout/cycle4"/>
    <dgm:cxn modelId="{3A6AD72C-2F6C-4893-BB56-0B1F2E27F9FE}" type="presParOf" srcId="{49782EFE-C9FC-4788-B0F4-9C5B1EEC22B7}" destId="{5EDEA01C-7A0B-487E-AB04-2F7059EB4210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BEA22D-217D-4A37-8E17-584A7E97E620}">
      <dsp:nvSpPr>
        <dsp:cNvPr id="0" name=""/>
        <dsp:cNvSpPr/>
      </dsp:nvSpPr>
      <dsp:spPr>
        <a:xfrm>
          <a:off x="0" y="70229"/>
          <a:ext cx="7733863" cy="3072605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  <a:scene3d>
          <a:camera prst="perspectiveFront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«Итоги деятельности муниципальных учреждений дополнительного образования            за 2024-2025 учебный год: обобщение опыта успешных практик»</a:t>
          </a:r>
          <a:endParaRPr lang="ru-RU" sz="28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49992" y="220221"/>
        <a:ext cx="7433879" cy="2772621"/>
      </dsp:txXfrm>
    </dsp:sp>
    <dsp:sp modelId="{CBF3E98F-224C-4AB5-885A-6124BCB2BD4B}">
      <dsp:nvSpPr>
        <dsp:cNvPr id="0" name=""/>
        <dsp:cNvSpPr/>
      </dsp:nvSpPr>
      <dsp:spPr>
        <a:xfrm>
          <a:off x="0" y="3209992"/>
          <a:ext cx="7764425" cy="827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6520" tIns="6350" rIns="35560" bIns="6350" numCol="1" spcCol="1270" anchor="t" anchorCtr="0">
          <a:noAutofit/>
        </a:bodyPr>
        <a:lstStyle/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400" kern="1200" dirty="0"/>
        </a:p>
      </dsp:txBody>
      <dsp:txXfrm>
        <a:off x="0" y="3209992"/>
        <a:ext cx="7764425" cy="827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6BEA22D-217D-4A37-8E17-584A7E97E620}">
      <dsp:nvSpPr>
        <dsp:cNvPr id="0" name=""/>
        <dsp:cNvSpPr/>
      </dsp:nvSpPr>
      <dsp:spPr>
        <a:xfrm>
          <a:off x="144273" y="340300"/>
          <a:ext cx="7777184" cy="2532463"/>
        </a:xfrm>
        <a:prstGeom prst="roundRect">
          <a:avLst/>
        </a:prstGeom>
        <a:solidFill>
          <a:schemeClr val="accent1">
            <a:lumMod val="40000"/>
            <a:lumOff val="60000"/>
          </a:schemeClr>
        </a:solidFill>
        <a:ln w="12700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  <a:scene3d>
          <a:camera prst="perspectiveFront"/>
          <a:lightRig rig="threePt" dir="t"/>
        </a:scene3d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sz="2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«Итоги реализации национального проекта «Образование» и </a:t>
          </a:r>
          <a:r>
            <a:rPr lang="en-US" sz="2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I</a:t>
          </a:r>
          <a:r>
            <a:rPr lang="ru-RU" sz="2800" b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этапа плана Концепции развития дополнительного образования»</a:t>
          </a:r>
          <a:endParaRPr lang="ru-RU" sz="28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267898" y="463925"/>
        <a:ext cx="7529934" cy="2285213"/>
      </dsp:txXfrm>
    </dsp:sp>
    <dsp:sp modelId="{CBF3E98F-224C-4AB5-885A-6124BCB2BD4B}">
      <dsp:nvSpPr>
        <dsp:cNvPr id="0" name=""/>
        <dsp:cNvSpPr/>
      </dsp:nvSpPr>
      <dsp:spPr>
        <a:xfrm>
          <a:off x="0" y="2939921"/>
          <a:ext cx="8227474" cy="8271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61222" tIns="6350" rIns="35560" bIns="6350" numCol="1" spcCol="1270" anchor="t" anchorCtr="0">
          <a:noAutofit/>
        </a:bodyPr>
        <a:lstStyle/>
        <a:p>
          <a:pPr marL="57150" lvl="1" indent="-57150" algn="l" defTabSz="1778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ru-RU" sz="400" kern="1200" dirty="0"/>
        </a:p>
      </dsp:txBody>
      <dsp:txXfrm>
        <a:off x="0" y="2939921"/>
        <a:ext cx="8227474" cy="827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07A1150-4253-4C6B-8934-22D44F4516EF}">
      <dsp:nvSpPr>
        <dsp:cNvPr id="0" name=""/>
        <dsp:cNvSpPr/>
      </dsp:nvSpPr>
      <dsp:spPr>
        <a:xfrm>
          <a:off x="4130082" y="2361421"/>
          <a:ext cx="3438613" cy="25115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7030A0"/>
          </a:solidFill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216836" y="3044481"/>
        <a:ext cx="2296687" cy="1773324"/>
      </dsp:txXfrm>
    </dsp:sp>
    <dsp:sp modelId="{11DE638B-911E-4E5C-B536-ACAA16746CE7}">
      <dsp:nvSpPr>
        <dsp:cNvPr id="0" name=""/>
        <dsp:cNvSpPr/>
      </dsp:nvSpPr>
      <dsp:spPr>
        <a:xfrm>
          <a:off x="730465" y="2373111"/>
          <a:ext cx="3208164" cy="2511555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7030A0"/>
          </a:solidFill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785636" y="3056171"/>
        <a:ext cx="2135373" cy="1773324"/>
      </dsp:txXfrm>
    </dsp:sp>
    <dsp:sp modelId="{C6F335C6-AB51-4C7C-A9B0-265E0EF47E19}">
      <dsp:nvSpPr>
        <dsp:cNvPr id="0" name=""/>
        <dsp:cNvSpPr/>
      </dsp:nvSpPr>
      <dsp:spPr>
        <a:xfrm>
          <a:off x="4138282" y="-291637"/>
          <a:ext cx="3376888" cy="237407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7030A0"/>
          </a:solidFill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5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5203500" y="-239486"/>
        <a:ext cx="2259520" cy="1676251"/>
      </dsp:txXfrm>
    </dsp:sp>
    <dsp:sp modelId="{CD7DCF63-536F-4710-929C-D40FF74AC273}">
      <dsp:nvSpPr>
        <dsp:cNvPr id="0" name=""/>
        <dsp:cNvSpPr/>
      </dsp:nvSpPr>
      <dsp:spPr>
        <a:xfrm>
          <a:off x="754291" y="-272045"/>
          <a:ext cx="3178147" cy="234826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38100" cap="flat" cmpd="sng" algn="ctr">
          <a:solidFill>
            <a:srgbClr val="7030A0"/>
          </a:solidFill>
          <a:prstDash val="solid"/>
          <a:miter lim="800000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114300" lvl="1" indent="-114300" algn="ctr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ru-RU" sz="1500" kern="1200" spc="-50" baseline="0" dirty="0">
            <a:latin typeface="Times New Roman" pitchFamily="18" charset="0"/>
            <a:cs typeface="Times New Roman" pitchFamily="18" charset="0"/>
          </a:endParaRPr>
        </a:p>
      </dsp:txBody>
      <dsp:txXfrm>
        <a:off x="805875" y="-220461"/>
        <a:ext cx="2121535" cy="1658030"/>
      </dsp:txXfrm>
    </dsp:sp>
    <dsp:sp modelId="{E7D2F88F-4C71-40EB-A017-A403D72A50C7}">
      <dsp:nvSpPr>
        <dsp:cNvPr id="0" name=""/>
        <dsp:cNvSpPr/>
      </dsp:nvSpPr>
      <dsp:spPr>
        <a:xfrm>
          <a:off x="2994125" y="1139536"/>
          <a:ext cx="944546" cy="974080"/>
        </a:xfrm>
        <a:prstGeom prst="pieWedge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8</a:t>
          </a:r>
          <a:endParaRPr lang="ru-RU" sz="2000" b="1" kern="1200" dirty="0"/>
        </a:p>
      </dsp:txBody>
      <dsp:txXfrm>
        <a:off x="3270776" y="1424837"/>
        <a:ext cx="667895" cy="688779"/>
      </dsp:txXfrm>
    </dsp:sp>
    <dsp:sp modelId="{4FCC698F-5CF6-4ADD-AF0A-2DC3E9B1F378}">
      <dsp:nvSpPr>
        <dsp:cNvPr id="0" name=""/>
        <dsp:cNvSpPr/>
      </dsp:nvSpPr>
      <dsp:spPr>
        <a:xfrm rot="5400000">
          <a:off x="4111539" y="1146874"/>
          <a:ext cx="974080" cy="944546"/>
        </a:xfrm>
        <a:prstGeom prst="pieWedge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8</a:t>
          </a:r>
        </a:p>
      </dsp:txBody>
      <dsp:txXfrm rot="-5400000">
        <a:off x="4126306" y="1417408"/>
        <a:ext cx="667895" cy="688779"/>
      </dsp:txXfrm>
    </dsp:sp>
    <dsp:sp modelId="{790F26F5-7A33-4BFC-AB67-79B0EEB03955}">
      <dsp:nvSpPr>
        <dsp:cNvPr id="0" name=""/>
        <dsp:cNvSpPr/>
      </dsp:nvSpPr>
      <dsp:spPr>
        <a:xfrm rot="10800000">
          <a:off x="4138620" y="2308459"/>
          <a:ext cx="944546" cy="974080"/>
        </a:xfrm>
        <a:prstGeom prst="pieWedge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6</a:t>
          </a:r>
          <a:endParaRPr lang="ru-RU" sz="2000" b="1" kern="1200" dirty="0"/>
        </a:p>
      </dsp:txBody>
      <dsp:txXfrm rot="10800000">
        <a:off x="4138620" y="2308459"/>
        <a:ext cx="667895" cy="688779"/>
      </dsp:txXfrm>
    </dsp:sp>
    <dsp:sp modelId="{8E51995C-B957-48FF-B1D1-D74094CFE512}">
      <dsp:nvSpPr>
        <dsp:cNvPr id="0" name=""/>
        <dsp:cNvSpPr/>
      </dsp:nvSpPr>
      <dsp:spPr>
        <a:xfrm rot="16200000">
          <a:off x="2974533" y="2304404"/>
          <a:ext cx="974080" cy="944546"/>
        </a:xfrm>
        <a:prstGeom prst="pieWedge">
          <a:avLst/>
        </a:prstGeom>
        <a:solidFill>
          <a:srgbClr val="00B05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/>
            <a:t>9</a:t>
          </a:r>
        </a:p>
      </dsp:txBody>
      <dsp:txXfrm rot="5400000">
        <a:off x="3265951" y="2289637"/>
        <a:ext cx="667895" cy="688779"/>
      </dsp:txXfrm>
    </dsp:sp>
    <dsp:sp modelId="{E421D5F8-4854-4341-B6E3-8C9860F09E08}">
      <dsp:nvSpPr>
        <dsp:cNvPr id="0" name=""/>
        <dsp:cNvSpPr/>
      </dsp:nvSpPr>
      <dsp:spPr>
        <a:xfrm>
          <a:off x="3696785" y="1793675"/>
          <a:ext cx="691326" cy="601153"/>
        </a:xfrm>
        <a:prstGeom prst="circularArrow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DEA01C-7A0B-487E-AB04-2F7059EB4210}">
      <dsp:nvSpPr>
        <dsp:cNvPr id="0" name=""/>
        <dsp:cNvSpPr/>
      </dsp:nvSpPr>
      <dsp:spPr>
        <a:xfrm rot="10800000">
          <a:off x="3666927" y="2094574"/>
          <a:ext cx="691326" cy="601153"/>
        </a:xfrm>
        <a:prstGeom prst="circularArrow">
          <a:avLst/>
        </a:prstGeom>
        <a:solidFill>
          <a:srgbClr val="7030A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0.22353</cdr:x>
      <cdr:y>0.80248</cdr:y>
    </cdr:from>
    <cdr:to>
      <cdr:x>0.22501</cdr:x>
      <cdr:y>0.98639</cdr:y>
    </cdr:to>
    <cdr:cxnSp macro="">
      <cdr:nvCxnSpPr>
        <cdr:cNvPr id="2" name="Прямая со стрелкой 1"/>
        <cdr:cNvCxnSpPr/>
      </cdr:nvCxnSpPr>
      <cdr:spPr>
        <a:xfrm xmlns:a="http://schemas.openxmlformats.org/drawingml/2006/main" flipH="1">
          <a:off x="1455363" y="2531799"/>
          <a:ext cx="9626" cy="580235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chemeClr val="tx1"/>
          </a:solidFill>
          <a:headEnd type="arrow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0.89454</cdr:x>
      <cdr:y>0.78776</cdr:y>
    </cdr:from>
    <cdr:to>
      <cdr:x>0.89601</cdr:x>
      <cdr:y>0.97167</cdr:y>
    </cdr:to>
    <cdr:cxnSp macro="">
      <cdr:nvCxnSpPr>
        <cdr:cNvPr id="5" name="Прямая со стрелкой 4"/>
        <cdr:cNvCxnSpPr/>
      </cdr:nvCxnSpPr>
      <cdr:spPr>
        <a:xfrm xmlns:a="http://schemas.openxmlformats.org/drawingml/2006/main" flipH="1">
          <a:off x="5824213" y="2485345"/>
          <a:ext cx="9626" cy="580235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chemeClr val="tx1"/>
          </a:solidFill>
          <a:headEnd type="arrow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0.33957</cdr:x>
      <cdr:y>0.80619</cdr:y>
    </cdr:from>
    <cdr:to>
      <cdr:x>0.34104</cdr:x>
      <cdr:y>0.9901</cdr:y>
    </cdr:to>
    <cdr:cxnSp macro="">
      <cdr:nvCxnSpPr>
        <cdr:cNvPr id="6" name="Прямая со стрелкой 5"/>
        <cdr:cNvCxnSpPr/>
      </cdr:nvCxnSpPr>
      <cdr:spPr>
        <a:xfrm xmlns:a="http://schemas.openxmlformats.org/drawingml/2006/main" flipH="1">
          <a:off x="2210865" y="2543505"/>
          <a:ext cx="9626" cy="580235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chemeClr val="tx1"/>
          </a:solidFill>
          <a:headEnd type="arrow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0.445</cdr:x>
      <cdr:y>0.80619</cdr:y>
    </cdr:from>
    <cdr:to>
      <cdr:x>0.44648</cdr:x>
      <cdr:y>0.9901</cdr:y>
    </cdr:to>
    <cdr:cxnSp macro="">
      <cdr:nvCxnSpPr>
        <cdr:cNvPr id="7" name="Прямая со стрелкой 6"/>
        <cdr:cNvCxnSpPr/>
      </cdr:nvCxnSpPr>
      <cdr:spPr>
        <a:xfrm xmlns:a="http://schemas.openxmlformats.org/drawingml/2006/main" flipH="1">
          <a:off x="2897345" y="2543505"/>
          <a:ext cx="9626" cy="580235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chemeClr val="tx1"/>
          </a:solidFill>
          <a:headEnd type="arrow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0.55881</cdr:x>
      <cdr:y>0.79452</cdr:y>
    </cdr:from>
    <cdr:to>
      <cdr:x>0.56029</cdr:x>
      <cdr:y>0.97843</cdr:y>
    </cdr:to>
    <cdr:cxnSp macro="">
      <cdr:nvCxnSpPr>
        <cdr:cNvPr id="8" name="Прямая со стрелкой 7"/>
        <cdr:cNvCxnSpPr/>
      </cdr:nvCxnSpPr>
      <cdr:spPr>
        <a:xfrm xmlns:a="http://schemas.openxmlformats.org/drawingml/2006/main" flipH="1">
          <a:off x="3638360" y="2506684"/>
          <a:ext cx="9626" cy="580235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chemeClr val="tx1"/>
          </a:solidFill>
          <a:headEnd type="arrow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0.67489</cdr:x>
      <cdr:y>0.78629</cdr:y>
    </cdr:from>
    <cdr:to>
      <cdr:x>0.67637</cdr:x>
      <cdr:y>0.9702</cdr:y>
    </cdr:to>
    <cdr:cxnSp macro="">
      <cdr:nvCxnSpPr>
        <cdr:cNvPr id="9" name="Прямая со стрелкой 8"/>
        <cdr:cNvCxnSpPr/>
      </cdr:nvCxnSpPr>
      <cdr:spPr>
        <a:xfrm xmlns:a="http://schemas.openxmlformats.org/drawingml/2006/main" flipH="1">
          <a:off x="4394151" y="2480717"/>
          <a:ext cx="9626" cy="580235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chemeClr val="tx1"/>
          </a:solidFill>
          <a:headEnd type="arrow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0.77835</cdr:x>
      <cdr:y>0.8004</cdr:y>
    </cdr:from>
    <cdr:to>
      <cdr:x>0.77983</cdr:x>
      <cdr:y>0.98432</cdr:y>
    </cdr:to>
    <cdr:cxnSp macro="">
      <cdr:nvCxnSpPr>
        <cdr:cNvPr id="10" name="Прямая со стрелкой 9"/>
        <cdr:cNvCxnSpPr/>
      </cdr:nvCxnSpPr>
      <cdr:spPr>
        <a:xfrm xmlns:a="http://schemas.openxmlformats.org/drawingml/2006/main" flipH="1">
          <a:off x="5067763" y="2525245"/>
          <a:ext cx="9626" cy="580235"/>
        </a:xfrm>
        <a:prstGeom xmlns:a="http://schemas.openxmlformats.org/drawingml/2006/main" prst="straightConnector1">
          <a:avLst/>
        </a:prstGeom>
        <a:ln xmlns:a="http://schemas.openxmlformats.org/drawingml/2006/main" w="19050">
          <a:solidFill>
            <a:schemeClr val="tx1"/>
          </a:solidFill>
          <a:headEnd type="arrow"/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A83A22-0D00-4B52-8028-9D09265BBAFD}" type="datetimeFigureOut">
              <a:rPr lang="ru-RU" smtClean="0"/>
              <a:pPr/>
              <a:t>28.05.2025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36BBE7C-1876-4A11-BA6B-0089389B82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022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F69E2-94FB-49C6-875A-5C1860A00F19}" type="datetimeFigureOut">
              <a:rPr lang="ru-RU" smtClean="0"/>
              <a:pPr/>
              <a:t>28.05.2025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C068-CC44-4EA3-BE7E-51FE0152BE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81203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F69E2-94FB-49C6-875A-5C1860A00F19}" type="datetimeFigureOut">
              <a:rPr lang="ru-RU" smtClean="0"/>
              <a:pPr/>
              <a:t>28.05.2025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C068-CC44-4EA3-BE7E-51FE0152BE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26383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F69E2-94FB-49C6-875A-5C1860A00F19}" type="datetimeFigureOut">
              <a:rPr lang="ru-RU" smtClean="0"/>
              <a:pPr/>
              <a:t>28.05.2025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C068-CC44-4EA3-BE7E-51FE0152BE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1769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F69E2-94FB-49C6-875A-5C1860A00F19}" type="datetimeFigureOut">
              <a:rPr lang="ru-RU" smtClean="0"/>
              <a:pPr/>
              <a:t>28.05.2025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C068-CC44-4EA3-BE7E-51FE0152BE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96360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F69E2-94FB-49C6-875A-5C1860A00F19}" type="datetimeFigureOut">
              <a:rPr lang="ru-RU" smtClean="0"/>
              <a:pPr/>
              <a:t>28.05.2025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C068-CC44-4EA3-BE7E-51FE0152BE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537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F69E2-94FB-49C6-875A-5C1860A00F19}" type="datetimeFigureOut">
              <a:rPr lang="ru-RU" smtClean="0"/>
              <a:pPr/>
              <a:t>28.05.2025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C068-CC44-4EA3-BE7E-51FE0152BE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9956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F69E2-94FB-49C6-875A-5C1860A00F19}" type="datetimeFigureOut">
              <a:rPr lang="ru-RU" smtClean="0"/>
              <a:pPr/>
              <a:t>28.05.2025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C068-CC44-4EA3-BE7E-51FE0152BE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5799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F69E2-94FB-49C6-875A-5C1860A00F19}" type="datetimeFigureOut">
              <a:rPr lang="ru-RU" smtClean="0"/>
              <a:pPr/>
              <a:t>28.05.2025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C068-CC44-4EA3-BE7E-51FE0152BE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305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F69E2-94FB-49C6-875A-5C1860A00F19}" type="datetimeFigureOut">
              <a:rPr lang="ru-RU" smtClean="0"/>
              <a:pPr/>
              <a:t>28.05.2025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C068-CC44-4EA3-BE7E-51FE0152BE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4085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F69E2-94FB-49C6-875A-5C1860A00F19}" type="datetimeFigureOut">
              <a:rPr lang="ru-RU" smtClean="0"/>
              <a:pPr/>
              <a:t>28.05.2025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C068-CC44-4EA3-BE7E-51FE0152BE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9475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F69E2-94FB-49C6-875A-5C1860A00F19}" type="datetimeFigureOut">
              <a:rPr lang="ru-RU" smtClean="0"/>
              <a:pPr/>
              <a:t>28.05.2025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3C068-CC44-4EA3-BE7E-51FE0152BE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593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F69E2-94FB-49C6-875A-5C1860A00F19}" type="datetimeFigureOut">
              <a:rPr lang="ru-RU" smtClean="0"/>
              <a:pPr/>
              <a:t>28.05.2025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3C068-CC44-4EA3-BE7E-51FE0152BEB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222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10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2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Мои документы\МОЦ\МОЦ\Эмблема МОЦ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84935" y="366361"/>
            <a:ext cx="792309" cy="86982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77079" y="212725"/>
            <a:ext cx="8259368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650" b="1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/>
            <a:r>
              <a:rPr lang="ru-RU" sz="165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Муниципальный опорный центр дополнительного </a:t>
            </a:r>
          </a:p>
          <a:p>
            <a:pPr algn="ctr"/>
            <a:r>
              <a:rPr lang="ru-RU" sz="165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образования детей г. Брянска</a:t>
            </a:r>
            <a:endParaRPr lang="ru-RU" sz="1500" b="1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" y="71875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51" name="AutoShape 17" descr="https://57kpspb.caduk.ru/images/dfbaaf6e.png"/>
          <p:cNvSpPr>
            <a:spLocks noChangeAspect="1" noChangeArrowheads="1"/>
          </p:cNvSpPr>
          <p:nvPr/>
        </p:nvSpPr>
        <p:spPr bwMode="auto">
          <a:xfrm>
            <a:off x="116681" y="7489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sp>
        <p:nvSpPr>
          <p:cNvPr id="68" name="AutoShape 19" descr="https://57kpspb.caduk.ru/images/dfbaaf6e.png"/>
          <p:cNvSpPr>
            <a:spLocks noChangeAspect="1" noChangeArrowheads="1"/>
          </p:cNvSpPr>
          <p:nvPr/>
        </p:nvSpPr>
        <p:spPr bwMode="auto">
          <a:xfrm>
            <a:off x="230981" y="8632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1" y="718751"/>
            <a:ext cx="138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1" y="718751"/>
            <a:ext cx="138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849150" y="2017901"/>
            <a:ext cx="7764425" cy="80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ru-RU" sz="27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КОНФЕРЕНЦИЯ</a:t>
            </a: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ru-RU" sz="21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учреждений дополнительного образования г. Брянска</a:t>
            </a:r>
            <a:endParaRPr lang="ru-RU" sz="375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261798" y="1313144"/>
            <a:ext cx="8460858" cy="3189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7" name="Picture 3" descr="C:\Users\ЦВР_Брянск\Desktop\МОЦ\МОЦ\УО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EDEDED"/>
              </a:clrFrom>
              <a:clrTo>
                <a:srgbClr val="EDEDED">
                  <a:alpha val="0"/>
                </a:srgbClr>
              </a:clrTo>
            </a:clrChange>
          </a:blip>
          <a:srcRect l="4344" t="9119" r="12036" b="23408"/>
          <a:stretch>
            <a:fillRect/>
          </a:stretch>
        </p:blipFill>
        <p:spPr bwMode="auto">
          <a:xfrm>
            <a:off x="219281" y="484502"/>
            <a:ext cx="1761386" cy="582303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</p:pic>
      <p:sp>
        <p:nvSpPr>
          <p:cNvPr id="18" name="TextBox 17"/>
          <p:cNvSpPr txBox="1"/>
          <p:nvPr/>
        </p:nvSpPr>
        <p:spPr>
          <a:xfrm>
            <a:off x="69283" y="1470505"/>
            <a:ext cx="2937350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50" b="1" dirty="0" smtClean="0">
                <a:solidFill>
                  <a:srgbClr val="005828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2024 </a:t>
            </a:r>
            <a:r>
              <a:rPr lang="ru-RU" sz="1650" b="1" dirty="0">
                <a:solidFill>
                  <a:srgbClr val="005828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– </a:t>
            </a:r>
            <a:r>
              <a:rPr lang="ru-RU" sz="1650" b="1" dirty="0" smtClean="0">
                <a:solidFill>
                  <a:srgbClr val="005828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2025 учебный </a:t>
            </a:r>
            <a:r>
              <a:rPr lang="ru-RU" sz="1650" b="1" dirty="0">
                <a:solidFill>
                  <a:srgbClr val="005828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год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478037" y="1401637"/>
            <a:ext cx="1213796" cy="3462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50" b="1" dirty="0">
                <a:solidFill>
                  <a:srgbClr val="005828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г. Брянск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89202353"/>
              </p:ext>
            </p:extLst>
          </p:nvPr>
        </p:nvGraphicFramePr>
        <p:xfrm>
          <a:off x="849149" y="3026961"/>
          <a:ext cx="7764425" cy="34300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992122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0263998"/>
              </p:ext>
            </p:extLst>
          </p:nvPr>
        </p:nvGraphicFramePr>
        <p:xfrm>
          <a:off x="12664" y="1"/>
          <a:ext cx="9103427" cy="687470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034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6147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Задачи дополнительного образования детей в контексте национальных целей развития Российской</a:t>
                      </a: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Федерации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9652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pSp>
        <p:nvGrpSpPr>
          <p:cNvPr id="3" name="Группа 2"/>
          <p:cNvGrpSpPr/>
          <p:nvPr/>
        </p:nvGrpSpPr>
        <p:grpSpPr>
          <a:xfrm>
            <a:off x="324886" y="790146"/>
            <a:ext cx="8478982" cy="5850254"/>
            <a:chOff x="1312059" y="816637"/>
            <a:chExt cx="6843563" cy="5606601"/>
          </a:xfrm>
        </p:grpSpPr>
        <p:sp>
          <p:nvSpPr>
            <p:cNvPr id="4" name="Полилиния 3"/>
            <p:cNvSpPr/>
            <p:nvPr/>
          </p:nvSpPr>
          <p:spPr>
            <a:xfrm>
              <a:off x="1404561" y="816637"/>
              <a:ext cx="6698128" cy="1168645"/>
            </a:xfrm>
            <a:custGeom>
              <a:avLst/>
              <a:gdLst>
                <a:gd name="connsiteX0" fmla="*/ 0 w 6155037"/>
                <a:gd name="connsiteY0" fmla="*/ 101138 h 1011381"/>
                <a:gd name="connsiteX1" fmla="*/ 101138 w 6155037"/>
                <a:gd name="connsiteY1" fmla="*/ 0 h 1011381"/>
                <a:gd name="connsiteX2" fmla="*/ 6053899 w 6155037"/>
                <a:gd name="connsiteY2" fmla="*/ 0 h 1011381"/>
                <a:gd name="connsiteX3" fmla="*/ 6155037 w 6155037"/>
                <a:gd name="connsiteY3" fmla="*/ 101138 h 1011381"/>
                <a:gd name="connsiteX4" fmla="*/ 6155037 w 6155037"/>
                <a:gd name="connsiteY4" fmla="*/ 910243 h 1011381"/>
                <a:gd name="connsiteX5" fmla="*/ 6053899 w 6155037"/>
                <a:gd name="connsiteY5" fmla="*/ 1011381 h 1011381"/>
                <a:gd name="connsiteX6" fmla="*/ 101138 w 6155037"/>
                <a:gd name="connsiteY6" fmla="*/ 1011381 h 1011381"/>
                <a:gd name="connsiteX7" fmla="*/ 0 w 6155037"/>
                <a:gd name="connsiteY7" fmla="*/ 910243 h 1011381"/>
                <a:gd name="connsiteX8" fmla="*/ 0 w 6155037"/>
                <a:gd name="connsiteY8" fmla="*/ 101138 h 1011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155037" h="1011381">
                  <a:moveTo>
                    <a:pt x="0" y="101138"/>
                  </a:moveTo>
                  <a:cubicBezTo>
                    <a:pt x="0" y="45281"/>
                    <a:pt x="45281" y="0"/>
                    <a:pt x="101138" y="0"/>
                  </a:cubicBezTo>
                  <a:lnTo>
                    <a:pt x="6053899" y="0"/>
                  </a:lnTo>
                  <a:cubicBezTo>
                    <a:pt x="6109756" y="0"/>
                    <a:pt x="6155037" y="45281"/>
                    <a:pt x="6155037" y="101138"/>
                  </a:cubicBezTo>
                  <a:lnTo>
                    <a:pt x="6155037" y="910243"/>
                  </a:lnTo>
                  <a:cubicBezTo>
                    <a:pt x="6155037" y="966100"/>
                    <a:pt x="6109756" y="1011381"/>
                    <a:pt x="6053899" y="1011381"/>
                  </a:cubicBezTo>
                  <a:lnTo>
                    <a:pt x="101138" y="1011381"/>
                  </a:lnTo>
                  <a:cubicBezTo>
                    <a:pt x="45281" y="1011381"/>
                    <a:pt x="0" y="966100"/>
                    <a:pt x="0" y="910243"/>
                  </a:cubicBezTo>
                  <a:lnTo>
                    <a:pt x="0" y="101138"/>
                  </a:ln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105822" tIns="105822" rIns="1137936" bIns="105822" numCol="1" spcCol="1270" anchor="ctr" anchorCtr="0">
              <a:noAutofit/>
            </a:bodyPr>
            <a:lstStyle/>
            <a:p>
              <a:pPr marL="539750" lvl="0" algn="ctr" defTabSz="1092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Указ президента РФ от 7 мая 2024 года     № 309 «О национальных целях развития Российской Федерации на период до 2030 года и на перспективу до 2036 года»</a:t>
              </a:r>
              <a:endParaRPr lang="ru-RU" sz="2000" b="1" kern="12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5" name="Полилиния 4"/>
            <p:cNvSpPr/>
            <p:nvPr/>
          </p:nvSpPr>
          <p:spPr>
            <a:xfrm>
              <a:off x="1404561" y="2144562"/>
              <a:ext cx="6751061" cy="1011381"/>
            </a:xfrm>
            <a:custGeom>
              <a:avLst/>
              <a:gdLst>
                <a:gd name="connsiteX0" fmla="*/ 0 w 6155037"/>
                <a:gd name="connsiteY0" fmla="*/ 101138 h 1011381"/>
                <a:gd name="connsiteX1" fmla="*/ 101138 w 6155037"/>
                <a:gd name="connsiteY1" fmla="*/ 0 h 1011381"/>
                <a:gd name="connsiteX2" fmla="*/ 6053899 w 6155037"/>
                <a:gd name="connsiteY2" fmla="*/ 0 h 1011381"/>
                <a:gd name="connsiteX3" fmla="*/ 6155037 w 6155037"/>
                <a:gd name="connsiteY3" fmla="*/ 101138 h 1011381"/>
                <a:gd name="connsiteX4" fmla="*/ 6155037 w 6155037"/>
                <a:gd name="connsiteY4" fmla="*/ 910243 h 1011381"/>
                <a:gd name="connsiteX5" fmla="*/ 6053899 w 6155037"/>
                <a:gd name="connsiteY5" fmla="*/ 1011381 h 1011381"/>
                <a:gd name="connsiteX6" fmla="*/ 101138 w 6155037"/>
                <a:gd name="connsiteY6" fmla="*/ 1011381 h 1011381"/>
                <a:gd name="connsiteX7" fmla="*/ 0 w 6155037"/>
                <a:gd name="connsiteY7" fmla="*/ 910243 h 1011381"/>
                <a:gd name="connsiteX8" fmla="*/ 0 w 6155037"/>
                <a:gd name="connsiteY8" fmla="*/ 101138 h 101138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155037" h="1011381">
                  <a:moveTo>
                    <a:pt x="0" y="101138"/>
                  </a:moveTo>
                  <a:cubicBezTo>
                    <a:pt x="0" y="45281"/>
                    <a:pt x="45281" y="0"/>
                    <a:pt x="101138" y="0"/>
                  </a:cubicBezTo>
                  <a:lnTo>
                    <a:pt x="6053899" y="0"/>
                  </a:lnTo>
                  <a:cubicBezTo>
                    <a:pt x="6109756" y="0"/>
                    <a:pt x="6155037" y="45281"/>
                    <a:pt x="6155037" y="101138"/>
                  </a:cubicBezTo>
                  <a:lnTo>
                    <a:pt x="6155037" y="910243"/>
                  </a:lnTo>
                  <a:cubicBezTo>
                    <a:pt x="6155037" y="966100"/>
                    <a:pt x="6109756" y="1011381"/>
                    <a:pt x="6053899" y="1011381"/>
                  </a:cubicBezTo>
                  <a:lnTo>
                    <a:pt x="101138" y="1011381"/>
                  </a:lnTo>
                  <a:cubicBezTo>
                    <a:pt x="45281" y="1011381"/>
                    <a:pt x="0" y="966100"/>
                    <a:pt x="0" y="910243"/>
                  </a:cubicBezTo>
                  <a:lnTo>
                    <a:pt x="0" y="101138"/>
                  </a:ln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98202" tIns="98202" rIns="1298691" bIns="98202" numCol="1" spcCol="1270" anchor="ctr" anchorCtr="0">
              <a:noAutofit/>
            </a:bodyPr>
            <a:lstStyle/>
            <a:p>
              <a:pPr marL="895350" lvl="0" algn="ctr" defTabSz="88106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800" b="1" kern="1200" dirty="0" smtClean="0">
                  <a:solidFill>
                    <a:schemeClr val="bg2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НАЦИОНАЛЬНЫЕ ЦЕЛИ РАЗВИТИЯ                                                        РОССИЙСКОЙ ФЕДЕРАЦИИ ДО 2030 ГОДА  И НА ПЕРСПЕКТИВУ ДО 2036 ГОДА</a:t>
              </a:r>
              <a:endParaRPr lang="ru-RU" sz="1800" b="1" kern="1200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6" name="Полилиния 5"/>
            <p:cNvSpPr/>
            <p:nvPr/>
          </p:nvSpPr>
          <p:spPr>
            <a:xfrm>
              <a:off x="1312059" y="3315223"/>
              <a:ext cx="6843563" cy="3108015"/>
            </a:xfrm>
            <a:custGeom>
              <a:avLst/>
              <a:gdLst>
                <a:gd name="connsiteX0" fmla="*/ 0 w 6155037"/>
                <a:gd name="connsiteY0" fmla="*/ 268086 h 2680857"/>
                <a:gd name="connsiteX1" fmla="*/ 268086 w 6155037"/>
                <a:gd name="connsiteY1" fmla="*/ 0 h 2680857"/>
                <a:gd name="connsiteX2" fmla="*/ 5886951 w 6155037"/>
                <a:gd name="connsiteY2" fmla="*/ 0 h 2680857"/>
                <a:gd name="connsiteX3" fmla="*/ 6155037 w 6155037"/>
                <a:gd name="connsiteY3" fmla="*/ 268086 h 2680857"/>
                <a:gd name="connsiteX4" fmla="*/ 6155037 w 6155037"/>
                <a:gd name="connsiteY4" fmla="*/ 2412771 h 2680857"/>
                <a:gd name="connsiteX5" fmla="*/ 5886951 w 6155037"/>
                <a:gd name="connsiteY5" fmla="*/ 2680857 h 2680857"/>
                <a:gd name="connsiteX6" fmla="*/ 268086 w 6155037"/>
                <a:gd name="connsiteY6" fmla="*/ 2680857 h 2680857"/>
                <a:gd name="connsiteX7" fmla="*/ 0 w 6155037"/>
                <a:gd name="connsiteY7" fmla="*/ 2412771 h 2680857"/>
                <a:gd name="connsiteX8" fmla="*/ 0 w 6155037"/>
                <a:gd name="connsiteY8" fmla="*/ 268086 h 26808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155037" h="2680857">
                  <a:moveTo>
                    <a:pt x="0" y="268086"/>
                  </a:moveTo>
                  <a:cubicBezTo>
                    <a:pt x="0" y="120026"/>
                    <a:pt x="120026" y="0"/>
                    <a:pt x="268086" y="0"/>
                  </a:cubicBezTo>
                  <a:lnTo>
                    <a:pt x="5886951" y="0"/>
                  </a:lnTo>
                  <a:cubicBezTo>
                    <a:pt x="6035011" y="0"/>
                    <a:pt x="6155037" y="120026"/>
                    <a:pt x="6155037" y="268086"/>
                  </a:cubicBezTo>
                  <a:lnTo>
                    <a:pt x="6155037" y="2412771"/>
                  </a:lnTo>
                  <a:cubicBezTo>
                    <a:pt x="6155037" y="2560831"/>
                    <a:pt x="6035011" y="2680857"/>
                    <a:pt x="5886951" y="2680857"/>
                  </a:cubicBezTo>
                  <a:lnTo>
                    <a:pt x="268086" y="2680857"/>
                  </a:lnTo>
                  <a:cubicBezTo>
                    <a:pt x="120026" y="2680857"/>
                    <a:pt x="0" y="2560831"/>
                    <a:pt x="0" y="2412771"/>
                  </a:cubicBezTo>
                  <a:lnTo>
                    <a:pt x="0" y="268086"/>
                  </a:ln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147100" tIns="147100" rIns="1347589" bIns="147100" numCol="1" spcCol="1270" anchor="ctr" anchorCtr="0">
              <a:noAutofit/>
            </a:bodyPr>
            <a:lstStyle/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800" kern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800" kern="12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lvl="0" algn="l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800" kern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" name="Полилиния 6"/>
            <p:cNvSpPr/>
            <p:nvPr/>
          </p:nvSpPr>
          <p:spPr>
            <a:xfrm>
              <a:off x="7027328" y="1715845"/>
              <a:ext cx="657397" cy="657397"/>
            </a:xfrm>
            <a:custGeom>
              <a:avLst/>
              <a:gdLst>
                <a:gd name="connsiteX0" fmla="*/ 0 w 657397"/>
                <a:gd name="connsiteY0" fmla="*/ 361568 h 657397"/>
                <a:gd name="connsiteX1" fmla="*/ 147914 w 657397"/>
                <a:gd name="connsiteY1" fmla="*/ 361568 h 657397"/>
                <a:gd name="connsiteX2" fmla="*/ 147914 w 657397"/>
                <a:gd name="connsiteY2" fmla="*/ 0 h 657397"/>
                <a:gd name="connsiteX3" fmla="*/ 509483 w 657397"/>
                <a:gd name="connsiteY3" fmla="*/ 0 h 657397"/>
                <a:gd name="connsiteX4" fmla="*/ 509483 w 657397"/>
                <a:gd name="connsiteY4" fmla="*/ 361568 h 657397"/>
                <a:gd name="connsiteX5" fmla="*/ 657397 w 657397"/>
                <a:gd name="connsiteY5" fmla="*/ 361568 h 657397"/>
                <a:gd name="connsiteX6" fmla="*/ 328699 w 657397"/>
                <a:gd name="connsiteY6" fmla="*/ 657397 h 657397"/>
                <a:gd name="connsiteX7" fmla="*/ 0 w 657397"/>
                <a:gd name="connsiteY7" fmla="*/ 361568 h 657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57397" h="657397">
                  <a:moveTo>
                    <a:pt x="0" y="361568"/>
                  </a:moveTo>
                  <a:lnTo>
                    <a:pt x="147914" y="361568"/>
                  </a:lnTo>
                  <a:lnTo>
                    <a:pt x="147914" y="0"/>
                  </a:lnTo>
                  <a:lnTo>
                    <a:pt x="509483" y="0"/>
                  </a:lnTo>
                  <a:lnTo>
                    <a:pt x="509483" y="361568"/>
                  </a:lnTo>
                  <a:lnTo>
                    <a:pt x="657397" y="361568"/>
                  </a:lnTo>
                  <a:lnTo>
                    <a:pt x="328699" y="657397"/>
                  </a:lnTo>
                  <a:lnTo>
                    <a:pt x="0" y="361568"/>
                  </a:ln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184744" tIns="36830" rIns="184744" bIns="199536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900" kern="1200"/>
            </a:p>
          </p:txBody>
        </p:sp>
        <p:sp>
          <p:nvSpPr>
            <p:cNvPr id="8" name="Полилиния 7"/>
            <p:cNvSpPr/>
            <p:nvPr/>
          </p:nvSpPr>
          <p:spPr>
            <a:xfrm>
              <a:off x="7027328" y="2884489"/>
              <a:ext cx="657397" cy="657397"/>
            </a:xfrm>
            <a:custGeom>
              <a:avLst/>
              <a:gdLst>
                <a:gd name="connsiteX0" fmla="*/ 0 w 657397"/>
                <a:gd name="connsiteY0" fmla="*/ 361568 h 657397"/>
                <a:gd name="connsiteX1" fmla="*/ 147914 w 657397"/>
                <a:gd name="connsiteY1" fmla="*/ 361568 h 657397"/>
                <a:gd name="connsiteX2" fmla="*/ 147914 w 657397"/>
                <a:gd name="connsiteY2" fmla="*/ 0 h 657397"/>
                <a:gd name="connsiteX3" fmla="*/ 509483 w 657397"/>
                <a:gd name="connsiteY3" fmla="*/ 0 h 657397"/>
                <a:gd name="connsiteX4" fmla="*/ 509483 w 657397"/>
                <a:gd name="connsiteY4" fmla="*/ 361568 h 657397"/>
                <a:gd name="connsiteX5" fmla="*/ 657397 w 657397"/>
                <a:gd name="connsiteY5" fmla="*/ 361568 h 657397"/>
                <a:gd name="connsiteX6" fmla="*/ 328699 w 657397"/>
                <a:gd name="connsiteY6" fmla="*/ 657397 h 657397"/>
                <a:gd name="connsiteX7" fmla="*/ 0 w 657397"/>
                <a:gd name="connsiteY7" fmla="*/ 361568 h 6573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57397" h="657397">
                  <a:moveTo>
                    <a:pt x="0" y="361568"/>
                  </a:moveTo>
                  <a:lnTo>
                    <a:pt x="147914" y="361568"/>
                  </a:lnTo>
                  <a:lnTo>
                    <a:pt x="147914" y="0"/>
                  </a:lnTo>
                  <a:lnTo>
                    <a:pt x="509483" y="0"/>
                  </a:lnTo>
                  <a:lnTo>
                    <a:pt x="509483" y="361568"/>
                  </a:lnTo>
                  <a:lnTo>
                    <a:pt x="657397" y="361568"/>
                  </a:lnTo>
                  <a:lnTo>
                    <a:pt x="328699" y="657397"/>
                  </a:lnTo>
                  <a:lnTo>
                    <a:pt x="0" y="361568"/>
                  </a:lnTo>
                  <a:close/>
                </a:path>
              </a:pathLst>
            </a:cu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spcFirstLastPara="0" vert="horz" wrap="square" lIns="184744" tIns="36830" rIns="184744" bIns="199536" numCol="1" spcCol="1270" anchor="ctr" anchorCtr="0">
              <a:noAutofit/>
            </a:bodyPr>
            <a:lstStyle/>
            <a:p>
              <a:pPr lvl="0" algn="ctr" defTabSz="1289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2900" kern="1200"/>
            </a:p>
          </p:txBody>
        </p:sp>
      </p:grpSp>
      <p:sp>
        <p:nvSpPr>
          <p:cNvPr id="9" name="Прямоугольник 8"/>
          <p:cNvSpPr/>
          <p:nvPr/>
        </p:nvSpPr>
        <p:spPr>
          <a:xfrm>
            <a:off x="871300" y="3571387"/>
            <a:ext cx="7873689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сохранение населения, укрепление здоровья и повышение благополучия людей, поддержка семьи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10000"/>
              </a:lnSpc>
            </a:pP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реализация потенциала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каждого человека, 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</a:t>
            </a:r>
            <a:r>
              <a:rPr lang="ru-RU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его талантов, воспитание патриотичной и социально ответственной личности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>
              <a:lnSpc>
                <a:spcPct val="11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комфортная и безопасная среда для жизни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экологическое благополучие;</a:t>
            </a:r>
          </a:p>
          <a:p>
            <a:pPr>
              <a:lnSpc>
                <a:spcPct val="11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д) устойчивая и динамичная экономика;</a:t>
            </a:r>
          </a:p>
          <a:p>
            <a:pPr>
              <a:lnSpc>
                <a:spcPct val="11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е) технологическое лидерство;</a:t>
            </a:r>
          </a:p>
          <a:p>
            <a:pPr>
              <a:lnSpc>
                <a:spcPct val="110000"/>
              </a:lnSpc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ж) цифровая трансформация государственного и муниципального управления, экономики и социальной сферы. </a:t>
            </a:r>
          </a:p>
          <a:p>
            <a:endParaRPr lang="ru-RU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Рамка 24"/>
          <p:cNvSpPr/>
          <p:nvPr/>
        </p:nvSpPr>
        <p:spPr>
          <a:xfrm>
            <a:off x="871300" y="4177986"/>
            <a:ext cx="7308424" cy="701585"/>
          </a:xfrm>
          <a:prstGeom prst="frame">
            <a:avLst>
              <a:gd name="adj1" fmla="val 6794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859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/>
          <p:nvPr/>
        </p:nvSpPr>
        <p:spPr>
          <a:xfrm>
            <a:off x="1276921" y="5180075"/>
            <a:ext cx="6591300" cy="3789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algn="ctr">
              <a:spcBef>
                <a:spcPts val="75"/>
              </a:spcBef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В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субъектах</a:t>
            </a:r>
            <a:r>
              <a:rPr sz="1200" spc="-23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8" dirty="0">
                <a:solidFill>
                  <a:srgbClr val="FFFFFF"/>
                </a:solidFill>
                <a:latin typeface="Calibri"/>
                <a:cs typeface="Calibri"/>
              </a:rPr>
              <a:t>Российской</a:t>
            </a:r>
            <a:r>
              <a:rPr sz="12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Федерации</a:t>
            </a:r>
            <a:r>
              <a:rPr sz="1200" spc="-26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сформированы</a:t>
            </a:r>
            <a:r>
              <a:rPr sz="1200" spc="-23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программы</a:t>
            </a:r>
            <a:r>
              <a:rPr sz="1200" spc="-19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развития</a:t>
            </a:r>
            <a:r>
              <a:rPr sz="1200" spc="-26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9" dirty="0">
                <a:solidFill>
                  <a:srgbClr val="FFFFFF"/>
                </a:solidFill>
                <a:latin typeface="Calibri"/>
                <a:cs typeface="Calibri"/>
              </a:rPr>
              <a:t>детско-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юношеского</a:t>
            </a:r>
            <a:r>
              <a:rPr sz="1200" spc="-23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8" dirty="0">
                <a:solidFill>
                  <a:srgbClr val="FFFFFF"/>
                </a:solidFill>
                <a:latin typeface="Calibri"/>
                <a:cs typeface="Calibri"/>
              </a:rPr>
              <a:t>спорта,</a:t>
            </a:r>
            <a:endParaRPr sz="1200" dirty="0">
              <a:latin typeface="Calibri"/>
              <a:cs typeface="Calibri"/>
            </a:endParaRPr>
          </a:p>
          <a:p>
            <a:pPr marL="476" algn="ctr"/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планы</a:t>
            </a:r>
            <a:r>
              <a:rPr sz="12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реализации</a:t>
            </a:r>
            <a:r>
              <a:rPr sz="1200" spc="-38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Концепции</a:t>
            </a:r>
            <a:r>
              <a:rPr sz="12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развития</a:t>
            </a:r>
            <a:r>
              <a:rPr sz="1200" spc="-38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8" dirty="0">
                <a:solidFill>
                  <a:srgbClr val="FFFFFF"/>
                </a:solidFill>
                <a:latin typeface="Calibri"/>
                <a:cs typeface="Calibri"/>
              </a:rPr>
              <a:t>дополнительного</a:t>
            </a:r>
            <a:r>
              <a:rPr sz="1200" spc="-26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8" dirty="0">
                <a:solidFill>
                  <a:srgbClr val="FFFFFF"/>
                </a:solidFill>
                <a:latin typeface="Calibri"/>
                <a:cs typeface="Calibri"/>
              </a:rPr>
              <a:t>образования</a:t>
            </a:r>
            <a:endParaRPr sz="1200" dirty="0">
              <a:latin typeface="Calibri"/>
              <a:cs typeface="Calibri"/>
            </a:endParaRPr>
          </a:p>
        </p:txBody>
      </p:sp>
      <p:sp>
        <p:nvSpPr>
          <p:cNvPr id="29" name="Рамка 28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28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олилиния 4"/>
          <p:cNvSpPr/>
          <p:nvPr/>
        </p:nvSpPr>
        <p:spPr>
          <a:xfrm>
            <a:off x="542217" y="304420"/>
            <a:ext cx="8085221" cy="1317185"/>
          </a:xfrm>
          <a:custGeom>
            <a:avLst/>
            <a:gdLst>
              <a:gd name="connsiteX0" fmla="*/ 0 w 6079957"/>
              <a:gd name="connsiteY0" fmla="*/ 100912 h 1009115"/>
              <a:gd name="connsiteX1" fmla="*/ 100912 w 6079957"/>
              <a:gd name="connsiteY1" fmla="*/ 0 h 1009115"/>
              <a:gd name="connsiteX2" fmla="*/ 5979046 w 6079957"/>
              <a:gd name="connsiteY2" fmla="*/ 0 h 1009115"/>
              <a:gd name="connsiteX3" fmla="*/ 6079958 w 6079957"/>
              <a:gd name="connsiteY3" fmla="*/ 100912 h 1009115"/>
              <a:gd name="connsiteX4" fmla="*/ 6079957 w 6079957"/>
              <a:gd name="connsiteY4" fmla="*/ 908204 h 1009115"/>
              <a:gd name="connsiteX5" fmla="*/ 5979045 w 6079957"/>
              <a:gd name="connsiteY5" fmla="*/ 1009116 h 1009115"/>
              <a:gd name="connsiteX6" fmla="*/ 100912 w 6079957"/>
              <a:gd name="connsiteY6" fmla="*/ 1009115 h 1009115"/>
              <a:gd name="connsiteX7" fmla="*/ 0 w 6079957"/>
              <a:gd name="connsiteY7" fmla="*/ 908203 h 1009115"/>
              <a:gd name="connsiteX8" fmla="*/ 0 w 6079957"/>
              <a:gd name="connsiteY8" fmla="*/ 100912 h 1009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6079957" h="1009115">
                <a:moveTo>
                  <a:pt x="0" y="100912"/>
                </a:moveTo>
                <a:cubicBezTo>
                  <a:pt x="0" y="45180"/>
                  <a:pt x="45180" y="0"/>
                  <a:pt x="100912" y="0"/>
                </a:cubicBezTo>
                <a:lnTo>
                  <a:pt x="5979046" y="0"/>
                </a:lnTo>
                <a:cubicBezTo>
                  <a:pt x="6034778" y="0"/>
                  <a:pt x="6079958" y="45180"/>
                  <a:pt x="6079958" y="100912"/>
                </a:cubicBezTo>
                <a:cubicBezTo>
                  <a:pt x="6079958" y="370009"/>
                  <a:pt x="6079957" y="639107"/>
                  <a:pt x="6079957" y="908204"/>
                </a:cubicBezTo>
                <a:cubicBezTo>
                  <a:pt x="6079957" y="963936"/>
                  <a:pt x="6034777" y="1009116"/>
                  <a:pt x="5979045" y="1009116"/>
                </a:cubicBezTo>
                <a:lnTo>
                  <a:pt x="100912" y="1009115"/>
                </a:lnTo>
                <a:cubicBezTo>
                  <a:pt x="45180" y="1009115"/>
                  <a:pt x="0" y="963935"/>
                  <a:pt x="0" y="908203"/>
                </a:cubicBezTo>
                <a:lnTo>
                  <a:pt x="0" y="100912"/>
                </a:lnTo>
                <a:close/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 w="38100"/>
        </p:spPr>
        <p:style>
          <a:lnRef idx="2">
            <a:schemeClr val="accent5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38141" tIns="101946" rIns="138141" bIns="101946" numCol="1" spcCol="1270" anchor="ctr" anchorCtr="0">
            <a:noAutofit/>
          </a:bodyPr>
          <a:lstStyle/>
          <a:p>
            <a:pPr lvl="0" algn="ctr" defTabSz="2533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РЕАЛИЗАЦИЯ ПОТЕНЦИАЛА КАЖДОГО ЧЕЛОВЕКА, РАЗВИТИЕ ЕГО ТАЛАНТОВ, ВОСПИТАНИЕ ПАТРИОТИЧНОЙ И СОЦИАЛЬНО ОТВЕТСТВЕННОЙ ЛИЧНОСТИ</a:t>
            </a:r>
            <a:endParaRPr lang="ru-RU" sz="2000" b="1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олилиния 24"/>
          <p:cNvSpPr/>
          <p:nvPr/>
        </p:nvSpPr>
        <p:spPr>
          <a:xfrm>
            <a:off x="553443" y="1880121"/>
            <a:ext cx="8073995" cy="1299239"/>
          </a:xfrm>
          <a:custGeom>
            <a:avLst/>
            <a:gdLst>
              <a:gd name="connsiteX0" fmla="*/ 0 w 5010295"/>
              <a:gd name="connsiteY0" fmla="*/ 168219 h 1009115"/>
              <a:gd name="connsiteX1" fmla="*/ 168219 w 5010295"/>
              <a:gd name="connsiteY1" fmla="*/ 0 h 1009115"/>
              <a:gd name="connsiteX2" fmla="*/ 4842076 w 5010295"/>
              <a:gd name="connsiteY2" fmla="*/ 0 h 1009115"/>
              <a:gd name="connsiteX3" fmla="*/ 5010295 w 5010295"/>
              <a:gd name="connsiteY3" fmla="*/ 168219 h 1009115"/>
              <a:gd name="connsiteX4" fmla="*/ 5010295 w 5010295"/>
              <a:gd name="connsiteY4" fmla="*/ 840896 h 1009115"/>
              <a:gd name="connsiteX5" fmla="*/ 4842076 w 5010295"/>
              <a:gd name="connsiteY5" fmla="*/ 1009115 h 1009115"/>
              <a:gd name="connsiteX6" fmla="*/ 168219 w 5010295"/>
              <a:gd name="connsiteY6" fmla="*/ 1009115 h 1009115"/>
              <a:gd name="connsiteX7" fmla="*/ 0 w 5010295"/>
              <a:gd name="connsiteY7" fmla="*/ 840896 h 1009115"/>
              <a:gd name="connsiteX8" fmla="*/ 0 w 5010295"/>
              <a:gd name="connsiteY8" fmla="*/ 168219 h 1009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10295" h="1009115">
                <a:moveTo>
                  <a:pt x="0" y="168219"/>
                </a:moveTo>
                <a:cubicBezTo>
                  <a:pt x="0" y="75314"/>
                  <a:pt x="75314" y="0"/>
                  <a:pt x="168219" y="0"/>
                </a:cubicBezTo>
                <a:lnTo>
                  <a:pt x="4842076" y="0"/>
                </a:lnTo>
                <a:cubicBezTo>
                  <a:pt x="4934981" y="0"/>
                  <a:pt x="5010295" y="75314"/>
                  <a:pt x="5010295" y="168219"/>
                </a:cubicBezTo>
                <a:lnTo>
                  <a:pt x="5010295" y="840896"/>
                </a:lnTo>
                <a:cubicBezTo>
                  <a:pt x="5010295" y="933801"/>
                  <a:pt x="4934981" y="1009115"/>
                  <a:pt x="4842076" y="1009115"/>
                </a:cubicBezTo>
                <a:lnTo>
                  <a:pt x="168219" y="1009115"/>
                </a:lnTo>
                <a:cubicBezTo>
                  <a:pt x="75314" y="1009115"/>
                  <a:pt x="0" y="933801"/>
                  <a:pt x="0" y="840896"/>
                </a:cubicBezTo>
                <a:lnTo>
                  <a:pt x="0" y="168219"/>
                </a:lnTo>
                <a:close/>
              </a:path>
            </a:pathLst>
          </a:custGeom>
          <a:ln w="38100">
            <a:prstDash val="sysDot"/>
          </a:ln>
        </p:spPr>
        <p:style>
          <a:lnRef idx="2">
            <a:schemeClr val="accent5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6854" tIns="276854" rIns="276854" bIns="276854" numCol="1" spcCol="1270" anchor="ctr" anchorCtr="0">
            <a:noAutofit/>
          </a:bodyPr>
          <a:lstStyle/>
          <a:p>
            <a:pPr marL="182563" lvl="0" indent="-182563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Формирование эффективной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выявления, поддержки и развития способностей и талантов детей и молодежи, основанной на принципах ответственности, справедливости, всеобщности и направленной на самоопределение и профессиональную ориентацию  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обучающихся</a:t>
            </a:r>
            <a:endParaRPr lang="ru-RU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Полилиния 25"/>
          <p:cNvSpPr/>
          <p:nvPr/>
        </p:nvSpPr>
        <p:spPr>
          <a:xfrm>
            <a:off x="542217" y="3346664"/>
            <a:ext cx="8085221" cy="1131125"/>
          </a:xfrm>
          <a:custGeom>
            <a:avLst/>
            <a:gdLst>
              <a:gd name="connsiteX0" fmla="*/ 0 w 5010295"/>
              <a:gd name="connsiteY0" fmla="*/ 168219 h 1009115"/>
              <a:gd name="connsiteX1" fmla="*/ 168219 w 5010295"/>
              <a:gd name="connsiteY1" fmla="*/ 0 h 1009115"/>
              <a:gd name="connsiteX2" fmla="*/ 4842076 w 5010295"/>
              <a:gd name="connsiteY2" fmla="*/ 0 h 1009115"/>
              <a:gd name="connsiteX3" fmla="*/ 5010295 w 5010295"/>
              <a:gd name="connsiteY3" fmla="*/ 168219 h 1009115"/>
              <a:gd name="connsiteX4" fmla="*/ 5010295 w 5010295"/>
              <a:gd name="connsiteY4" fmla="*/ 840896 h 1009115"/>
              <a:gd name="connsiteX5" fmla="*/ 4842076 w 5010295"/>
              <a:gd name="connsiteY5" fmla="*/ 1009115 h 1009115"/>
              <a:gd name="connsiteX6" fmla="*/ 168219 w 5010295"/>
              <a:gd name="connsiteY6" fmla="*/ 1009115 h 1009115"/>
              <a:gd name="connsiteX7" fmla="*/ 0 w 5010295"/>
              <a:gd name="connsiteY7" fmla="*/ 840896 h 1009115"/>
              <a:gd name="connsiteX8" fmla="*/ 0 w 5010295"/>
              <a:gd name="connsiteY8" fmla="*/ 168219 h 1009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10295" h="1009115">
                <a:moveTo>
                  <a:pt x="0" y="168219"/>
                </a:moveTo>
                <a:cubicBezTo>
                  <a:pt x="0" y="75314"/>
                  <a:pt x="75314" y="0"/>
                  <a:pt x="168219" y="0"/>
                </a:cubicBezTo>
                <a:lnTo>
                  <a:pt x="4842076" y="0"/>
                </a:lnTo>
                <a:cubicBezTo>
                  <a:pt x="4934981" y="0"/>
                  <a:pt x="5010295" y="75314"/>
                  <a:pt x="5010295" y="168219"/>
                </a:cubicBezTo>
                <a:lnTo>
                  <a:pt x="5010295" y="840896"/>
                </a:lnTo>
                <a:cubicBezTo>
                  <a:pt x="5010295" y="933801"/>
                  <a:pt x="4934981" y="1009115"/>
                  <a:pt x="4842076" y="1009115"/>
                </a:cubicBezTo>
                <a:lnTo>
                  <a:pt x="168219" y="1009115"/>
                </a:lnTo>
                <a:cubicBezTo>
                  <a:pt x="75314" y="1009115"/>
                  <a:pt x="0" y="933801"/>
                  <a:pt x="0" y="840896"/>
                </a:cubicBezTo>
                <a:lnTo>
                  <a:pt x="0" y="168219"/>
                </a:lnTo>
                <a:close/>
              </a:path>
            </a:pathLst>
          </a:custGeom>
          <a:ln w="38100">
            <a:prstDash val="sysDot"/>
          </a:ln>
        </p:spPr>
        <p:style>
          <a:lnRef idx="2">
            <a:schemeClr val="accent5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6854" tIns="276854" rIns="276854" bIns="276854" numCol="1" spcCol="1270" anchor="ctr" anchorCtr="0">
            <a:noAutofit/>
          </a:bodyPr>
          <a:lstStyle/>
          <a:p>
            <a:pPr marL="182563" lvl="0" indent="-182563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оздание 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условий для воспитания гармонично развитой, патриотичной и социально ответственной личности на основе традиционных российских духовно-нравственных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культурно-исторических ценностей</a:t>
            </a:r>
            <a:endParaRPr lang="ru-RU" sz="3200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Полилиния 26"/>
          <p:cNvSpPr/>
          <p:nvPr/>
        </p:nvSpPr>
        <p:spPr>
          <a:xfrm>
            <a:off x="601532" y="4693211"/>
            <a:ext cx="8051543" cy="930663"/>
          </a:xfrm>
          <a:custGeom>
            <a:avLst/>
            <a:gdLst>
              <a:gd name="connsiteX0" fmla="*/ 0 w 5010295"/>
              <a:gd name="connsiteY0" fmla="*/ 168219 h 1009115"/>
              <a:gd name="connsiteX1" fmla="*/ 168219 w 5010295"/>
              <a:gd name="connsiteY1" fmla="*/ 0 h 1009115"/>
              <a:gd name="connsiteX2" fmla="*/ 4842076 w 5010295"/>
              <a:gd name="connsiteY2" fmla="*/ 0 h 1009115"/>
              <a:gd name="connsiteX3" fmla="*/ 5010295 w 5010295"/>
              <a:gd name="connsiteY3" fmla="*/ 168219 h 1009115"/>
              <a:gd name="connsiteX4" fmla="*/ 5010295 w 5010295"/>
              <a:gd name="connsiteY4" fmla="*/ 840896 h 1009115"/>
              <a:gd name="connsiteX5" fmla="*/ 4842076 w 5010295"/>
              <a:gd name="connsiteY5" fmla="*/ 1009115 h 1009115"/>
              <a:gd name="connsiteX6" fmla="*/ 168219 w 5010295"/>
              <a:gd name="connsiteY6" fmla="*/ 1009115 h 1009115"/>
              <a:gd name="connsiteX7" fmla="*/ 0 w 5010295"/>
              <a:gd name="connsiteY7" fmla="*/ 840896 h 1009115"/>
              <a:gd name="connsiteX8" fmla="*/ 0 w 5010295"/>
              <a:gd name="connsiteY8" fmla="*/ 168219 h 1009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10295" h="1009115">
                <a:moveTo>
                  <a:pt x="0" y="168219"/>
                </a:moveTo>
                <a:cubicBezTo>
                  <a:pt x="0" y="75314"/>
                  <a:pt x="75314" y="0"/>
                  <a:pt x="168219" y="0"/>
                </a:cubicBezTo>
                <a:lnTo>
                  <a:pt x="4842076" y="0"/>
                </a:lnTo>
                <a:cubicBezTo>
                  <a:pt x="4934981" y="0"/>
                  <a:pt x="5010295" y="75314"/>
                  <a:pt x="5010295" y="168219"/>
                </a:cubicBezTo>
                <a:lnTo>
                  <a:pt x="5010295" y="840896"/>
                </a:lnTo>
                <a:cubicBezTo>
                  <a:pt x="5010295" y="933801"/>
                  <a:pt x="4934981" y="1009115"/>
                  <a:pt x="4842076" y="1009115"/>
                </a:cubicBezTo>
                <a:lnTo>
                  <a:pt x="168219" y="1009115"/>
                </a:lnTo>
                <a:cubicBezTo>
                  <a:pt x="75314" y="1009115"/>
                  <a:pt x="0" y="933801"/>
                  <a:pt x="0" y="840896"/>
                </a:cubicBezTo>
                <a:lnTo>
                  <a:pt x="0" y="168219"/>
                </a:lnTo>
                <a:close/>
              </a:path>
            </a:pathLst>
          </a:custGeom>
          <a:ln w="38100">
            <a:prstDash val="sysDot"/>
          </a:ln>
        </p:spPr>
        <p:style>
          <a:lnRef idx="2">
            <a:schemeClr val="accent5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6854" tIns="276854" rIns="276854" bIns="276854" numCol="1" spcCol="1270" anchor="ctr" anchorCtr="0">
            <a:noAutofit/>
          </a:bodyPr>
          <a:lstStyle/>
          <a:p>
            <a:pPr lvl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kern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олилиния 7"/>
          <p:cNvSpPr/>
          <p:nvPr/>
        </p:nvSpPr>
        <p:spPr>
          <a:xfrm>
            <a:off x="601533" y="5774447"/>
            <a:ext cx="8014680" cy="721724"/>
          </a:xfrm>
          <a:custGeom>
            <a:avLst/>
            <a:gdLst>
              <a:gd name="connsiteX0" fmla="*/ 0 w 5010295"/>
              <a:gd name="connsiteY0" fmla="*/ 168219 h 1009115"/>
              <a:gd name="connsiteX1" fmla="*/ 168219 w 5010295"/>
              <a:gd name="connsiteY1" fmla="*/ 0 h 1009115"/>
              <a:gd name="connsiteX2" fmla="*/ 4842076 w 5010295"/>
              <a:gd name="connsiteY2" fmla="*/ 0 h 1009115"/>
              <a:gd name="connsiteX3" fmla="*/ 5010295 w 5010295"/>
              <a:gd name="connsiteY3" fmla="*/ 168219 h 1009115"/>
              <a:gd name="connsiteX4" fmla="*/ 5010295 w 5010295"/>
              <a:gd name="connsiteY4" fmla="*/ 840896 h 1009115"/>
              <a:gd name="connsiteX5" fmla="*/ 4842076 w 5010295"/>
              <a:gd name="connsiteY5" fmla="*/ 1009115 h 1009115"/>
              <a:gd name="connsiteX6" fmla="*/ 168219 w 5010295"/>
              <a:gd name="connsiteY6" fmla="*/ 1009115 h 1009115"/>
              <a:gd name="connsiteX7" fmla="*/ 0 w 5010295"/>
              <a:gd name="connsiteY7" fmla="*/ 840896 h 1009115"/>
              <a:gd name="connsiteX8" fmla="*/ 0 w 5010295"/>
              <a:gd name="connsiteY8" fmla="*/ 168219 h 10091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5010295" h="1009115">
                <a:moveTo>
                  <a:pt x="0" y="168219"/>
                </a:moveTo>
                <a:cubicBezTo>
                  <a:pt x="0" y="75314"/>
                  <a:pt x="75314" y="0"/>
                  <a:pt x="168219" y="0"/>
                </a:cubicBezTo>
                <a:lnTo>
                  <a:pt x="4842076" y="0"/>
                </a:lnTo>
                <a:cubicBezTo>
                  <a:pt x="4934981" y="0"/>
                  <a:pt x="5010295" y="75314"/>
                  <a:pt x="5010295" y="168219"/>
                </a:cubicBezTo>
                <a:lnTo>
                  <a:pt x="5010295" y="840896"/>
                </a:lnTo>
                <a:cubicBezTo>
                  <a:pt x="5010295" y="933801"/>
                  <a:pt x="4934981" y="1009115"/>
                  <a:pt x="4842076" y="1009115"/>
                </a:cubicBezTo>
                <a:lnTo>
                  <a:pt x="168219" y="1009115"/>
                </a:lnTo>
                <a:cubicBezTo>
                  <a:pt x="75314" y="1009115"/>
                  <a:pt x="0" y="933801"/>
                  <a:pt x="0" y="840896"/>
                </a:cubicBezTo>
                <a:lnTo>
                  <a:pt x="0" y="168219"/>
                </a:lnTo>
                <a:close/>
              </a:path>
            </a:pathLst>
          </a:custGeom>
          <a:ln w="38100">
            <a:prstDash val="sysDot"/>
          </a:ln>
        </p:spPr>
        <p:style>
          <a:lnRef idx="2">
            <a:schemeClr val="accent5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276854" tIns="276854" rIns="276854" bIns="276854" numCol="1" spcCol="1270" anchor="ctr" anchorCtr="0">
            <a:noAutofit/>
          </a:bodyPr>
          <a:lstStyle/>
          <a:p>
            <a:pPr lvl="0" algn="ctr" defTabSz="1422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3200" kern="1200"/>
          </a:p>
        </p:txBody>
      </p:sp>
      <p:sp>
        <p:nvSpPr>
          <p:cNvPr id="3" name="Прямоугольник 2"/>
          <p:cNvSpPr/>
          <p:nvPr/>
        </p:nvSpPr>
        <p:spPr>
          <a:xfrm>
            <a:off x="601533" y="4751782"/>
            <a:ext cx="80146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20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молодых </a:t>
            </a:r>
            <a:r>
              <a:rPr lang="ru-RU" dirty="0">
                <a:solidFill>
                  <a:srgbClr val="020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людей, участвующих в проектах </a:t>
            </a:r>
            <a:r>
              <a:rPr lang="ru-RU" dirty="0" smtClean="0">
                <a:solidFill>
                  <a:srgbClr val="020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dirty="0">
                <a:solidFill>
                  <a:srgbClr val="020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программах, направленных на профессиональное, </a:t>
            </a:r>
            <a:r>
              <a:rPr lang="ru-RU" dirty="0" smtClean="0">
                <a:solidFill>
                  <a:srgbClr val="020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личностное развитие и патриотическое воспитание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41144" y="5800312"/>
            <a:ext cx="771946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020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Увеличение доли </a:t>
            </a:r>
            <a:r>
              <a:rPr lang="ru-RU" dirty="0">
                <a:solidFill>
                  <a:srgbClr val="020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молодых людей, вовлеченных </a:t>
            </a:r>
            <a:r>
              <a:rPr lang="ru-RU" dirty="0" smtClean="0">
                <a:solidFill>
                  <a:srgbClr val="020C2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добровольческую и общественную деятельность.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544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85626"/>
          </a:xfr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90163" y="1909469"/>
            <a:ext cx="5206435" cy="536494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50066" y="2424052"/>
            <a:ext cx="6766560" cy="3728211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2587792" y="2177716"/>
            <a:ext cx="441117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400" b="1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400" b="1" dirty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Молодёжь и дети</a:t>
            </a:r>
            <a:r>
              <a:rPr lang="ru-RU" sz="2400" b="1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 </a:t>
            </a:r>
          </a:p>
          <a:p>
            <a:pPr algn="ctr"/>
            <a:r>
              <a:rPr lang="ru-RU" sz="2400" b="1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2025-2030 </a:t>
            </a:r>
          </a:p>
          <a:p>
            <a:pPr algn="ctr"/>
            <a:endParaRPr lang="ru-RU" sz="2400" b="1" dirty="0" smtClean="0">
              <a:solidFill>
                <a:srgbClr val="1111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467727" y="4002607"/>
            <a:ext cx="453124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1111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«Все лучшее детям»  </a:t>
            </a:r>
          </a:p>
          <a:p>
            <a:pPr algn="ctr"/>
            <a:endParaRPr lang="ru-RU" sz="2400" b="1" dirty="0" smtClean="0">
              <a:solidFill>
                <a:srgbClr val="1111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 smtClean="0">
              <a:solidFill>
                <a:srgbClr val="11111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693359" y="5107951"/>
            <a:ext cx="607997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2400" b="1" dirty="0">
                <a:solidFill>
                  <a:schemeClr val="bg2">
                    <a:lumMod val="1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проекта </a:t>
            </a:r>
            <a:r>
              <a:rPr lang="ru-RU" sz="2400" dirty="0">
                <a:solidFill>
                  <a:srgbClr val="2933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— создание благоприятных условий для гармоничного развития </a:t>
            </a:r>
            <a:r>
              <a:rPr lang="ru-RU" sz="2400" dirty="0" smtClean="0">
                <a:solidFill>
                  <a:srgbClr val="2933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</a:t>
            </a:r>
            <a:r>
              <a:rPr lang="ru-RU" sz="2400" dirty="0">
                <a:solidFill>
                  <a:srgbClr val="29334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8515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79682"/>
              </p:ext>
            </p:extLst>
          </p:nvPr>
        </p:nvGraphicFramePr>
        <p:xfrm>
          <a:off x="12664" y="1"/>
          <a:ext cx="9103427" cy="685799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034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9715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5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5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Динамика</a:t>
                      </a: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количества участников и победителей конкурса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профессионального мастерства  «Сердце отдаю детям» за 2022-2025 годы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084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754506452"/>
              </p:ext>
            </p:extLst>
          </p:nvPr>
        </p:nvGraphicFramePr>
        <p:xfrm>
          <a:off x="-89441" y="1044526"/>
          <a:ext cx="7206647" cy="34946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Диаграмма 6"/>
          <p:cNvGraphicFramePr/>
          <p:nvPr>
            <p:extLst>
              <p:ext uri="{D42A27DB-BD31-4B8C-83A1-F6EECF244321}">
                <p14:modId xmlns:p14="http://schemas.microsoft.com/office/powerpoint/2010/main" val="3247660817"/>
              </p:ext>
            </p:extLst>
          </p:nvPr>
        </p:nvGraphicFramePr>
        <p:xfrm>
          <a:off x="-382326" y="3668012"/>
          <a:ext cx="7378912" cy="324689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6892900" y="2002326"/>
            <a:ext cx="2195281" cy="707886"/>
          </a:xfrm>
          <a:prstGeom prst="rect">
            <a:avLst/>
          </a:prstGeom>
          <a:solidFill>
            <a:srgbClr val="92D050"/>
          </a:solidFill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этап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705121" y="4447640"/>
            <a:ext cx="2383060" cy="707886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Областной 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этап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057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4" name="Таблица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207662"/>
              </p:ext>
            </p:extLst>
          </p:nvPr>
        </p:nvGraphicFramePr>
        <p:xfrm>
          <a:off x="50032" y="0"/>
          <a:ext cx="9124749" cy="6858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247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99626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spc="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Муниципальный этап областного конкурса воспитательных практик среди педагогических работников образовательных учреждений г.Брянска </a:t>
                      </a:r>
                      <a:endParaRPr lang="ru-RU" sz="2000" b="1" kern="1200" spc="200" baseline="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617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spc="-5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spc="-5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spc="-50" baseline="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kern="1200" dirty="0" smtClean="0">
                        <a:solidFill>
                          <a:srgbClr val="7030A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" y="71875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51" name="AutoShape 17" descr="https://57kpspb.caduk.ru/images/dfbaaf6e.png"/>
          <p:cNvSpPr>
            <a:spLocks noChangeAspect="1" noChangeArrowheads="1"/>
          </p:cNvSpPr>
          <p:nvPr/>
        </p:nvSpPr>
        <p:spPr bwMode="auto">
          <a:xfrm>
            <a:off x="116681" y="7489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sp>
        <p:nvSpPr>
          <p:cNvPr id="68" name="AutoShape 19" descr="https://57kpspb.caduk.ru/images/dfbaaf6e.png"/>
          <p:cNvSpPr>
            <a:spLocks noChangeAspect="1" noChangeArrowheads="1"/>
          </p:cNvSpPr>
          <p:nvPr/>
        </p:nvSpPr>
        <p:spPr bwMode="auto">
          <a:xfrm>
            <a:off x="230981" y="8632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sp>
        <p:nvSpPr>
          <p:cNvPr id="70" name="AutoShape 21" descr="https://57kpspb.caduk.ru/images/dfbaaf6e.png"/>
          <p:cNvSpPr>
            <a:spLocks noChangeAspect="1" noChangeArrowheads="1"/>
          </p:cNvSpPr>
          <p:nvPr/>
        </p:nvSpPr>
        <p:spPr bwMode="auto">
          <a:xfrm>
            <a:off x="345281" y="9775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1" y="718751"/>
            <a:ext cx="138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1" y="718751"/>
            <a:ext cx="138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3700066234"/>
              </p:ext>
            </p:extLst>
          </p:nvPr>
        </p:nvGraphicFramePr>
        <p:xfrm>
          <a:off x="573881" y="1617044"/>
          <a:ext cx="8204359" cy="46586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868501" y="2439343"/>
            <a:ext cx="1649994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350" dirty="0"/>
          </a:p>
        </p:txBody>
      </p:sp>
      <p:sp>
        <p:nvSpPr>
          <p:cNvPr id="21" name="TextBox 20"/>
          <p:cNvSpPr txBox="1"/>
          <p:nvPr/>
        </p:nvSpPr>
        <p:spPr>
          <a:xfrm>
            <a:off x="5880226" y="2738107"/>
            <a:ext cx="1677155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1350" dirty="0"/>
          </a:p>
        </p:txBody>
      </p:sp>
      <p:sp>
        <p:nvSpPr>
          <p:cNvPr id="26" name="TextBox 25"/>
          <p:cNvSpPr txBox="1"/>
          <p:nvPr/>
        </p:nvSpPr>
        <p:spPr>
          <a:xfrm>
            <a:off x="4529948" y="4376087"/>
            <a:ext cx="4196615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«Формирование 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целостного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воспитательного пространства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традиционных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культурно-исторических 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духовно-нравственных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ценностей»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706578" y="4738107"/>
            <a:ext cx="2403695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«Воспитание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памяти о героях среди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молодежи»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1471262" y="1926776"/>
            <a:ext cx="287432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spc="-38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Воспитание детского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коллектива»</a:t>
            </a:r>
            <a:endParaRPr lang="ru-RU" sz="2000" b="1" spc="-38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4990061" y="2039233"/>
            <a:ext cx="30568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sz="2000" b="1" dirty="0" smtClean="0">
                <a:latin typeface="Times New Roman" panose="02020603050405020304" pitchFamily="18" charset="0"/>
                <a:cs typeface="Times New Roman" pitchFamily="18" charset="0"/>
              </a:rPr>
              <a:t>«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Семейное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воспитание» </a:t>
            </a:r>
            <a:endParaRPr lang="ru-RU" sz="2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56" y="4921011"/>
            <a:ext cx="2462162" cy="20512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561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8618361"/>
              </p:ext>
            </p:extLst>
          </p:nvPr>
        </p:nvGraphicFramePr>
        <p:xfrm>
          <a:off x="0" y="0"/>
          <a:ext cx="9144000" cy="697697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317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5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5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ИТОГИ</a:t>
                      </a: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КОНФЕРЕНЦИИ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5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5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073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4379" y="858705"/>
            <a:ext cx="8855242" cy="87833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7175" lvl="0" indent="-257175" algn="just" defTabSz="685800" fontAlgn="base">
              <a:spcBef>
                <a:spcPct val="0"/>
              </a:spcBef>
              <a:spcAft>
                <a:spcPct val="0"/>
              </a:spcAft>
              <a:buFont typeface="+mj-lt"/>
              <a:buAutoNum type="arabicPeriod"/>
              <a:tabLst>
                <a:tab pos="342900" algn="l"/>
              </a:tabLst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Признать работу учреждений дополнительного образования  г. Брянска 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defTabSz="685800" fontAlgn="base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реализации 1 этапа плана мероприятий в рамках Концепции развития дополнительного образования детей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удовлетворительной.</a:t>
            </a:r>
          </a:p>
          <a:p>
            <a:pPr lvl="0" algn="just" defTabSz="6858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</a:pP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 defTabSz="6858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</a:pPr>
            <a:r>
              <a:rPr lang="ru-RU" b="1" i="1" dirty="0" smtClean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b="1" i="1" dirty="0" smtClean="0">
                <a:solidFill>
                  <a:prstClr val="black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. </a:t>
            </a:r>
            <a:r>
              <a:rPr lang="ru-RU" b="1" i="1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Учреждениям </a:t>
            </a:r>
            <a:r>
              <a:rPr lang="ru-RU" b="1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дополнительного образования г. Брянска :</a:t>
            </a:r>
            <a:endParaRPr lang="ru-RU" b="1" i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 algn="just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tabLst>
                <a:tab pos="342900" algn="l"/>
              </a:tabLst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обеспечить выполнение целевых показателей реализации  Концепции развития дополнительного образования детей до 2030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года;</a:t>
            </a:r>
            <a:endParaRPr lang="ru-RU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85750" lvl="0" indent="-285750" algn="just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tabLst>
                <a:tab pos="342900" algn="l"/>
              </a:tabLst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усилить работу по повышению охвата детей дополнительным образованием </a:t>
            </a:r>
          </a:p>
          <a:p>
            <a:pPr lvl="0" algn="just" defTabSz="6858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до  83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% от количества детей в г. Брянске в возрасте от 5 до 17 лет включительно;</a:t>
            </a:r>
          </a:p>
          <a:p>
            <a:pPr marL="285750" lvl="0" indent="-285750" algn="just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tabLst>
                <a:tab pos="342900" algn="l"/>
              </a:tabLst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продолжить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работу по обновлению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содержания и методов обучения при реализации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дополнительных общеобразовательных программ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в том числе направленных у обучающихся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функциональной, технологической, финансовой, экологической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грамотности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; </a:t>
            </a:r>
          </a:p>
          <a:p>
            <a:pPr marL="285750" lvl="0" indent="-285750" algn="just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tabLst>
                <a:tab pos="342900" algn="l"/>
              </a:tabLst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усилить воспитательную составляющую в содержании дополнительных общеобразовательных программ согласно Концепции ДО, национальным стратегиям и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проектам;</a:t>
            </a:r>
            <a:endParaRPr lang="ru-RU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85750" lvl="0" indent="-285750" algn="just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tabLst>
                <a:tab pos="342900" algn="l"/>
              </a:tabLst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способствовать повышению доступности качественного дополнительного образования для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детей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попавших в трудную жизненную ситуацию, детей с ограниченными возможностями здоровья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 детей-инвалидов,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организовывать  </a:t>
            </a: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участие  данной категории детей в творческих конкурсах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ru-RU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85750" lvl="0" indent="-285750" algn="just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tabLst>
                <a:tab pos="342900" algn="l"/>
              </a:tabLst>
            </a:pPr>
            <a:endParaRPr lang="ru-RU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85750" lvl="0" indent="-285750" algn="just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tabLst>
                <a:tab pos="342900" algn="l"/>
              </a:tabLst>
            </a:pPr>
            <a:endParaRPr lang="ru-RU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defTabSz="6858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</a:pPr>
            <a:endParaRPr lang="ru-RU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85750" lvl="0" indent="-285750" algn="just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tabLst>
                <a:tab pos="342900" algn="l"/>
              </a:tabLst>
            </a:pPr>
            <a:endParaRPr lang="ru-RU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85750" lvl="0" indent="-285750" algn="just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tabLst>
                <a:tab pos="342900" algn="l"/>
              </a:tabLst>
            </a:pPr>
            <a:endParaRPr lang="ru-RU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85750" lvl="0" indent="-285750" algn="just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tabLst>
                <a:tab pos="342900" algn="l"/>
              </a:tabLst>
            </a:pPr>
            <a:endParaRPr lang="ru-RU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85750" lvl="0" indent="-285750" algn="just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tabLst>
                <a:tab pos="342900" algn="l"/>
              </a:tabLst>
            </a:pPr>
            <a:endParaRPr lang="ru-RU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85750" lvl="0" indent="-285750" algn="just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tabLst>
                <a:tab pos="342900" algn="l"/>
              </a:tabLst>
            </a:pPr>
            <a:endParaRPr lang="ru-RU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85750" lvl="0" indent="-285750" algn="just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tabLst>
                <a:tab pos="342900" algn="l"/>
              </a:tabLst>
            </a:pPr>
            <a:endParaRPr lang="ru-RU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defTabSz="6858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5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defTabSz="6858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</a:pPr>
            <a:r>
              <a:rPr lang="ru-RU" sz="1238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lang="ru-RU" sz="1238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defTabSz="6858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</a:pPr>
            <a:r>
              <a:rPr lang="ru-RU" sz="1238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endParaRPr lang="ru-RU" sz="1238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5790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075313"/>
              </p:ext>
            </p:extLst>
          </p:nvPr>
        </p:nvGraphicFramePr>
        <p:xfrm>
          <a:off x="0" y="0"/>
          <a:ext cx="9144000" cy="668861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8126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ИТОГИ</a:t>
                      </a:r>
                      <a:r>
                        <a:rPr lang="ru-RU" sz="2000" b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КОНФЕРЕНЦИИ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073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44379" y="609323"/>
            <a:ext cx="8855242" cy="7675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defTabSz="6858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</a:pPr>
            <a:endParaRPr lang="ru-RU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 algn="just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tabLst>
                <a:tab pos="342900" algn="l"/>
              </a:tabLst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активизировать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участие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руководящих и педагогических кадров учреждений в конкурсах профессионального мастерства и в других мероприятиях, направленных на профессиональное развитие и самореализацию;;</a:t>
            </a:r>
            <a:endParaRPr lang="ru-RU" dirty="0" smtClean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85750" lvl="0" indent="-285750" algn="just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tabLst>
                <a:tab pos="342900" algn="l"/>
              </a:tabLst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продолжить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работу по реализации Целевой модели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наставничества; </a:t>
            </a:r>
          </a:p>
          <a:p>
            <a:pPr marL="285750" lvl="0" indent="-285750" algn="just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tabLst>
                <a:tab pos="342900" algn="l"/>
              </a:tabLst>
            </a:pP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содействовать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экскурсионным формам организации деятельности с обучающимися для ознакомления с историей, культурой, традициями, природой региона, а также с выдающимися деятелями, внесшими весомый вклад в развитие Брянской области.</a:t>
            </a:r>
          </a:p>
          <a:p>
            <a:pPr lvl="0" algn="just" defTabSz="6858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</a:pPr>
            <a:endParaRPr lang="ru-RU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defTabSz="6858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</a:pPr>
            <a:r>
              <a:rPr lang="ru-RU" b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</a:t>
            </a:r>
            <a:r>
              <a:rPr lang="ru-RU" b="1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Муниципальному опорному центру дополнительного образования детей </a:t>
            </a:r>
          </a:p>
          <a:p>
            <a:pPr lvl="0" algn="just" defTabSz="6858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</a:pPr>
            <a:r>
              <a:rPr lang="ru-RU" b="1" i="1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г. Брянска:</a:t>
            </a:r>
            <a:endParaRPr lang="ru-RU" b="1" i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85750" lvl="0" indent="-285750" algn="just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tabLst>
                <a:tab pos="342900" algn="l"/>
              </a:tabLst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обеспечить  организационное и информационно-методическое сопровождение учреждений дополнительного образования  по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выполнению всех </a:t>
            </a: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целевых показателей реализации  Концепции развития дополнительного образования детей до 2030 </a:t>
            </a:r>
            <a:r>
              <a:rPr lang="ru-RU" dirty="0" smtClean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года;</a:t>
            </a:r>
            <a:endParaRPr lang="ru-RU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85750" lvl="0" indent="-285750" algn="just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tabLst>
                <a:tab pos="342900" algn="l"/>
              </a:tabLst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продолжить работу по организации конкурсного движения педагогического мастерства,  выявлению и  распространению лучших практик в системе дополнительного образования по всем приоритетным направлениям реализации  Концепции развития дополнительного образования детей. </a:t>
            </a:r>
          </a:p>
          <a:p>
            <a:pPr marL="285750" lvl="0" indent="-285750" algn="just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tabLst>
                <a:tab pos="342900" algn="l"/>
              </a:tabLst>
            </a:pPr>
            <a:endParaRPr lang="ru-RU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85750" lvl="0" indent="-285750" algn="just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tabLst>
                <a:tab pos="342900" algn="l"/>
              </a:tabLst>
            </a:pPr>
            <a:endParaRPr lang="ru-RU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85750" lvl="0" indent="-285750" algn="just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tabLst>
                <a:tab pos="342900" algn="l"/>
              </a:tabLst>
            </a:pPr>
            <a:endParaRPr lang="ru-RU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85750" lvl="0" indent="-285750" algn="just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tabLst>
                <a:tab pos="342900" algn="l"/>
              </a:tabLst>
            </a:pPr>
            <a:endParaRPr lang="ru-RU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85750" lvl="0" indent="-285750" algn="just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tabLst>
                <a:tab pos="342900" algn="l"/>
              </a:tabLst>
            </a:pPr>
            <a:endParaRPr lang="ru-RU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85750" lvl="0" indent="-285750" algn="just" defTabSz="685800" eaLnBrk="0" fontAlgn="base" hangingPunct="0">
              <a:spcBef>
                <a:spcPct val="0"/>
              </a:spcBef>
              <a:spcAft>
                <a:spcPct val="0"/>
              </a:spcAft>
              <a:buFont typeface="Wingdings" panose="05000000000000000000" pitchFamily="2" charset="2"/>
              <a:buChar char="v"/>
              <a:tabLst>
                <a:tab pos="342900" algn="l"/>
              </a:tabLst>
            </a:pPr>
            <a:endParaRPr lang="ru-RU" dirty="0">
              <a:solidFill>
                <a:prstClr val="black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lvl="0" algn="just" defTabSz="6858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</a:pPr>
            <a:r>
              <a:rPr lang="ru-RU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5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defTabSz="6858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</a:pPr>
            <a:r>
              <a:rPr lang="ru-RU" sz="1238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  <a:endParaRPr lang="ru-RU" sz="1238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defTabSz="685800" eaLnBrk="0" fontAlgn="base" hangingPunct="0">
              <a:spcBef>
                <a:spcPct val="0"/>
              </a:spcBef>
              <a:spcAft>
                <a:spcPct val="0"/>
              </a:spcAft>
              <a:tabLst>
                <a:tab pos="342900" algn="l"/>
              </a:tabLst>
            </a:pPr>
            <a:r>
              <a:rPr lang="ru-RU" sz="1238" dirty="0">
                <a:solidFill>
                  <a:prstClr val="black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</a:t>
            </a:r>
            <a:endParaRPr lang="ru-RU" sz="1238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99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Мои документы\МОЦ\МОЦ\Эмблема МОЦ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84935" y="366361"/>
            <a:ext cx="792309" cy="869824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677079" y="212725"/>
            <a:ext cx="8259368" cy="8540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1650" b="1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  <a:p>
            <a:pPr algn="ctr"/>
            <a:r>
              <a:rPr lang="ru-RU" sz="165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     Муниципальный опорный центр дополнительного </a:t>
            </a:r>
          </a:p>
          <a:p>
            <a:pPr algn="ctr"/>
            <a:r>
              <a:rPr lang="ru-RU" sz="1650" b="1" dirty="0"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образования детей г. Брянска</a:t>
            </a:r>
            <a:endParaRPr lang="ru-RU" sz="1500" b="1" dirty="0"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" y="71875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51" name="AutoShape 17" descr="https://57kpspb.caduk.ru/images/dfbaaf6e.png"/>
          <p:cNvSpPr>
            <a:spLocks noChangeAspect="1" noChangeArrowheads="1"/>
          </p:cNvSpPr>
          <p:nvPr/>
        </p:nvSpPr>
        <p:spPr bwMode="auto">
          <a:xfrm>
            <a:off x="116681" y="7489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sp>
        <p:nvSpPr>
          <p:cNvPr id="68" name="AutoShape 19" descr="https://57kpspb.caduk.ru/images/dfbaaf6e.png"/>
          <p:cNvSpPr>
            <a:spLocks noChangeAspect="1" noChangeArrowheads="1"/>
          </p:cNvSpPr>
          <p:nvPr/>
        </p:nvSpPr>
        <p:spPr bwMode="auto">
          <a:xfrm>
            <a:off x="230981" y="8632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1" y="718751"/>
            <a:ext cx="138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1" y="718751"/>
            <a:ext cx="138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29697" name="Rectangle 1"/>
          <p:cNvSpPr>
            <a:spLocks noChangeArrowheads="1"/>
          </p:cNvSpPr>
          <p:nvPr/>
        </p:nvSpPr>
        <p:spPr bwMode="auto">
          <a:xfrm>
            <a:off x="849150" y="2017901"/>
            <a:ext cx="7764425" cy="807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ru-RU" sz="27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КОНФЕРЕНЦИЯ</a:t>
            </a:r>
          </a:p>
          <a:p>
            <a:pPr algn="ctr" defTabSz="685800" fontAlgn="base">
              <a:spcBef>
                <a:spcPct val="0"/>
              </a:spcBef>
              <a:spcAft>
                <a:spcPct val="0"/>
              </a:spcAft>
            </a:pPr>
            <a:r>
              <a:rPr lang="ru-RU" sz="2100" b="1" dirty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учреждений дополнительного образования г. Брянска</a:t>
            </a:r>
            <a:endParaRPr lang="ru-RU" sz="375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261798" y="1313144"/>
            <a:ext cx="8460858" cy="31898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pic>
        <p:nvPicPr>
          <p:cNvPr id="17" name="Picture 3" descr="C:\Users\ЦВР_Брянск\Desktop\МОЦ\МОЦ\УО.jpg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EDEDED"/>
              </a:clrFrom>
              <a:clrTo>
                <a:srgbClr val="EDEDED">
                  <a:alpha val="0"/>
                </a:srgbClr>
              </a:clrTo>
            </a:clrChange>
          </a:blip>
          <a:srcRect l="4344" t="9119" r="12036" b="23408"/>
          <a:stretch>
            <a:fillRect/>
          </a:stretch>
        </p:blipFill>
        <p:spPr bwMode="auto">
          <a:xfrm>
            <a:off x="219281" y="484502"/>
            <a:ext cx="1761386" cy="582303"/>
          </a:xfrm>
          <a:prstGeom prst="rect">
            <a:avLst/>
          </a:prstGeom>
          <a:noFill/>
          <a:ln>
            <a:solidFill>
              <a:schemeClr val="bg1">
                <a:lumMod val="50000"/>
              </a:schemeClr>
            </a:solidFill>
          </a:ln>
        </p:spPr>
      </p:pic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908512374"/>
              </p:ext>
            </p:extLst>
          </p:nvPr>
        </p:nvGraphicFramePr>
        <p:xfrm>
          <a:off x="849149" y="3026961"/>
          <a:ext cx="8227474" cy="34300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3521787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219690" y="-15049"/>
            <a:ext cx="9096024" cy="686726"/>
          </a:xfrm>
          <a:prstGeom prst="rect">
            <a:avLst/>
          </a:prstGeom>
        </p:spPr>
        <p:txBody>
          <a:bodyPr vert="horz" wrap="square" lIns="0" tIns="9525" rIns="0" bIns="0" rtlCol="0" anchor="ctr">
            <a:spAutoFit/>
          </a:bodyPr>
          <a:lstStyle/>
          <a:p>
            <a:pPr marL="9525" algn="ctr">
              <a:lnSpc>
                <a:spcPct val="100000"/>
              </a:lnSpc>
              <a:spcBef>
                <a:spcPts val="75"/>
              </a:spcBef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Нормативные документы</a:t>
            </a:r>
            <a:endParaRPr b="1" spc="-8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object 3"/>
          <p:cNvSpPr/>
          <p:nvPr/>
        </p:nvSpPr>
        <p:spPr>
          <a:xfrm>
            <a:off x="818147" y="736637"/>
            <a:ext cx="7584708" cy="482944"/>
          </a:xfrm>
          <a:custGeom>
            <a:avLst/>
            <a:gdLst/>
            <a:ahLst/>
            <a:cxnLst/>
            <a:rect l="l" t="t" r="r" b="b"/>
            <a:pathLst>
              <a:path w="10515600">
                <a:moveTo>
                  <a:pt x="0" y="0"/>
                </a:moveTo>
                <a:lnTo>
                  <a:pt x="10515600" y="0"/>
                </a:lnTo>
              </a:path>
            </a:pathLst>
          </a:custGeom>
          <a:ln w="19050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5" name="object 5"/>
          <p:cNvSpPr/>
          <p:nvPr/>
        </p:nvSpPr>
        <p:spPr>
          <a:xfrm flipH="1">
            <a:off x="8402855" y="736637"/>
            <a:ext cx="187466" cy="5587161"/>
          </a:xfrm>
          <a:custGeom>
            <a:avLst/>
            <a:gdLst/>
            <a:ahLst/>
            <a:cxnLst/>
            <a:rect l="l" t="t" r="r" b="b"/>
            <a:pathLst>
              <a:path h="5279390">
                <a:moveTo>
                  <a:pt x="0" y="0"/>
                </a:moveTo>
                <a:lnTo>
                  <a:pt x="0" y="5279364"/>
                </a:lnTo>
              </a:path>
            </a:pathLst>
          </a:custGeom>
          <a:ln w="19050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 sz="1350"/>
          </a:p>
        </p:txBody>
      </p:sp>
      <p:sp>
        <p:nvSpPr>
          <p:cNvPr id="15" name="object 15"/>
          <p:cNvSpPr txBox="1"/>
          <p:nvPr/>
        </p:nvSpPr>
        <p:spPr>
          <a:xfrm>
            <a:off x="1276921" y="5180075"/>
            <a:ext cx="6591300" cy="3789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algn="ctr">
              <a:spcBef>
                <a:spcPts val="75"/>
              </a:spcBef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В</a:t>
            </a:r>
            <a:r>
              <a:rPr sz="120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субъектах</a:t>
            </a:r>
            <a:r>
              <a:rPr sz="1200" spc="-23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8" dirty="0">
                <a:solidFill>
                  <a:srgbClr val="FFFFFF"/>
                </a:solidFill>
                <a:latin typeface="Calibri"/>
                <a:cs typeface="Calibri"/>
              </a:rPr>
              <a:t>Российской</a:t>
            </a:r>
            <a:r>
              <a:rPr sz="1200" spc="-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Федерации</a:t>
            </a:r>
            <a:r>
              <a:rPr sz="1200" spc="-26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сформированы</a:t>
            </a:r>
            <a:r>
              <a:rPr sz="1200" spc="-23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программы</a:t>
            </a:r>
            <a:r>
              <a:rPr sz="1200" spc="-19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развития</a:t>
            </a:r>
            <a:r>
              <a:rPr sz="1200" spc="-26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9" dirty="0">
                <a:solidFill>
                  <a:srgbClr val="FFFFFF"/>
                </a:solidFill>
                <a:latin typeface="Calibri"/>
                <a:cs typeface="Calibri"/>
              </a:rPr>
              <a:t>детско-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юношеского</a:t>
            </a:r>
            <a:r>
              <a:rPr sz="1200" spc="-23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8" dirty="0">
                <a:solidFill>
                  <a:srgbClr val="FFFFFF"/>
                </a:solidFill>
                <a:latin typeface="Calibri"/>
                <a:cs typeface="Calibri"/>
              </a:rPr>
              <a:t>спорта,</a:t>
            </a:r>
            <a:endParaRPr sz="1200" dirty="0">
              <a:latin typeface="Calibri"/>
              <a:cs typeface="Calibri"/>
            </a:endParaRPr>
          </a:p>
          <a:p>
            <a:pPr marL="476" algn="ctr"/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планы</a:t>
            </a:r>
            <a:r>
              <a:rPr sz="12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реализации</a:t>
            </a:r>
            <a:r>
              <a:rPr sz="1200" spc="-38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Концепции</a:t>
            </a:r>
            <a:r>
              <a:rPr sz="120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развития</a:t>
            </a:r>
            <a:r>
              <a:rPr sz="1200" spc="-38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8" dirty="0">
                <a:solidFill>
                  <a:srgbClr val="FFFFFF"/>
                </a:solidFill>
                <a:latin typeface="Calibri"/>
                <a:cs typeface="Calibri"/>
              </a:rPr>
              <a:t>дополнительного</a:t>
            </a:r>
            <a:r>
              <a:rPr sz="1200" spc="-26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8" dirty="0">
                <a:solidFill>
                  <a:srgbClr val="FFFFFF"/>
                </a:solidFill>
                <a:latin typeface="Calibri"/>
                <a:cs typeface="Calibri"/>
              </a:rPr>
              <a:t>образования</a:t>
            </a:r>
            <a:endParaRPr sz="1200" dirty="0">
              <a:latin typeface="Calibri"/>
              <a:cs typeface="Calibri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9496" y="4294846"/>
            <a:ext cx="3741965" cy="1770453"/>
          </a:xfrm>
          <a:prstGeom prst="rect">
            <a:avLst/>
          </a:prstGeom>
        </p:spPr>
      </p:pic>
      <p:sp>
        <p:nvSpPr>
          <p:cNvPr id="10" name="Рамка 9"/>
          <p:cNvSpPr/>
          <p:nvPr/>
        </p:nvSpPr>
        <p:spPr>
          <a:xfrm>
            <a:off x="4536563" y="4094012"/>
            <a:ext cx="3797091" cy="2172124"/>
          </a:xfrm>
          <a:prstGeom prst="frame">
            <a:avLst>
              <a:gd name="adj1" fmla="val 3698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619" y="1700078"/>
            <a:ext cx="4289367" cy="1656193"/>
          </a:xfrm>
          <a:prstGeom prst="rect">
            <a:avLst/>
          </a:prstGeom>
        </p:spPr>
      </p:pic>
      <p:sp>
        <p:nvSpPr>
          <p:cNvPr id="16" name="Рамка 15"/>
          <p:cNvSpPr/>
          <p:nvPr/>
        </p:nvSpPr>
        <p:spPr>
          <a:xfrm>
            <a:off x="377810" y="1499176"/>
            <a:ext cx="3797091" cy="2172123"/>
          </a:xfrm>
          <a:prstGeom prst="frame">
            <a:avLst>
              <a:gd name="adj1" fmla="val 3698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571" y="1556905"/>
            <a:ext cx="3785729" cy="1980044"/>
          </a:xfrm>
          <a:prstGeom prst="rect">
            <a:avLst/>
          </a:prstGeom>
        </p:spPr>
      </p:pic>
      <p:sp>
        <p:nvSpPr>
          <p:cNvPr id="17" name="Рамка 16"/>
          <p:cNvSpPr/>
          <p:nvPr/>
        </p:nvSpPr>
        <p:spPr>
          <a:xfrm>
            <a:off x="4544875" y="1499175"/>
            <a:ext cx="3797091" cy="2172123"/>
          </a:xfrm>
          <a:prstGeom prst="frame">
            <a:avLst>
              <a:gd name="adj1" fmla="val 3698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137" y="4151674"/>
            <a:ext cx="3591097" cy="1999743"/>
          </a:xfrm>
          <a:prstGeom prst="rect">
            <a:avLst/>
          </a:prstGeom>
        </p:spPr>
      </p:pic>
      <p:sp>
        <p:nvSpPr>
          <p:cNvPr id="18" name="Рамка 17"/>
          <p:cNvSpPr/>
          <p:nvPr/>
        </p:nvSpPr>
        <p:spPr>
          <a:xfrm>
            <a:off x="384297" y="4094012"/>
            <a:ext cx="3797091" cy="2172123"/>
          </a:xfrm>
          <a:prstGeom prst="frame">
            <a:avLst>
              <a:gd name="adj1" fmla="val 3698"/>
            </a:avLst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493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" name="Таблица 2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4563330"/>
              </p:ext>
            </p:extLst>
          </p:nvPr>
        </p:nvGraphicFramePr>
        <p:xfrm>
          <a:off x="15658" y="16618"/>
          <a:ext cx="9128341" cy="68580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283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0014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Динамика основных показателей развития системы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дополнительного образования в г. Брянске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5785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00" b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" y="71875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51" name="AutoShape 17" descr="https://57kpspb.caduk.ru/images/dfbaaf6e.png"/>
          <p:cNvSpPr>
            <a:spLocks noChangeAspect="1" noChangeArrowheads="1"/>
          </p:cNvSpPr>
          <p:nvPr/>
        </p:nvSpPr>
        <p:spPr bwMode="auto">
          <a:xfrm>
            <a:off x="116681" y="7489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sp>
        <p:nvSpPr>
          <p:cNvPr id="68" name="AutoShape 19" descr="https://57kpspb.caduk.ru/images/dfbaaf6e.png"/>
          <p:cNvSpPr>
            <a:spLocks noChangeAspect="1" noChangeArrowheads="1"/>
          </p:cNvSpPr>
          <p:nvPr/>
        </p:nvSpPr>
        <p:spPr bwMode="auto">
          <a:xfrm>
            <a:off x="230981" y="8632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sp>
        <p:nvSpPr>
          <p:cNvPr id="70" name="AutoShape 21" descr="https://57kpspb.caduk.ru/images/dfbaaf6e.png"/>
          <p:cNvSpPr>
            <a:spLocks noChangeAspect="1" noChangeArrowheads="1"/>
          </p:cNvSpPr>
          <p:nvPr/>
        </p:nvSpPr>
        <p:spPr bwMode="auto">
          <a:xfrm>
            <a:off x="345281" y="9775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1" y="718751"/>
            <a:ext cx="138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1" y="718751"/>
            <a:ext cx="138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40972" name="AutoShape 12" descr="http://rmc32.ru/upload/iblock/605/605108c170e769bd2c819bb4e21d5ebb.jpg"/>
          <p:cNvSpPr>
            <a:spLocks noChangeAspect="1" noChangeArrowheads="1"/>
          </p:cNvSpPr>
          <p:nvPr/>
        </p:nvSpPr>
        <p:spPr bwMode="auto">
          <a:xfrm>
            <a:off x="116681" y="748903"/>
            <a:ext cx="228600" cy="228601"/>
          </a:xfrm>
          <a:prstGeom prst="rect">
            <a:avLst/>
          </a:prstGeom>
          <a:noFill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graphicFrame>
        <p:nvGraphicFramePr>
          <p:cNvPr id="14" name="Диаграмма 13"/>
          <p:cNvGraphicFramePr/>
          <p:nvPr>
            <p:extLst>
              <p:ext uri="{D42A27DB-BD31-4B8C-83A1-F6EECF244321}">
                <p14:modId xmlns:p14="http://schemas.microsoft.com/office/powerpoint/2010/main" val="3802313531"/>
              </p:ext>
            </p:extLst>
          </p:nvPr>
        </p:nvGraphicFramePr>
        <p:xfrm>
          <a:off x="291187" y="2298413"/>
          <a:ext cx="3460898" cy="397923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1257030" y="5226675"/>
            <a:ext cx="91588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</a:t>
            </a:r>
            <a:r>
              <a:rPr lang="en-US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4261128" y="3076790"/>
            <a:ext cx="5183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>
                <a:solidFill>
                  <a:schemeClr val="bg1"/>
                </a:solidFill>
              </a:rPr>
              <a:t>2022 г.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782123" y="3079450"/>
            <a:ext cx="5183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>
                <a:solidFill>
                  <a:schemeClr val="bg1"/>
                </a:solidFill>
              </a:rPr>
              <a:t>2023 г.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430045" y="3132618"/>
            <a:ext cx="5183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>
                <a:solidFill>
                  <a:schemeClr val="bg1"/>
                </a:solidFill>
              </a:rPr>
              <a:t>2022 г.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158374" y="3127302"/>
            <a:ext cx="5183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>
                <a:solidFill>
                  <a:schemeClr val="bg1"/>
                </a:solidFill>
              </a:rPr>
              <a:t>2023 г.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92899" y="5269760"/>
            <a:ext cx="5183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>
                <a:solidFill>
                  <a:schemeClr val="bg1"/>
                </a:solidFill>
              </a:rPr>
              <a:t>2022 г.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805920" y="5264445"/>
            <a:ext cx="5183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>
                <a:solidFill>
                  <a:schemeClr val="bg1"/>
                </a:solidFill>
              </a:rPr>
              <a:t>2023 г.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621433" y="5357480"/>
            <a:ext cx="5183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>
                <a:solidFill>
                  <a:schemeClr val="bg1"/>
                </a:solidFill>
              </a:rPr>
              <a:t>2022 г.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262045" y="5336215"/>
            <a:ext cx="5183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>
                <a:solidFill>
                  <a:schemeClr val="bg1"/>
                </a:solidFill>
              </a:rPr>
              <a:t>2023 г.</a:t>
            </a:r>
          </a:p>
        </p:txBody>
      </p:sp>
      <p:graphicFrame>
        <p:nvGraphicFramePr>
          <p:cNvPr id="34" name="Таблица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7941630"/>
              </p:ext>
            </p:extLst>
          </p:nvPr>
        </p:nvGraphicFramePr>
        <p:xfrm>
          <a:off x="3655380" y="1476156"/>
          <a:ext cx="5050588" cy="496525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39757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48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601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Учреждения дополнительного образования</a:t>
                      </a:r>
                    </a:p>
                    <a:p>
                      <a:pPr>
                        <a:lnSpc>
                          <a:spcPct val="150000"/>
                        </a:lnSpc>
                      </a:pPr>
                      <a:r>
                        <a:rPr lang="ru-RU" sz="1800" i="1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 т.ч.  подведомственные  УО БГА</a:t>
                      </a:r>
                      <a:endParaRPr lang="ru-RU" sz="1800" i="1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  <a:p>
                      <a:pPr algn="ctr"/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18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b="1" i="0" dirty="0" smtClean="0">
                          <a:solidFill>
                            <a:srgbClr val="7030A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800" b="1" i="0" dirty="0">
                        <a:solidFill>
                          <a:srgbClr val="7030A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2168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Учреждения физической культуры и спорта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2168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Общеобразовательные учреждения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69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2168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Учреждения дошкольного образования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1286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Учреждения среднего профессионального образования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02168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Учреждения негосударственного сектора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02168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Прочие учреждения</a:t>
                      </a:r>
                      <a:endParaRPr lang="ru-RU" sz="1800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ru-RU" sz="1800" b="1" dirty="0">
                        <a:solidFill>
                          <a:schemeClr val="bg2">
                            <a:lumMod val="1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35" name="Прямоугольник 34"/>
          <p:cNvSpPr/>
          <p:nvPr/>
        </p:nvSpPr>
        <p:spPr>
          <a:xfrm>
            <a:off x="2086140" y="833922"/>
            <a:ext cx="5619419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 sz="2160" b="1" i="0" u="none" strike="noStrike" kern="1200" baseline="0">
                <a:solidFill>
                  <a:prstClr val="black"/>
                </a:solidFill>
                <a:latin typeface="+mn-lt"/>
                <a:ea typeface="+mn-ea"/>
                <a:cs typeface="+mn-cs"/>
              </a:defRPr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Реестр образовательных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организаций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Штриховая стрелка вправо 35"/>
          <p:cNvSpPr/>
          <p:nvPr/>
        </p:nvSpPr>
        <p:spPr>
          <a:xfrm>
            <a:off x="2985466" y="4894962"/>
            <a:ext cx="620161" cy="462517"/>
          </a:xfrm>
          <a:prstGeom prst="stripedRightArrow">
            <a:avLst/>
          </a:prstGeom>
          <a:noFill/>
          <a:ln w="38100"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t" anchorCtr="1"/>
          <a:lstStyle/>
          <a:p>
            <a:pPr algn="ctr"/>
            <a:endParaRPr lang="ru-RU" sz="105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019832" y="5226675"/>
            <a:ext cx="8229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2025</a:t>
            </a:r>
            <a:r>
              <a:rPr lang="en-US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16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8342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" name="Таблица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535334"/>
              </p:ext>
            </p:extLst>
          </p:nvPr>
        </p:nvGraphicFramePr>
        <p:xfrm>
          <a:off x="28875" y="21127"/>
          <a:ext cx="9134375" cy="68439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34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7109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Динамика основных показателей развития системы 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дополнительного образования в г. Брянске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16577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00" b="1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" y="71875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51" name="AutoShape 17" descr="https://57kpspb.caduk.ru/images/dfbaaf6e.png"/>
          <p:cNvSpPr>
            <a:spLocks noChangeAspect="1" noChangeArrowheads="1"/>
          </p:cNvSpPr>
          <p:nvPr/>
        </p:nvSpPr>
        <p:spPr bwMode="auto">
          <a:xfrm>
            <a:off x="116681" y="7489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sp>
        <p:nvSpPr>
          <p:cNvPr id="68" name="AutoShape 19" descr="https://57kpspb.caduk.ru/images/dfbaaf6e.png"/>
          <p:cNvSpPr>
            <a:spLocks noChangeAspect="1" noChangeArrowheads="1"/>
          </p:cNvSpPr>
          <p:nvPr/>
        </p:nvSpPr>
        <p:spPr bwMode="auto">
          <a:xfrm>
            <a:off x="230981" y="8632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sp>
        <p:nvSpPr>
          <p:cNvPr id="70" name="AutoShape 21" descr="https://57kpspb.caduk.ru/images/dfbaaf6e.png"/>
          <p:cNvSpPr>
            <a:spLocks noChangeAspect="1" noChangeArrowheads="1"/>
          </p:cNvSpPr>
          <p:nvPr/>
        </p:nvSpPr>
        <p:spPr bwMode="auto">
          <a:xfrm>
            <a:off x="345281" y="9775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1" y="718751"/>
            <a:ext cx="138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1" y="718751"/>
            <a:ext cx="138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40972" name="AutoShape 12" descr="http://rmc32.ru/upload/iblock/605/605108c170e769bd2c819bb4e21d5ebb.jpg"/>
          <p:cNvSpPr>
            <a:spLocks noChangeAspect="1" noChangeArrowheads="1"/>
          </p:cNvSpPr>
          <p:nvPr/>
        </p:nvSpPr>
        <p:spPr bwMode="auto">
          <a:xfrm>
            <a:off x="116681" y="748903"/>
            <a:ext cx="228600" cy="228601"/>
          </a:xfrm>
          <a:prstGeom prst="rect">
            <a:avLst/>
          </a:prstGeom>
          <a:noFill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graphicFrame>
        <p:nvGraphicFramePr>
          <p:cNvPr id="15" name="Диаграмма 14"/>
          <p:cNvGraphicFramePr/>
          <p:nvPr>
            <p:extLst>
              <p:ext uri="{D42A27DB-BD31-4B8C-83A1-F6EECF244321}">
                <p14:modId xmlns:p14="http://schemas.microsoft.com/office/powerpoint/2010/main" val="3433058965"/>
              </p:ext>
            </p:extLst>
          </p:nvPr>
        </p:nvGraphicFramePr>
        <p:xfrm>
          <a:off x="90841" y="1986623"/>
          <a:ext cx="2777287" cy="504612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4261128" y="3076790"/>
            <a:ext cx="5183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>
                <a:solidFill>
                  <a:schemeClr val="bg1"/>
                </a:solidFill>
              </a:rPr>
              <a:t>2022 г.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782123" y="3079450"/>
            <a:ext cx="5183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>
                <a:solidFill>
                  <a:schemeClr val="bg1"/>
                </a:solidFill>
              </a:rPr>
              <a:t>2023 г.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2313827" y="4851134"/>
            <a:ext cx="54101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b="1" dirty="0">
                <a:solidFill>
                  <a:schemeClr val="bg1"/>
                </a:solidFill>
              </a:rPr>
              <a:t>2023 г.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430045" y="3132618"/>
            <a:ext cx="5183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>
                <a:solidFill>
                  <a:schemeClr val="bg1"/>
                </a:solidFill>
              </a:rPr>
              <a:t>2022 г.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4292899" y="5269760"/>
            <a:ext cx="5183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>
                <a:solidFill>
                  <a:schemeClr val="bg1"/>
                </a:solidFill>
              </a:rPr>
              <a:t>2022 г.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4805920" y="5264445"/>
            <a:ext cx="5183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>
                <a:solidFill>
                  <a:schemeClr val="bg1"/>
                </a:solidFill>
              </a:rPr>
              <a:t>2023 г.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621433" y="5357480"/>
            <a:ext cx="5183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>
                <a:solidFill>
                  <a:schemeClr val="bg1"/>
                </a:solidFill>
              </a:rPr>
              <a:t>2022 г.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7262045" y="5336215"/>
            <a:ext cx="518333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50" b="1" dirty="0">
                <a:solidFill>
                  <a:schemeClr val="bg1"/>
                </a:solidFill>
              </a:rPr>
              <a:t>2023 г.</a:t>
            </a:r>
          </a:p>
        </p:txBody>
      </p:sp>
      <p:sp>
        <p:nvSpPr>
          <p:cNvPr id="36" name="Штриховая стрелка вправо 35"/>
          <p:cNvSpPr/>
          <p:nvPr/>
        </p:nvSpPr>
        <p:spPr>
          <a:xfrm>
            <a:off x="2313827" y="5704624"/>
            <a:ext cx="600178" cy="462517"/>
          </a:xfrm>
          <a:prstGeom prst="stripedRightArrow">
            <a:avLst/>
          </a:prstGeom>
          <a:noFill/>
          <a:ln w="38100">
            <a:solidFill>
              <a:srgbClr val="7030A0"/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t" anchorCtr="1"/>
          <a:lstStyle/>
          <a:p>
            <a:pPr algn="ctr"/>
            <a:endParaRPr lang="ru-RU" sz="105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graphicFrame>
        <p:nvGraphicFramePr>
          <p:cNvPr id="28" name="Таблица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9510392"/>
              </p:ext>
            </p:extLst>
          </p:nvPr>
        </p:nvGraphicFramePr>
        <p:xfrm>
          <a:off x="2982428" y="1153658"/>
          <a:ext cx="5905702" cy="549683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27010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55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73528">
                <a:tc>
                  <a:txBody>
                    <a:bodyPr/>
                    <a:lstStyle/>
                    <a:p>
                      <a:pPr algn="ctr"/>
                      <a:r>
                        <a:rPr lang="ru-RU" sz="16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Типы программ</a:t>
                      </a:r>
                      <a:endParaRPr lang="ru-RU" sz="16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Кол-во</a:t>
                      </a:r>
                    </a:p>
                    <a:p>
                      <a:pPr algn="ctr"/>
                      <a:r>
                        <a:rPr lang="ru-RU" sz="1600" b="0" i="0" dirty="0" smtClean="0">
                          <a:latin typeface="Times New Roman" pitchFamily="18" charset="0"/>
                          <a:cs typeface="Times New Roman" pitchFamily="18" charset="0"/>
                        </a:rPr>
                        <a:t>программ</a:t>
                      </a:r>
                      <a:endParaRPr lang="ru-RU" sz="1600" b="0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946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Общеразвиваюшие</a:t>
                      </a:r>
                      <a:endParaRPr lang="ru-RU" sz="1600" b="1" i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  <a:r>
                        <a:rPr lang="ru-RU" sz="1600" b="1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600" b="1" i="1" dirty="0" smtClean="0">
                          <a:latin typeface="Times New Roman" pitchFamily="18" charset="0"/>
                          <a:cs typeface="Times New Roman" pitchFamily="18" charset="0"/>
                        </a:rPr>
                        <a:t>в т.ч. по направленностям:</a:t>
                      </a:r>
                      <a:endParaRPr lang="ru-RU" sz="1600" b="1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8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1830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650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художественная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 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650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туристско-краеведческая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63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650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естественнонаучная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131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6500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lang="ru-RU" sz="1800" b="0" dirty="0" smtClean="0">
                          <a:latin typeface="Times New Roman" pitchFamily="18" charset="0"/>
                          <a:cs typeface="Times New Roman" pitchFamily="18" charset="0"/>
                        </a:rPr>
                        <a:t>социально-гуманитарная</a:t>
                      </a:r>
                      <a:endParaRPr lang="ru-RU" sz="18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575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6500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физкультурно-спортивная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218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6099">
                <a:tc>
                  <a:txBody>
                    <a:bodyPr/>
                    <a:lstStyle/>
                    <a:p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- техническая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r>
                        <a:rPr lang="en-US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650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8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Спортивной</a:t>
                      </a:r>
                      <a:r>
                        <a:rPr lang="ru-RU" sz="1800" b="1" i="1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подготовки</a:t>
                      </a:r>
                      <a:endParaRPr lang="ru-RU" sz="1800" b="1" i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799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Предпрофессиональные</a:t>
                      </a:r>
                    </a:p>
                  </a:txBody>
                  <a:tcPr marL="68580" marR="68580" marT="34290" marB="34290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8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6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Всего:</a:t>
                      </a: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1830</a:t>
                      </a:r>
                      <a:endParaRPr lang="ru-RU" sz="1800" b="1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65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Краткосрочные летние программы</a:t>
                      </a: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i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  <a:endParaRPr lang="ru-RU" sz="1800" b="1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799658"/>
                  </a:ext>
                </a:extLst>
              </a:tr>
            </a:tbl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801232" y="5679943"/>
            <a:ext cx="8022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2022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</a:t>
            </a:r>
          </a:p>
        </p:txBody>
      </p:sp>
      <p:sp>
        <p:nvSpPr>
          <p:cNvPr id="52" name="TextBox 51"/>
          <p:cNvSpPr txBox="1"/>
          <p:nvPr/>
        </p:nvSpPr>
        <p:spPr>
          <a:xfrm>
            <a:off x="1489220" y="5704624"/>
            <a:ext cx="913158" cy="3391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025</a:t>
            </a:r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</a:t>
            </a:r>
            <a:r>
              <a:rPr lang="ru-RU" sz="1200" b="1" dirty="0"/>
              <a:t>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823740" y="687674"/>
            <a:ext cx="5639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Дополнительные общеобразовательные программы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421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" y="71875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51" name="AutoShape 17" descr="https://57kpspb.caduk.ru/images/dfbaaf6e.png"/>
          <p:cNvSpPr>
            <a:spLocks noChangeAspect="1" noChangeArrowheads="1"/>
          </p:cNvSpPr>
          <p:nvPr/>
        </p:nvSpPr>
        <p:spPr bwMode="auto">
          <a:xfrm>
            <a:off x="116681" y="7489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sp>
        <p:nvSpPr>
          <p:cNvPr id="68" name="AutoShape 19" descr="https://57kpspb.caduk.ru/images/dfbaaf6e.png"/>
          <p:cNvSpPr>
            <a:spLocks noChangeAspect="1" noChangeArrowheads="1"/>
          </p:cNvSpPr>
          <p:nvPr/>
        </p:nvSpPr>
        <p:spPr bwMode="auto">
          <a:xfrm>
            <a:off x="230981" y="8632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sp>
        <p:nvSpPr>
          <p:cNvPr id="70" name="AutoShape 21" descr="https://57kpspb.caduk.ru/images/dfbaaf6e.png"/>
          <p:cNvSpPr>
            <a:spLocks noChangeAspect="1" noChangeArrowheads="1"/>
          </p:cNvSpPr>
          <p:nvPr/>
        </p:nvSpPr>
        <p:spPr bwMode="auto">
          <a:xfrm>
            <a:off x="345281" y="9775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graphicFrame>
        <p:nvGraphicFramePr>
          <p:cNvPr id="71" name="Таблица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7636925"/>
              </p:ext>
            </p:extLst>
          </p:nvPr>
        </p:nvGraphicFramePr>
        <p:xfrm>
          <a:off x="15377" y="0"/>
          <a:ext cx="9144000" cy="690131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983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Динамика основных показателей развития системы дополнительного образования в г. Брянске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2313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1" y="718751"/>
            <a:ext cx="138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1" y="718751"/>
            <a:ext cx="138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graphicFrame>
        <p:nvGraphicFramePr>
          <p:cNvPr id="28" name="Таблица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8438638"/>
              </p:ext>
            </p:extLst>
          </p:nvPr>
        </p:nvGraphicFramePr>
        <p:xfrm>
          <a:off x="459581" y="1320404"/>
          <a:ext cx="8335504" cy="46631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937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90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188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61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8779">
                  <a:extLst>
                    <a:ext uri="{9D8B030D-6E8A-4147-A177-3AD203B41FA5}">
                      <a16:colId xmlns:a16="http://schemas.microsoft.com/office/drawing/2014/main" val="3633196656"/>
                    </a:ext>
                  </a:extLst>
                </a:gridCol>
                <a:gridCol w="1017872">
                  <a:extLst>
                    <a:ext uri="{9D8B030D-6E8A-4147-A177-3AD203B41FA5}">
                      <a16:colId xmlns:a16="http://schemas.microsoft.com/office/drawing/2014/main" val="4293298491"/>
                    </a:ext>
                  </a:extLst>
                </a:gridCol>
              </a:tblGrid>
              <a:tr h="493732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000" dirty="0"/>
                    </a:p>
                  </a:txBody>
                  <a:tcPr marL="45720" marR="4572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2030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894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8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8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80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00731">
                <a:tc>
                  <a:txBody>
                    <a:bodyPr/>
                    <a:lstStyle/>
                    <a:p>
                      <a:pPr marL="87313" indent="0"/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Доля детей в возрасте </a:t>
                      </a:r>
                    </a:p>
                    <a:p>
                      <a:pPr marL="87313" indent="0"/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от 5 до 18 лет, охваченных дополнительным образованием  (%)</a:t>
                      </a:r>
                      <a:endParaRPr lang="ru-RU" sz="20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4290" marR="34290" marT="34290" marB="3429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4290" marR="3429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77,2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4290" marR="3429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4290" marR="3429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09697">
                <a:tc>
                  <a:txBody>
                    <a:bodyPr/>
                    <a:lstStyle/>
                    <a:p>
                      <a:pPr marL="87313" indent="0"/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Количество обучающихся</a:t>
                      </a:r>
                    </a:p>
                    <a:p>
                      <a:pPr marL="87313" indent="0"/>
                      <a:r>
                        <a:rPr lang="ru-RU" sz="2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на конец года  (чел.)</a:t>
                      </a:r>
                    </a:p>
                    <a:p>
                      <a:pPr marL="87313" indent="0"/>
                      <a:endParaRPr lang="ru-RU" sz="1600" b="0" dirty="0" smtClean="0">
                        <a:solidFill>
                          <a:srgbClr val="C0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endParaRPr lang="ru-RU" sz="14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4290" marR="34290" marT="34290" marB="3429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44491</a:t>
                      </a:r>
                      <a:endParaRPr lang="en-US" sz="20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0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0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4290" marR="3429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44620</a:t>
                      </a:r>
                      <a:endParaRPr lang="en-US" sz="20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0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0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4290" marR="3429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48149</a:t>
                      </a:r>
                      <a:endParaRPr lang="en-US" sz="20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0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000" b="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34290" marR="3429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49770</a:t>
                      </a:r>
                      <a:endParaRPr lang="en-US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0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" name="TextBox 13"/>
          <p:cNvSpPr txBox="1"/>
          <p:nvPr/>
        </p:nvSpPr>
        <p:spPr>
          <a:xfrm>
            <a:off x="5317505" y="5179931"/>
            <a:ext cx="32233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60186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в г. Брянске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(данные статистики) 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117640" y="765196"/>
            <a:ext cx="55564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Охват детей дополнительным образованием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15679" y="5179930"/>
            <a:ext cx="322330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35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57780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в г. Брянске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(данные статистики)  </a:t>
            </a:r>
          </a:p>
        </p:txBody>
      </p:sp>
    </p:spTree>
    <p:extLst>
      <p:ext uri="{BB962C8B-B14F-4D97-AF65-F5344CB8AC3E}">
        <p14:creationId xmlns:p14="http://schemas.microsoft.com/office/powerpoint/2010/main" val="160421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" name="Таблица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3048611"/>
              </p:ext>
            </p:extLst>
          </p:nvPr>
        </p:nvGraphicFramePr>
        <p:xfrm>
          <a:off x="12664" y="0"/>
          <a:ext cx="9103427" cy="7031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034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0495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Вовлечение в систему дополнительного образования детей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через мероприятия за </a:t>
                      </a:r>
                      <a:r>
                        <a:rPr kumimoji="0" lang="en-US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2022-</a:t>
                      </a:r>
                      <a:r>
                        <a:rPr kumimoji="0" lang="ru-RU" sz="20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2025 годы</a:t>
                      </a: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35304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" y="71875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51" name="AutoShape 17" descr="https://57kpspb.caduk.ru/images/dfbaaf6e.png"/>
          <p:cNvSpPr>
            <a:spLocks noChangeAspect="1" noChangeArrowheads="1"/>
          </p:cNvSpPr>
          <p:nvPr/>
        </p:nvSpPr>
        <p:spPr bwMode="auto">
          <a:xfrm>
            <a:off x="116681" y="7489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sp>
        <p:nvSpPr>
          <p:cNvPr id="68" name="AutoShape 19" descr="https://57kpspb.caduk.ru/images/dfbaaf6e.png"/>
          <p:cNvSpPr>
            <a:spLocks noChangeAspect="1" noChangeArrowheads="1"/>
          </p:cNvSpPr>
          <p:nvPr/>
        </p:nvSpPr>
        <p:spPr bwMode="auto">
          <a:xfrm>
            <a:off x="230981" y="8632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sp>
        <p:nvSpPr>
          <p:cNvPr id="70" name="AutoShape 21" descr="https://57kpspb.caduk.ru/images/dfbaaf6e.png"/>
          <p:cNvSpPr>
            <a:spLocks noChangeAspect="1" noChangeArrowheads="1"/>
          </p:cNvSpPr>
          <p:nvPr/>
        </p:nvSpPr>
        <p:spPr bwMode="auto">
          <a:xfrm>
            <a:off x="345281" y="9775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1" y="718751"/>
            <a:ext cx="138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1" y="718751"/>
            <a:ext cx="138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40972" name="AutoShape 12" descr="http://rmc32.ru/upload/iblock/605/605108c170e769bd2c819bb4e21d5ebb.jpg"/>
          <p:cNvSpPr>
            <a:spLocks noChangeAspect="1" noChangeArrowheads="1"/>
          </p:cNvSpPr>
          <p:nvPr/>
        </p:nvSpPr>
        <p:spPr bwMode="auto">
          <a:xfrm>
            <a:off x="116681" y="748903"/>
            <a:ext cx="228600" cy="228601"/>
          </a:xfrm>
          <a:prstGeom prst="rect">
            <a:avLst/>
          </a:prstGeom>
          <a:noFill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sp>
        <p:nvSpPr>
          <p:cNvPr id="18" name="TextBox 17"/>
          <p:cNvSpPr txBox="1"/>
          <p:nvPr/>
        </p:nvSpPr>
        <p:spPr>
          <a:xfrm>
            <a:off x="7386051" y="4383130"/>
            <a:ext cx="614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rgbClr val="F8F3FB"/>
                </a:solidFill>
              </a:rPr>
              <a:t>2021-2022 </a:t>
            </a:r>
            <a:r>
              <a:rPr lang="ru-RU" sz="1200" b="1" dirty="0" err="1">
                <a:solidFill>
                  <a:srgbClr val="F8F3FB"/>
                </a:solidFill>
              </a:rPr>
              <a:t>уч</a:t>
            </a:r>
            <a:r>
              <a:rPr lang="ru-RU" sz="1200" b="1" dirty="0">
                <a:solidFill>
                  <a:srgbClr val="F8F3FB"/>
                </a:solidFill>
              </a:rPr>
              <a:t>. г.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900575" y="4371023"/>
            <a:ext cx="6140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rgbClr val="F8F3FB"/>
                </a:solidFill>
              </a:rPr>
              <a:t>2022-2023</a:t>
            </a:r>
            <a:r>
              <a:rPr lang="ru-RU" sz="1200" b="1" dirty="0"/>
              <a:t> </a:t>
            </a:r>
            <a:r>
              <a:rPr lang="ru-RU" sz="1200" b="1" dirty="0" err="1">
                <a:solidFill>
                  <a:srgbClr val="F8F3FB"/>
                </a:solidFill>
              </a:rPr>
              <a:t>уч</a:t>
            </a:r>
            <a:r>
              <a:rPr lang="ru-RU" sz="1200" b="1" dirty="0">
                <a:solidFill>
                  <a:srgbClr val="F8F3FB"/>
                </a:solidFill>
              </a:rPr>
              <a:t>. г.</a:t>
            </a:r>
          </a:p>
        </p:txBody>
      </p:sp>
      <p:graphicFrame>
        <p:nvGraphicFramePr>
          <p:cNvPr id="43" name="Диаграмма 42"/>
          <p:cNvGraphicFramePr/>
          <p:nvPr>
            <p:extLst>
              <p:ext uri="{D42A27DB-BD31-4B8C-83A1-F6EECF244321}">
                <p14:modId xmlns:p14="http://schemas.microsoft.com/office/powerpoint/2010/main" val="913787894"/>
              </p:ext>
            </p:extLst>
          </p:nvPr>
        </p:nvGraphicFramePr>
        <p:xfrm>
          <a:off x="165413" y="740148"/>
          <a:ext cx="6510874" cy="31549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6" name="Диаграмма 45"/>
          <p:cNvGraphicFramePr/>
          <p:nvPr>
            <p:extLst>
              <p:ext uri="{D42A27DB-BD31-4B8C-83A1-F6EECF244321}">
                <p14:modId xmlns:p14="http://schemas.microsoft.com/office/powerpoint/2010/main" val="261022831"/>
              </p:ext>
            </p:extLst>
          </p:nvPr>
        </p:nvGraphicFramePr>
        <p:xfrm>
          <a:off x="12664" y="4037117"/>
          <a:ext cx="6659372" cy="34228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7" name="Диаграмма 46"/>
          <p:cNvGraphicFramePr/>
          <p:nvPr>
            <p:extLst>
              <p:ext uri="{D42A27DB-BD31-4B8C-83A1-F6EECF244321}">
                <p14:modId xmlns:p14="http://schemas.microsoft.com/office/powerpoint/2010/main" val="1367567775"/>
              </p:ext>
            </p:extLst>
          </p:nvPr>
        </p:nvGraphicFramePr>
        <p:xfrm>
          <a:off x="6136565" y="1353581"/>
          <a:ext cx="3162874" cy="48803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8" name="TextBox 47"/>
          <p:cNvSpPr txBox="1"/>
          <p:nvPr/>
        </p:nvSpPr>
        <p:spPr>
          <a:xfrm rot="16200000">
            <a:off x="873165" y="3232251"/>
            <a:ext cx="1102974" cy="609398"/>
          </a:xfrm>
          <a:prstGeom prst="rect">
            <a:avLst/>
          </a:prstGeom>
          <a:noFill/>
          <a:ln w="25400">
            <a:noFill/>
          </a:ln>
        </p:spPr>
        <p:txBody>
          <a:bodyPr vert="horz"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1400" b="1" dirty="0" smtClean="0"/>
              <a:t>ЦВР</a:t>
            </a:r>
          </a:p>
          <a:p>
            <a:pPr algn="ctr">
              <a:lnSpc>
                <a:spcPct val="70000"/>
              </a:lnSpc>
            </a:pPr>
            <a:r>
              <a:rPr lang="ru-RU" sz="1400" b="1" dirty="0" smtClean="0"/>
              <a:t> г. Брянска</a:t>
            </a:r>
          </a:p>
          <a:p>
            <a:pPr algn="ctr"/>
            <a:endParaRPr lang="ru-RU" sz="1400" b="1" dirty="0"/>
          </a:p>
        </p:txBody>
      </p:sp>
      <p:sp>
        <p:nvSpPr>
          <p:cNvPr id="50" name="TextBox 49"/>
          <p:cNvSpPr txBox="1"/>
          <p:nvPr/>
        </p:nvSpPr>
        <p:spPr>
          <a:xfrm rot="16200000">
            <a:off x="1408008" y="3260606"/>
            <a:ext cx="1331705" cy="510011"/>
          </a:xfrm>
          <a:prstGeom prst="rect">
            <a:avLst/>
          </a:prstGeom>
          <a:noFill/>
          <a:ln w="25400">
            <a:noFill/>
          </a:ln>
        </p:spPr>
        <p:txBody>
          <a:bodyPr vert="horz"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1200" b="1" dirty="0" smtClean="0"/>
              <a:t>ЦВР </a:t>
            </a:r>
          </a:p>
          <a:p>
            <a:pPr algn="ctr">
              <a:lnSpc>
                <a:spcPct val="70000"/>
              </a:lnSpc>
            </a:pPr>
            <a:r>
              <a:rPr lang="ru-RU" sz="1200" b="1" spc="-60" dirty="0" smtClean="0"/>
              <a:t>Советског</a:t>
            </a:r>
            <a:r>
              <a:rPr lang="ru-RU" sz="1400" b="1" spc="-60" dirty="0" smtClean="0"/>
              <a:t>о </a:t>
            </a:r>
          </a:p>
          <a:p>
            <a:pPr algn="ctr">
              <a:lnSpc>
                <a:spcPct val="70000"/>
              </a:lnSpc>
            </a:pPr>
            <a:r>
              <a:rPr lang="ru-RU" sz="1200" b="1" spc="-60" dirty="0" smtClean="0"/>
              <a:t>р-на </a:t>
            </a:r>
            <a:endParaRPr lang="ru-RU" sz="1200" b="1" spc="-60" dirty="0"/>
          </a:p>
        </p:txBody>
      </p:sp>
      <p:sp>
        <p:nvSpPr>
          <p:cNvPr id="52" name="TextBox 51"/>
          <p:cNvSpPr txBox="1"/>
          <p:nvPr/>
        </p:nvSpPr>
        <p:spPr>
          <a:xfrm rot="16200000">
            <a:off x="2126401" y="3304578"/>
            <a:ext cx="1331705" cy="464743"/>
          </a:xfrm>
          <a:prstGeom prst="rect">
            <a:avLst/>
          </a:prstGeom>
          <a:noFill/>
          <a:ln w="25400">
            <a:noFill/>
          </a:ln>
        </p:spPr>
        <p:txBody>
          <a:bodyPr vert="horz"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1200" b="1" dirty="0" smtClean="0"/>
              <a:t>ЦВР </a:t>
            </a:r>
          </a:p>
          <a:p>
            <a:pPr algn="ctr">
              <a:lnSpc>
                <a:spcPct val="70000"/>
              </a:lnSpc>
            </a:pPr>
            <a:r>
              <a:rPr lang="ru-RU" sz="1200" b="1" spc="-60" dirty="0" smtClean="0"/>
              <a:t>Володарског</a:t>
            </a:r>
            <a:r>
              <a:rPr lang="ru-RU" sz="1400" b="1" spc="-60" dirty="0" smtClean="0"/>
              <a:t>о </a:t>
            </a:r>
          </a:p>
          <a:p>
            <a:pPr algn="ctr">
              <a:lnSpc>
                <a:spcPct val="50000"/>
              </a:lnSpc>
            </a:pPr>
            <a:r>
              <a:rPr lang="ru-RU" sz="1200" b="1" spc="-60" dirty="0" smtClean="0"/>
              <a:t>р-на </a:t>
            </a:r>
            <a:endParaRPr lang="ru-RU" sz="1200" b="1" spc="-60" dirty="0"/>
          </a:p>
        </p:txBody>
      </p:sp>
      <p:sp>
        <p:nvSpPr>
          <p:cNvPr id="53" name="TextBox 52"/>
          <p:cNvSpPr txBox="1"/>
          <p:nvPr/>
        </p:nvSpPr>
        <p:spPr>
          <a:xfrm rot="16200000">
            <a:off x="2882915" y="3277112"/>
            <a:ext cx="1331705" cy="510011"/>
          </a:xfrm>
          <a:prstGeom prst="rect">
            <a:avLst/>
          </a:prstGeom>
          <a:noFill/>
          <a:ln w="25400">
            <a:noFill/>
          </a:ln>
        </p:spPr>
        <p:txBody>
          <a:bodyPr vert="horz"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1200" b="1" dirty="0" smtClean="0"/>
              <a:t>ДДТ </a:t>
            </a:r>
          </a:p>
          <a:p>
            <a:pPr algn="ctr">
              <a:lnSpc>
                <a:spcPct val="70000"/>
              </a:lnSpc>
            </a:pPr>
            <a:r>
              <a:rPr lang="ru-RU" sz="1200" b="1" spc="-60" dirty="0" smtClean="0"/>
              <a:t>Володарског</a:t>
            </a:r>
            <a:r>
              <a:rPr lang="ru-RU" sz="1400" b="1" spc="-60" dirty="0" smtClean="0"/>
              <a:t>о </a:t>
            </a:r>
          </a:p>
          <a:p>
            <a:pPr algn="ctr">
              <a:lnSpc>
                <a:spcPct val="70000"/>
              </a:lnSpc>
            </a:pPr>
            <a:r>
              <a:rPr lang="ru-RU" sz="1200" b="1" spc="-60" dirty="0" smtClean="0"/>
              <a:t>р-на </a:t>
            </a:r>
            <a:endParaRPr lang="ru-RU" sz="1200" b="1" spc="-60" dirty="0"/>
          </a:p>
        </p:txBody>
      </p:sp>
      <p:sp>
        <p:nvSpPr>
          <p:cNvPr id="54" name="TextBox 53"/>
          <p:cNvSpPr txBox="1"/>
          <p:nvPr/>
        </p:nvSpPr>
        <p:spPr>
          <a:xfrm rot="16200000">
            <a:off x="5073516" y="3336011"/>
            <a:ext cx="1331705" cy="359201"/>
          </a:xfrm>
          <a:prstGeom prst="rect">
            <a:avLst/>
          </a:prstGeom>
          <a:noFill/>
          <a:ln w="25400">
            <a:noFill/>
          </a:ln>
        </p:spPr>
        <p:txBody>
          <a:bodyPr vert="horz" wrap="square" rtlCol="0">
            <a:spAutoFit/>
          </a:bodyPr>
          <a:lstStyle/>
          <a:p>
            <a:pPr algn="ctr">
              <a:lnSpc>
                <a:spcPct val="70000"/>
              </a:lnSpc>
            </a:pPr>
            <a:r>
              <a:rPr lang="ru-RU" sz="1200" b="1" dirty="0" smtClean="0"/>
              <a:t>ЦДТ </a:t>
            </a:r>
          </a:p>
          <a:p>
            <a:pPr algn="ctr">
              <a:lnSpc>
                <a:spcPct val="70000"/>
              </a:lnSpc>
            </a:pPr>
            <a:r>
              <a:rPr lang="ru-RU" sz="1200" b="1" dirty="0" smtClean="0"/>
              <a:t>г.Брянска</a:t>
            </a:r>
          </a:p>
        </p:txBody>
      </p:sp>
      <p:sp>
        <p:nvSpPr>
          <p:cNvPr id="55" name="TextBox 54"/>
          <p:cNvSpPr txBox="1"/>
          <p:nvPr/>
        </p:nvSpPr>
        <p:spPr>
          <a:xfrm rot="16200000">
            <a:off x="3611419" y="3306117"/>
            <a:ext cx="1331705" cy="461665"/>
          </a:xfrm>
          <a:prstGeom prst="rect">
            <a:avLst/>
          </a:prstGeom>
          <a:noFill/>
          <a:ln w="25400">
            <a:noFill/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ru-RU" sz="1200" b="1" dirty="0" smtClean="0"/>
              <a:t>ЦДиЮТиЭ г.Брянска</a:t>
            </a:r>
          </a:p>
        </p:txBody>
      </p:sp>
      <p:sp>
        <p:nvSpPr>
          <p:cNvPr id="56" name="TextBox 55"/>
          <p:cNvSpPr txBox="1"/>
          <p:nvPr/>
        </p:nvSpPr>
        <p:spPr>
          <a:xfrm rot="16200000">
            <a:off x="4315750" y="3301285"/>
            <a:ext cx="1331705" cy="461665"/>
          </a:xfrm>
          <a:prstGeom prst="rect">
            <a:avLst/>
          </a:prstGeom>
          <a:noFill/>
          <a:ln w="25400">
            <a:noFill/>
          </a:ln>
        </p:spPr>
        <p:txBody>
          <a:bodyPr vert="horz" wrap="square" rtlCol="0">
            <a:spAutoFit/>
          </a:bodyPr>
          <a:lstStyle/>
          <a:p>
            <a:pPr algn="ctr"/>
            <a:r>
              <a:rPr lang="ru-RU" sz="1200" b="1" dirty="0" smtClean="0"/>
              <a:t>ОДО </a:t>
            </a:r>
          </a:p>
          <a:p>
            <a:pPr algn="ctr"/>
            <a:r>
              <a:rPr lang="ru-RU" sz="1200" b="1" dirty="0" smtClean="0"/>
              <a:t>Лицея № 27</a:t>
            </a:r>
            <a:r>
              <a:rPr lang="ru-RU" sz="1200" b="1" spc="-60" dirty="0" smtClean="0"/>
              <a:t> </a:t>
            </a:r>
            <a:endParaRPr lang="ru-RU" sz="1200" b="1" spc="-60" dirty="0"/>
          </a:p>
        </p:txBody>
      </p:sp>
    </p:spTree>
    <p:extLst>
      <p:ext uri="{BB962C8B-B14F-4D97-AF65-F5344CB8AC3E}">
        <p14:creationId xmlns:p14="http://schemas.microsoft.com/office/powerpoint/2010/main" val="191652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2368102"/>
              </p:ext>
            </p:extLst>
          </p:nvPr>
        </p:nvGraphicFramePr>
        <p:xfrm>
          <a:off x="0" y="0"/>
          <a:ext cx="9144000" cy="688553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4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58985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Динамика основных показателей развития системы дополнительного образования в г. Брянске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073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496898"/>
              </p:ext>
            </p:extLst>
          </p:nvPr>
        </p:nvGraphicFramePr>
        <p:xfrm>
          <a:off x="1" y="690752"/>
          <a:ext cx="9143999" cy="61739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126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2931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3169">
                  <a:extLst>
                    <a:ext uri="{9D8B030D-6E8A-4147-A177-3AD203B41FA5}">
                      <a16:colId xmlns:a16="http://schemas.microsoft.com/office/drawing/2014/main" val="1787363997"/>
                    </a:ext>
                  </a:extLst>
                </a:gridCol>
                <a:gridCol w="183888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2084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 показателя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Значение показателя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2084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Times New Roman" pitchFamily="18" charset="0"/>
                          <a:cs typeface="Times New Roman" pitchFamily="18" charset="0"/>
                        </a:rPr>
                        <a:t>2025 год</a:t>
                      </a:r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27904">
                <a:tc>
                  <a:txBody>
                    <a:bodyPr/>
                    <a:lstStyle/>
                    <a:p>
                      <a:pPr marL="182563" indent="0"/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Созданы новые места в образовательных</a:t>
                      </a: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организациях различных типов для реализации ДОП всех направленностей </a:t>
                      </a:r>
                    </a:p>
                    <a:p>
                      <a:endParaRPr lang="ru-RU" sz="20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182563" indent="0"/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Из них:</a:t>
                      </a:r>
                    </a:p>
                    <a:p>
                      <a:pPr marL="182563" indent="0">
                        <a:lnSpc>
                          <a:spcPct val="150000"/>
                        </a:lnSpc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ЦДиЮТиЭ г. Брянска</a:t>
                      </a:r>
                      <a:endParaRPr lang="ru-RU" sz="200" b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182563" indent="0">
                        <a:lnSpc>
                          <a:spcPct val="150000"/>
                        </a:lnSpc>
                      </a:pPr>
                      <a:r>
                        <a:rPr lang="ru-RU" sz="2000" b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ДДТ Лицея №27</a:t>
                      </a:r>
                      <a:endParaRPr lang="ru-RU" sz="2000" b="1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    365 мест /365</a:t>
                      </a:r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чел.</a:t>
                      </a:r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300 мест/569 чел.</a:t>
                      </a:r>
                    </a:p>
                    <a:p>
                      <a:pPr algn="ctr"/>
                      <a:r>
                        <a:rPr lang="ru-RU" sz="1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endParaRPr kumimoji="0" lang="ru-RU" sz="16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algn="ct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8794">
                <a:tc>
                  <a:txBody>
                    <a:bodyPr/>
                    <a:lstStyle/>
                    <a:p>
                      <a:pPr marL="182563" indent="0">
                        <a:lnSpc>
                          <a:spcPct val="150000"/>
                        </a:lnSpc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Созданы:</a:t>
                      </a:r>
                    </a:p>
                  </a:txBody>
                  <a:tcPr>
                    <a:solidFill>
                      <a:srgbClr val="9BC2E5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endParaRPr lang="ru-RU" sz="16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BC2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BC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115626"/>
                  </a:ext>
                </a:extLst>
              </a:tr>
              <a:tr h="648794">
                <a:tc>
                  <a:txBody>
                    <a:bodyPr/>
                    <a:lstStyle/>
                    <a:p>
                      <a:pPr marL="182563" indent="0">
                        <a:lnSpc>
                          <a:spcPct val="150000"/>
                        </a:lnSpc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Школьные театры </a:t>
                      </a:r>
                      <a:endParaRPr lang="ru-RU" sz="20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BC2E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60 ед. (82%)</a:t>
                      </a:r>
                    </a:p>
                  </a:txBody>
                  <a:tcPr>
                    <a:solidFill>
                      <a:srgbClr val="9BC2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73 ед. (100%)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BC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5765163"/>
                  </a:ext>
                </a:extLst>
              </a:tr>
              <a:tr h="648794">
                <a:tc>
                  <a:txBody>
                    <a:bodyPr/>
                    <a:lstStyle/>
                    <a:p>
                      <a:pPr marL="182563" indent="0">
                        <a:lnSpc>
                          <a:spcPct val="150000"/>
                        </a:lnSpc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Школьные</a:t>
                      </a:r>
                      <a:r>
                        <a:rPr lang="ru-RU" sz="2000" b="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с</a:t>
                      </a: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портивные клубы</a:t>
                      </a:r>
                      <a:endParaRPr lang="ru-RU" sz="20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BC2E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55 ед. (75%)</a:t>
                      </a:r>
                    </a:p>
                  </a:txBody>
                  <a:tcPr>
                    <a:solidFill>
                      <a:srgbClr val="9BC2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70 ед. (100%)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BC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5528812"/>
                  </a:ext>
                </a:extLst>
              </a:tr>
              <a:tr h="648794">
                <a:tc>
                  <a:txBody>
                    <a:bodyPr/>
                    <a:lstStyle/>
                    <a:p>
                      <a:pPr marL="182563" indent="0">
                        <a:lnSpc>
                          <a:spcPct val="150000"/>
                        </a:lnSpc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Школьные </a:t>
                      </a:r>
                      <a:r>
                        <a:rPr lang="ru-RU" sz="2000" b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медиацентры</a:t>
                      </a: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endParaRPr lang="ru-RU" sz="2000" b="0" kern="1200" dirty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BC2E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>
                    <a:solidFill>
                      <a:srgbClr val="9BC2E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itchFamily="18" charset="0"/>
                          <a:cs typeface="Times New Roman" pitchFamily="18" charset="0"/>
                        </a:rPr>
                        <a:t>58 ед. (83%)</a:t>
                      </a:r>
                      <a:endParaRPr lang="ru-RU" sz="1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9BC2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5408207"/>
                  </a:ext>
                </a:extLst>
              </a:tr>
            </a:tbl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6179419" y="2327051"/>
            <a:ext cx="2839453" cy="56414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Область: 220 мест/262 чел.</a:t>
            </a:r>
          </a:p>
          <a:p>
            <a:pPr algn="ctr"/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Стрелка вниз 10"/>
          <p:cNvSpPr/>
          <p:nvPr/>
        </p:nvSpPr>
        <p:spPr>
          <a:xfrm>
            <a:off x="8046721" y="1774928"/>
            <a:ext cx="317634" cy="42551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4932363" y="3316079"/>
            <a:ext cx="193214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 мест/30 чел.</a:t>
            </a:r>
          </a:p>
          <a:p>
            <a:pPr algn="ctr">
              <a:lnSpc>
                <a:spcPct val="150000"/>
              </a:lnSpc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 мест /60 чел. 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199699" y="3269331"/>
            <a:ext cx="20116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 мест/149 чел.</a:t>
            </a:r>
          </a:p>
          <a:p>
            <a:pPr algn="ctr">
              <a:lnSpc>
                <a:spcPct val="150000"/>
              </a:lnSpc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60 мест/127 чел</a:t>
            </a:r>
            <a:r>
              <a:rPr lang="ru-RU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263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" y="718751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51" name="AutoShape 17" descr="https://57kpspb.caduk.ru/images/dfbaaf6e.png"/>
          <p:cNvSpPr>
            <a:spLocks noChangeAspect="1" noChangeArrowheads="1"/>
          </p:cNvSpPr>
          <p:nvPr/>
        </p:nvSpPr>
        <p:spPr bwMode="auto">
          <a:xfrm>
            <a:off x="116681" y="7489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sp>
        <p:nvSpPr>
          <p:cNvPr id="68" name="AutoShape 19" descr="https://57kpspb.caduk.ru/images/dfbaaf6e.png"/>
          <p:cNvSpPr>
            <a:spLocks noChangeAspect="1" noChangeArrowheads="1"/>
          </p:cNvSpPr>
          <p:nvPr/>
        </p:nvSpPr>
        <p:spPr bwMode="auto">
          <a:xfrm>
            <a:off x="230981" y="8632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sp>
        <p:nvSpPr>
          <p:cNvPr id="70" name="AutoShape 21" descr="https://57kpspb.caduk.ru/images/dfbaaf6e.png"/>
          <p:cNvSpPr>
            <a:spLocks noChangeAspect="1" noChangeArrowheads="1"/>
          </p:cNvSpPr>
          <p:nvPr/>
        </p:nvSpPr>
        <p:spPr bwMode="auto">
          <a:xfrm>
            <a:off x="345281" y="977503"/>
            <a:ext cx="228600" cy="228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graphicFrame>
        <p:nvGraphicFramePr>
          <p:cNvPr id="71" name="Таблица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5255650"/>
              </p:ext>
            </p:extLst>
          </p:nvPr>
        </p:nvGraphicFramePr>
        <p:xfrm>
          <a:off x="12664" y="1"/>
          <a:ext cx="9103427" cy="609649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1034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1578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1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Динамика основных показателей развития системы  дополнительного образования в г. Брянске</a:t>
                      </a:r>
                      <a:endParaRPr lang="ru-RU" sz="2000" b="1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1351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4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68580" marR="68580" marT="34290" marB="3429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1" y="718751"/>
            <a:ext cx="138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14347" name="Rectangle 11"/>
          <p:cNvSpPr>
            <a:spLocks noChangeArrowheads="1"/>
          </p:cNvSpPr>
          <p:nvPr/>
        </p:nvSpPr>
        <p:spPr bwMode="auto">
          <a:xfrm>
            <a:off x="1" y="718751"/>
            <a:ext cx="13856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350"/>
          </a:p>
        </p:txBody>
      </p:sp>
      <p:sp>
        <p:nvSpPr>
          <p:cNvPr id="40972" name="AutoShape 12" descr="http://rmc32.ru/upload/iblock/605/605108c170e769bd2c819bb4e21d5ebb.jpg"/>
          <p:cNvSpPr>
            <a:spLocks noChangeAspect="1" noChangeArrowheads="1"/>
          </p:cNvSpPr>
          <p:nvPr/>
        </p:nvSpPr>
        <p:spPr bwMode="auto">
          <a:xfrm>
            <a:off x="116681" y="748903"/>
            <a:ext cx="228600" cy="228601"/>
          </a:xfrm>
          <a:prstGeom prst="rect">
            <a:avLst/>
          </a:prstGeom>
          <a:noFill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ru-RU" sz="1350"/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491334"/>
              </p:ext>
            </p:extLst>
          </p:nvPr>
        </p:nvGraphicFramePr>
        <p:xfrm>
          <a:off x="12665" y="672273"/>
          <a:ext cx="9103427" cy="64719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0188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423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1274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8576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214197">
                  <a:extLst>
                    <a:ext uri="{9D8B030D-6E8A-4147-A177-3AD203B41FA5}">
                      <a16:colId xmlns:a16="http://schemas.microsoft.com/office/drawing/2014/main" val="808289217"/>
                    </a:ext>
                  </a:extLst>
                </a:gridCol>
                <a:gridCol w="857646">
                  <a:extLst>
                    <a:ext uri="{9D8B030D-6E8A-4147-A177-3AD203B41FA5}">
                      <a16:colId xmlns:a16="http://schemas.microsoft.com/office/drawing/2014/main" val="3745793058"/>
                    </a:ext>
                  </a:extLst>
                </a:gridCol>
              </a:tblGrid>
              <a:tr h="386001">
                <a:tc row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Показатель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defTabSz="760413"/>
                      <a:endParaRPr lang="ru-RU" sz="20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defTabSz="760413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ru-RU" sz="2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2030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290" marR="34290" marT="34290" marB="3429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77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/>
                        <a:t>план</a:t>
                      </a:r>
                      <a:endParaRPr lang="ru-RU" sz="1800" i="1" dirty="0"/>
                    </a:p>
                  </a:txBody>
                  <a:tcPr marL="34290" marR="34290" marT="34290" marB="34290" anchor="ctr"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defTabSz="452438"/>
                      <a:r>
                        <a:rPr lang="ru-RU" sz="1800" i="1" dirty="0" smtClean="0"/>
                        <a:t>факт</a:t>
                      </a:r>
                      <a:endParaRPr lang="ru-RU" sz="1800" i="1" dirty="0"/>
                    </a:p>
                  </a:txBody>
                  <a:tcPr marL="34290" marR="3429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r>
                        <a:rPr lang="ru-RU" sz="1800" i="1" dirty="0" smtClean="0"/>
                        <a:t>план </a:t>
                      </a:r>
                      <a:endParaRPr lang="ru-RU" sz="1800" i="1" dirty="0"/>
                    </a:p>
                  </a:txBody>
                  <a:tcPr marL="34290" marR="3429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/>
                        <a:t>факт</a:t>
                      </a:r>
                      <a:endParaRPr lang="ru-RU" sz="1800" i="1" dirty="0"/>
                    </a:p>
                  </a:txBody>
                  <a:tcPr marL="34290" marR="3429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/>
                        <a:t>план</a:t>
                      </a:r>
                      <a:endParaRPr lang="ru-RU" sz="1800" i="1" dirty="0"/>
                    </a:p>
                  </a:txBody>
                  <a:tcPr marL="34290" marR="34290" marT="34290" marB="3429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7400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4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182563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Количество детей с ОВЗ и детей-   </a:t>
                      </a:r>
                    </a:p>
                    <a:p>
                      <a:pPr marL="269875" marR="0" lvl="0" indent="-87313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 инвалидов, осваивающих ДОП, в том   числе с использованием дистанционных технологий </a:t>
                      </a:r>
                      <a:r>
                        <a:rPr kumimoji="0" lang="ru-RU" sz="20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(%)</a:t>
                      </a:r>
                    </a:p>
                    <a:p>
                      <a:pPr marL="269875" indent="-87313"/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69875" indent="-87313"/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69875" indent="-87313"/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69875" indent="-87313"/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69875" indent="-87313"/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69875" indent="-87313"/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69875" indent="-87313"/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69875" indent="-87313"/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69875" indent="-87313"/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69875" indent="-87313"/>
                      <a:endParaRPr lang="ru-RU" sz="140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4290" marR="34290" marT="34290" marB="3429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287020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endParaRPr lang="ru-RU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endParaRPr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r>
                        <a:rPr lang="ru-RU" sz="2000" b="1" kern="1200" baseline="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     </a:t>
                      </a:r>
                      <a:endParaRPr lang="ru-RU" sz="2000" b="1" kern="120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997980">
                <a:tc>
                  <a:txBody>
                    <a:bodyPr/>
                    <a:lstStyle/>
                    <a:p>
                      <a:pPr marL="2698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Доля детей,</a:t>
                      </a:r>
                      <a:r>
                        <a:rPr lang="ru-RU" sz="2000" kern="1200" baseline="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которые обеспечены сертификатами ПФ/СС (%)</a:t>
                      </a:r>
                    </a:p>
                    <a:p>
                      <a:pPr marL="269875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2000" b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  <a:p>
                      <a:pPr marL="269875" indent="0"/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Количество заключенных договоров ПФ/СС  (ед.)</a:t>
                      </a:r>
                      <a:endParaRPr lang="ru-RU" sz="2000" b="1" i="1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34290" marR="34290" marT="34290" marB="34290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 </a:t>
                      </a:r>
                    </a:p>
                    <a:p>
                      <a:pPr marL="0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(15)</a:t>
                      </a:r>
                    </a:p>
                    <a:p>
                      <a:pPr marL="0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9618</a:t>
                      </a:r>
                    </a:p>
                    <a:p>
                      <a:pPr marL="0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endParaRPr lang="en-US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endParaRPr lang="ru-RU" sz="18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6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539750" algn="l"/>
                        </a:tabLst>
                        <a:defRPr/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15</a:t>
                      </a:r>
                    </a:p>
                    <a:p>
                      <a:pPr marL="0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  <a:tabLst>
                          <a:tab pos="539750" algn="l"/>
                        </a:tabLst>
                      </a:pPr>
                      <a:endParaRPr lang="ru-RU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  <a:tabLst>
                          <a:tab pos="539750" algn="l"/>
                        </a:tabLst>
                      </a:pPr>
                      <a:r>
                        <a:rPr lang="ru-RU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9618</a:t>
                      </a:r>
                      <a:endParaRPr lang="en-US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  <a:tabLst>
                          <a:tab pos="539750" algn="l"/>
                        </a:tabLst>
                      </a:pPr>
                      <a:endParaRPr lang="ru-RU" sz="18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       </a:t>
                      </a:r>
                    </a:p>
                    <a:p>
                      <a:pPr marL="0" indent="0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endParaRPr lang="ru-RU" sz="20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18056</a:t>
                      </a:r>
                    </a:p>
                    <a:p>
                      <a:pPr marL="0" indent="0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endParaRPr lang="ru-RU" sz="20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65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  <a:p>
                      <a:pPr marL="0" indent="0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endParaRPr lang="ru-RU" sz="2000" b="1" kern="120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r>
                        <a:rPr lang="ru-RU" sz="20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en-US" sz="2000" b="1" kern="1200" dirty="0" smtClean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endParaRPr lang="ru-RU" sz="20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  <a:p>
                      <a:pPr marL="0" indent="0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endParaRPr lang="ru-RU" sz="2000" b="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indent="0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r>
                        <a:rPr lang="ru-RU" sz="20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</a:t>
                      </a:r>
                    </a:p>
                    <a:p>
                      <a:pPr marL="0" indent="0" algn="ctr" defTabSz="914400" rtl="0" eaLnBrk="1" latinLnBrk="0" hangingPunct="1"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endParaRPr lang="ru-RU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4557675"/>
                  </a:ext>
                </a:extLst>
              </a:tr>
            </a:tbl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395327" y="3386587"/>
            <a:ext cx="3463180" cy="1473480"/>
          </a:xfrm>
          <a:prstGeom prst="rect">
            <a:avLst/>
          </a:prstGeom>
          <a:ln w="25400"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ЦВР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г.Брянска –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75 детей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ЦДиЮТиЭ г. Брянска –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11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детей</a:t>
            </a: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ДДТ Володарского р-на –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12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детей</a:t>
            </a:r>
          </a:p>
          <a:p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ЦДТ г. Брянска – 1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ребенок</a:t>
            </a:r>
          </a:p>
          <a:p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ЦВР Советского района – 11 детей</a:t>
            </a: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endParaRPr lang="ru-RU" sz="975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8139264" y="3959190"/>
            <a:ext cx="184" cy="641008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H="1" flipV="1">
            <a:off x="5026993" y="4585251"/>
            <a:ext cx="3110888" cy="14104"/>
          </a:xfrm>
          <a:prstGeom prst="line">
            <a:avLst/>
          </a:prstGeom>
          <a:ln w="254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flipH="1" flipV="1">
            <a:off x="3858508" y="3959191"/>
            <a:ext cx="1168485" cy="626060"/>
          </a:xfrm>
          <a:prstGeom prst="straightConnector1">
            <a:avLst/>
          </a:prstGeom>
          <a:ln w="25400">
            <a:solidFill>
              <a:srgbClr val="7030A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6446357" y="3482319"/>
            <a:ext cx="1693182" cy="523220"/>
          </a:xfrm>
          <a:prstGeom prst="rect">
            <a:avLst/>
          </a:prstGeom>
          <a:ln w="25400"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МБУДО - 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110 обучающихся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358987" y="1642239"/>
            <a:ext cx="57798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477203" y="1699534"/>
            <a:ext cx="463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ru-RU" sz="2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61973" y="2014524"/>
            <a:ext cx="19971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1223 чел.</a:t>
            </a:r>
          </a:p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(129 программ)</a:t>
            </a:r>
            <a:endParaRPr lang="ru-RU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20297" y="1680642"/>
            <a:ext cx="5052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3,1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273192" y="1670064"/>
            <a:ext cx="5052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2,9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6" name="Соединительная линия уступом 25"/>
          <p:cNvCxnSpPr/>
          <p:nvPr/>
        </p:nvCxnSpPr>
        <p:spPr>
          <a:xfrm rot="5400000">
            <a:off x="5363562" y="2663641"/>
            <a:ext cx="800491" cy="767375"/>
          </a:xfrm>
          <a:prstGeom prst="bentConnector3">
            <a:avLst>
              <a:gd name="adj1" fmla="val 60822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496306" y="3468271"/>
            <a:ext cx="1655545" cy="523220"/>
          </a:xfrm>
          <a:prstGeom prst="rect">
            <a:avLst/>
          </a:prstGeom>
          <a:ln w="25400">
            <a:solidFill>
              <a:srgbClr val="7030A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МБУДО </a:t>
            </a:r>
            <a:r>
              <a:rPr lang="ru-RU" sz="1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</a:t>
            </a:r>
          </a:p>
          <a:p>
            <a:pPr algn="ctr"/>
            <a:r>
              <a:rPr lang="ru-RU" sz="1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53 обучающихся</a:t>
            </a:r>
            <a:endParaRPr lang="ru-RU" sz="1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643215" y="1973129"/>
            <a:ext cx="165942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664 чел.</a:t>
            </a:r>
          </a:p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(58 программ</a:t>
            </a:r>
            <a:r>
              <a:rPr lang="ru-RU" b="1" dirty="0" smtClean="0">
                <a:solidFill>
                  <a:srgbClr val="C00000"/>
                </a:solidFill>
              </a:rPr>
              <a:t>)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448381" y="1670064"/>
            <a:ext cx="46361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80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8" name="Соединительная линия уступом 27"/>
          <p:cNvCxnSpPr/>
          <p:nvPr/>
        </p:nvCxnSpPr>
        <p:spPr>
          <a:xfrm rot="5400000">
            <a:off x="7417777" y="2684338"/>
            <a:ext cx="800491" cy="767375"/>
          </a:xfrm>
          <a:prstGeom prst="bentConnector3">
            <a:avLst>
              <a:gd name="adj1" fmla="val 60822"/>
            </a:avLst>
          </a:prstGeom>
          <a:ln>
            <a:solidFill>
              <a:srgbClr val="7030A0"/>
            </a:solidFill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4212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14767</TotalTime>
  <Words>1240</Words>
  <Application>Microsoft Office PowerPoint</Application>
  <PresentationFormat>Экран (4:3)</PresentationFormat>
  <Paragraphs>331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Нормативные документы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Областная научно-практическая конференция  «Целевая модель развития региональной системы дополнительного  образования детей Брянской области 2020 название муниципалитета</dc:title>
  <dc:creator>РМЦ</dc:creator>
  <cp:lastModifiedBy>ЦВР_Брянск</cp:lastModifiedBy>
  <cp:revision>3146</cp:revision>
  <cp:lastPrinted>2020-12-10T07:36:25Z</cp:lastPrinted>
  <dcterms:created xsi:type="dcterms:W3CDTF">2020-11-19T09:50:27Z</dcterms:created>
  <dcterms:modified xsi:type="dcterms:W3CDTF">2025-05-28T12:28:07Z</dcterms:modified>
</cp:coreProperties>
</file>