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300" r:id="rId3"/>
    <p:sldId id="309" r:id="rId4"/>
    <p:sldId id="310" r:id="rId5"/>
    <p:sldId id="311" r:id="rId6"/>
    <p:sldId id="312" r:id="rId7"/>
    <p:sldId id="305" r:id="rId8"/>
    <p:sldId id="313" r:id="rId9"/>
    <p:sldId id="314" r:id="rId10"/>
    <p:sldId id="315" r:id="rId11"/>
    <p:sldId id="30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0066"/>
    <a:srgbClr val="BC8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183" autoAdjust="0"/>
  </p:normalViewPr>
  <p:slideViewPr>
    <p:cSldViewPr>
      <p:cViewPr>
        <p:scale>
          <a:sx n="83" d="100"/>
          <a:sy n="83" d="100"/>
        </p:scale>
        <p:origin x="-704" y="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3107485379086842"/>
          <c:y val="6.9949278065958825E-2"/>
          <c:w val="0.84274626744845016"/>
          <c:h val="0.88197771101209965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3.3558631314762805E-2"/>
                  <c:y val="-2.712832994281564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261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25-4AB2-831D-F383719E3B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Реестр образовательных организаций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625-4AB2-831D-F383719E3B9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 год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625-4AB2-831D-F383719E3B96}"/>
              </c:ext>
            </c:extLst>
          </c:dPt>
          <c:dLbls>
            <c:dLbl>
              <c:idx val="0"/>
              <c:layout>
                <c:manualLayout>
                  <c:x val="6.700540218151789E-2"/>
                  <c:y val="-3.829882355513360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249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25-4AB2-831D-F383719E3B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Реестр образовательных организаций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625-4AB2-831D-F383719E3B96}"/>
            </c:ext>
          </c:extLst>
        </c:ser>
        <c:shape val="box"/>
        <c:axId val="69263744"/>
        <c:axId val="69265280"/>
        <c:axId val="0"/>
      </c:bar3DChart>
      <c:catAx>
        <c:axId val="69263744"/>
        <c:scaling>
          <c:orientation val="minMax"/>
        </c:scaling>
        <c:delete val="1"/>
        <c:axPos val="b"/>
        <c:numFmt formatCode="General" sourceLinked="0"/>
        <c:tickLblPos val="nextTo"/>
        <c:crossAx val="69265280"/>
        <c:crosses val="autoZero"/>
        <c:auto val="1"/>
        <c:lblAlgn val="ctr"/>
        <c:lblOffset val="100"/>
      </c:catAx>
      <c:valAx>
        <c:axId val="6926528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926374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6898073551635123"/>
          <c:y val="0.11547782468502094"/>
          <c:w val="0.84313849230392679"/>
          <c:h val="0.8351173129688236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dLbls>
            <c:dLbl>
              <c:idx val="0"/>
              <c:layout>
                <c:manualLayout>
                  <c:x val="-2.9411571716566644E-2"/>
                  <c:y val="3.060415221251775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1839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61640633051273"/>
                      <c:h val="0.169551505252481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759-4624-8426-02013DE796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Дополнительные общеобразовательные программы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1839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59-4624-8426-02013DE7964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dLbl>
              <c:idx val="0"/>
              <c:layout>
                <c:manualLayout>
                  <c:x val="5.0049202693131817E-2"/>
                  <c:y val="3.22024070331931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1845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8124834752898409"/>
                      <c:h val="0.169551505252481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759-4624-8426-02013DE796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Дополнительные общеобразовательные программы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1845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759-4624-8426-02013DE7964E}"/>
            </c:ext>
          </c:extLst>
        </c:ser>
        <c:shape val="box"/>
        <c:axId val="105171200"/>
        <c:axId val="156831744"/>
        <c:axId val="0"/>
      </c:bar3DChart>
      <c:catAx>
        <c:axId val="105171200"/>
        <c:scaling>
          <c:orientation val="minMax"/>
        </c:scaling>
        <c:delete val="1"/>
        <c:axPos val="b"/>
        <c:numFmt formatCode="General" sourceLinked="0"/>
        <c:tickLblPos val="nextTo"/>
        <c:crossAx val="156831744"/>
        <c:crosses val="autoZero"/>
        <c:auto val="1"/>
        <c:lblAlgn val="ctr"/>
        <c:lblOffset val="100"/>
      </c:catAx>
      <c:valAx>
        <c:axId val="15683174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517120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800">
                <a:solidFill>
                  <a:srgbClr val="7030A0"/>
                </a:solidFill>
              </a:defRP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Динамика количества опубликованных мероприятий  по  МБУДО г. Брянска </a:t>
            </a:r>
          </a:p>
        </c:rich>
      </c:tx>
      <c:layout>
        <c:manualLayout>
          <c:xMode val="edge"/>
          <c:yMode val="edge"/>
          <c:x val="1.5573331629517052E-2"/>
          <c:y val="0"/>
        </c:manualLayout>
      </c:layout>
      <c:spPr>
        <a:ln>
          <a:solidFill>
            <a:srgbClr val="00B050"/>
          </a:solidFill>
        </a:ln>
      </c:spPr>
    </c:title>
    <c:view3D>
      <c:rAngAx val="1"/>
    </c:view3D>
    <c:plotArea>
      <c:layout>
        <c:manualLayout>
          <c:layoutTarget val="inner"/>
          <c:xMode val="edge"/>
          <c:yMode val="edge"/>
          <c:x val="7.8557030569402581E-2"/>
          <c:y val="0.25482829366811421"/>
          <c:w val="0.95397259005058865"/>
          <c:h val="0.3746734653189134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-7.8023918324316606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rgbClr val="D46112"/>
                        </a:solidFill>
                      </a:rPr>
                      <a:t>67</a:t>
                    </a:r>
                    <a:endParaRPr lang="en-US" dirty="0">
                      <a:solidFill>
                        <a:srgbClr val="D46112"/>
                      </a:solidFill>
                    </a:endParaRP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CA1-48A5-8BEE-9E9F0BFED25F}"/>
                </c:ext>
              </c:extLst>
            </c:dLbl>
            <c:dLbl>
              <c:idx val="1"/>
              <c:layout>
                <c:manualLayout>
                  <c:x val="-1.560478366486333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rgbClr val="D46112"/>
                        </a:solidFill>
                      </a:rPr>
                      <a:t>43</a:t>
                    </a:r>
                    <a:endParaRPr lang="en-US" dirty="0">
                      <a:solidFill>
                        <a:srgbClr val="D46112"/>
                      </a:solidFill>
                    </a:endParaRP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CA1-48A5-8BEE-9E9F0BFED25F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D46112"/>
                        </a:solidFill>
                      </a:rPr>
                      <a:t>11</a:t>
                    </a:r>
                    <a:endParaRPr lang="en-US" dirty="0">
                      <a:solidFill>
                        <a:srgbClr val="D46112"/>
                      </a:solidFill>
                    </a:endParaRP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CA1-48A5-8BEE-9E9F0BFED25F}"/>
                </c:ext>
              </c:extLst>
            </c:dLbl>
            <c:dLbl>
              <c:idx val="3"/>
              <c:layout>
                <c:manualLayout>
                  <c:x val="-9.7529897905395766E-3"/>
                  <c:y val="-4.323895891481788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D46112"/>
                        </a:solidFill>
                      </a:rPr>
                      <a:t>13</a:t>
                    </a:r>
                    <a:endParaRPr lang="en-US" dirty="0">
                      <a:solidFill>
                        <a:srgbClr val="D46112"/>
                      </a:solidFill>
                    </a:endParaRP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CA1-48A5-8BEE-9E9F0BFED25F}"/>
                </c:ext>
              </c:extLst>
            </c:dLbl>
            <c:dLbl>
              <c:idx val="4"/>
              <c:layout>
                <c:manualLayout>
                  <c:x val="-1.365418570675541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rgbClr val="D46112"/>
                        </a:solidFill>
                      </a:rPr>
                      <a:t>68</a:t>
                    </a:r>
                    <a:endParaRPr lang="en-US" dirty="0">
                      <a:solidFill>
                        <a:srgbClr val="D46112"/>
                      </a:solidFill>
                    </a:endParaRP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CA1-48A5-8BEE-9E9F0BFED25F}"/>
                </c:ext>
              </c:extLst>
            </c:dLbl>
            <c:dLbl>
              <c:idx val="5"/>
              <c:layout>
                <c:manualLayout>
                  <c:x val="-7.8023918324316606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rgbClr val="D46112"/>
                        </a:solidFill>
                      </a:rPr>
                      <a:t>18</a:t>
                    </a:r>
                    <a:endParaRPr lang="en-US" dirty="0">
                      <a:solidFill>
                        <a:srgbClr val="D46112"/>
                      </a:solidFill>
                    </a:endParaRP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CA1-48A5-8BEE-9E9F0BFED25F}"/>
                </c:ext>
              </c:extLst>
            </c:dLbl>
            <c:dLbl>
              <c:idx val="6"/>
              <c:layout>
                <c:manualLayout>
                  <c:x val="-1.3654185706755419E-2"/>
                  <c:y val="4.025308749999151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D46112"/>
                        </a:solidFill>
                      </a:rPr>
                      <a:t>22</a:t>
                    </a:r>
                    <a:endParaRPr lang="en-US" dirty="0">
                      <a:solidFill>
                        <a:srgbClr val="D46112"/>
                      </a:solidFill>
                    </a:endParaRP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CA1-48A5-8BEE-9E9F0BFED2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D46112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ЦВР г. Брянска</c:v>
                </c:pt>
                <c:pt idx="1">
                  <c:v>ЦВР Советского р-на</c:v>
                </c:pt>
                <c:pt idx="2">
                  <c:v>ЦВР Володарского р-на</c:v>
                </c:pt>
                <c:pt idx="3">
                  <c:v>ДДТ Володарского р-на</c:v>
                </c:pt>
                <c:pt idx="4">
                  <c:v>ЦДиЮТиЭ</c:v>
                </c:pt>
                <c:pt idx="5">
                  <c:v>ОДО Лицея № 27</c:v>
                </c:pt>
                <c:pt idx="6">
                  <c:v>ЦДТ г. Брянска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67</c:v>
                </c:pt>
                <c:pt idx="1">
                  <c:v>33</c:v>
                </c:pt>
                <c:pt idx="2">
                  <c:v>11</c:v>
                </c:pt>
                <c:pt idx="3">
                  <c:v>13</c:v>
                </c:pt>
                <c:pt idx="4">
                  <c:v>56</c:v>
                </c:pt>
                <c:pt idx="5">
                  <c:v>18</c:v>
                </c:pt>
                <c:pt idx="6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786-43B8-9A40-186E7AF257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1.5604783664863283E-2"/>
                  <c:y val="-2.295852532679459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88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CA1-48A5-8BEE-9E9F0BFED25F}"/>
                </c:ext>
              </c:extLst>
            </c:dLbl>
            <c:dLbl>
              <c:idx val="1"/>
              <c:layout>
                <c:manualLayout>
                  <c:x val="1.9505829785678955E-3"/>
                  <c:y val="-2.817784435370206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49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CA1-48A5-8BEE-9E9F0BFED25F}"/>
                </c:ext>
              </c:extLst>
            </c:dLbl>
            <c:dLbl>
              <c:idx val="2"/>
              <c:layout>
                <c:manualLayout>
                  <c:x val="1.7555246807110684E-2"/>
                  <c:y val="-2.415243801745882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CA1-48A5-8BEE-9E9F0BFED25F}"/>
                </c:ext>
              </c:extLst>
            </c:dLbl>
            <c:dLbl>
              <c:idx val="3"/>
              <c:layout>
                <c:manualLayout>
                  <c:x val="3.9011659571356423E-3"/>
                  <c:y val="-5.233028237116087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CA1-48A5-8BEE-9E9F0BFED25F}"/>
                </c:ext>
              </c:extLst>
            </c:dLbl>
            <c:dLbl>
              <c:idx val="4"/>
              <c:layout>
                <c:manualLayout>
                  <c:x val="1.7555381622971225E-2"/>
                  <c:y val="1.133405466357707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ECA1-48A5-8BEE-9E9F0BFED25F}"/>
                </c:ext>
              </c:extLst>
            </c:dLbl>
            <c:dLbl>
              <c:idx val="5"/>
              <c:layout>
                <c:manualLayout>
                  <c:x val="3.9011659571357134E-3"/>
                  <c:y val="-3.622865702618835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ECA1-48A5-8BEE-9E9F0BFED25F}"/>
                </c:ext>
              </c:extLst>
            </c:dLbl>
            <c:dLbl>
              <c:idx val="6"/>
              <c:layout>
                <c:manualLayout>
                  <c:x val="5.8517489357034344E-3"/>
                  <c:y val="-4.02540633624314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ECA1-48A5-8BEE-9E9F0BFED25F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ЦВР г. Брянска</c:v>
                </c:pt>
                <c:pt idx="1">
                  <c:v>ЦВР Советского р-на</c:v>
                </c:pt>
                <c:pt idx="2">
                  <c:v>ЦВР Володарского р-на</c:v>
                </c:pt>
                <c:pt idx="3">
                  <c:v>ДДТ Володарского р-на</c:v>
                </c:pt>
                <c:pt idx="4">
                  <c:v>ЦДиЮТиЭ</c:v>
                </c:pt>
                <c:pt idx="5">
                  <c:v>ОДО Лицея № 27</c:v>
                </c:pt>
                <c:pt idx="6">
                  <c:v>ЦДТ г. Брянска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88</c:v>
                </c:pt>
                <c:pt idx="1">
                  <c:v>49</c:v>
                </c:pt>
                <c:pt idx="2">
                  <c:v>13</c:v>
                </c:pt>
                <c:pt idx="3">
                  <c:v>13</c:v>
                </c:pt>
                <c:pt idx="4">
                  <c:v>76</c:v>
                </c:pt>
                <c:pt idx="5">
                  <c:v>20</c:v>
                </c:pt>
                <c:pt idx="6">
                  <c:v>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786-43B8-9A40-186E7AF25795}"/>
            </c:ext>
          </c:extLst>
        </c:ser>
        <c:shape val="box"/>
        <c:axId val="158746496"/>
        <c:axId val="159556352"/>
        <c:axId val="0"/>
      </c:bar3DChart>
      <c:catAx>
        <c:axId val="158746496"/>
        <c:scaling>
          <c:orientation val="minMax"/>
        </c:scaling>
        <c:delete val="1"/>
        <c:axPos val="b"/>
        <c:numFmt formatCode="General" sourceLinked="0"/>
        <c:tickLblPos val="nextTo"/>
        <c:crossAx val="159556352"/>
        <c:crosses val="autoZero"/>
        <c:auto val="1"/>
        <c:lblAlgn val="ctr"/>
        <c:lblOffset val="100"/>
      </c:catAx>
      <c:valAx>
        <c:axId val="159556352"/>
        <c:scaling>
          <c:orientation val="minMax"/>
          <c:min val="0"/>
        </c:scaling>
        <c:axPos val="l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587464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7596900201109889"/>
          <c:y val="2.385887287059589E-2"/>
          <c:w val="0.32403099798890378"/>
          <c:h val="0.23035125582529667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800">
                <a:solidFill>
                  <a:srgbClr val="7030A0"/>
                </a:solidFill>
              </a:defRP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Динамика количества заявок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 sz="1800">
                <a:solidFill>
                  <a:srgbClr val="7030A0"/>
                </a:solidFill>
              </a:defRPr>
            </a:pP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мероприятия  по  МБУДО г. Брянска </a:t>
            </a:r>
          </a:p>
        </c:rich>
      </c:tx>
      <c:layout>
        <c:manualLayout>
          <c:xMode val="edge"/>
          <c:yMode val="edge"/>
          <c:x val="5.8204167366777398E-3"/>
          <c:y val="2.0127031681215712E-2"/>
        </c:manualLayout>
      </c:layout>
      <c:spPr>
        <a:ln>
          <a:solidFill>
            <a:srgbClr val="00B050"/>
          </a:solidFill>
        </a:ln>
      </c:spPr>
    </c:title>
    <c:view3D>
      <c:rAngAx val="1"/>
    </c:view3D>
    <c:plotArea>
      <c:layout>
        <c:manualLayout>
          <c:layoutTarget val="inner"/>
          <c:xMode val="edge"/>
          <c:yMode val="edge"/>
          <c:x val="0.10386610028693405"/>
          <c:y val="0.41598587613454158"/>
          <c:w val="0.95397259005058865"/>
          <c:h val="0.3746734653189134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-1.3349607140132743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D89-4D33-8973-462C9DBB63FF}"/>
                </c:ext>
              </c:extLst>
            </c:dLbl>
            <c:dLbl>
              <c:idx val="1"/>
              <c:layout>
                <c:manualLayout>
                  <c:x val="-3.814173468609358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D89-4D33-8973-462C9DBB63FF}"/>
                </c:ext>
              </c:extLst>
            </c:dLbl>
            <c:dLbl>
              <c:idx val="3"/>
              <c:layout>
                <c:manualLayout>
                  <c:x val="-2.0977954077351441E-2"/>
                  <c:y val="3.7103485711798261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D89-4D33-8973-462C9DBB63FF}"/>
                </c:ext>
              </c:extLst>
            </c:dLbl>
            <c:dLbl>
              <c:idx val="4"/>
              <c:layout>
                <c:manualLayout>
                  <c:x val="-1.525669387443741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D89-4D33-8973-462C9DBB6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D46112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ЦВР г. Брянска</c:v>
                </c:pt>
                <c:pt idx="1">
                  <c:v>ЦВР Советского р-на</c:v>
                </c:pt>
                <c:pt idx="2">
                  <c:v>ЦВР Володарского р-на</c:v>
                </c:pt>
                <c:pt idx="3">
                  <c:v>ДДТ Володарского р-на</c:v>
                </c:pt>
                <c:pt idx="4">
                  <c:v>ЦДиЮТиЭ</c:v>
                </c:pt>
                <c:pt idx="5">
                  <c:v>ДДТ Лицея № 27</c:v>
                </c:pt>
                <c:pt idx="6">
                  <c:v>ЦДТ г. Брянска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2678</c:v>
                </c:pt>
                <c:pt idx="1">
                  <c:v>1132</c:v>
                </c:pt>
                <c:pt idx="2">
                  <c:v>650</c:v>
                </c:pt>
                <c:pt idx="3">
                  <c:v>800</c:v>
                </c:pt>
                <c:pt idx="4">
                  <c:v>998</c:v>
                </c:pt>
                <c:pt idx="5">
                  <c:v>251</c:v>
                </c:pt>
                <c:pt idx="6">
                  <c:v>1722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4B8-44CC-8346-4FBADB19EB4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-8.6945135367118707E-5"/>
                  <c:y val="4.585055942999698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5398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137-4CD8-B9F7-3302ECB0812B}"/>
                </c:ext>
              </c:extLst>
            </c:dLbl>
            <c:dLbl>
              <c:idx val="1"/>
              <c:layout>
                <c:manualLayout>
                  <c:x val="1.9505829785678602E-3"/>
                  <c:y val="-5.635568870740406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137-4CD8-B9F7-3302ECB0812B}"/>
                </c:ext>
              </c:extLst>
            </c:dLbl>
            <c:dLbl>
              <c:idx val="2"/>
              <c:layout>
                <c:manualLayout>
                  <c:x val="7.6283469372187065E-3"/>
                  <c:y val="-8.904865786174653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D89-4D33-8973-462C9DBB63FF}"/>
                </c:ext>
              </c:extLst>
            </c:dLbl>
            <c:dLbl>
              <c:idx val="3"/>
              <c:layout>
                <c:manualLayout>
                  <c:x val="1.9505829785678602E-3"/>
                  <c:y val="-6.440650137989045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137-4CD8-B9F7-3302ECB0812B}"/>
                </c:ext>
              </c:extLst>
            </c:dLbl>
            <c:dLbl>
              <c:idx val="4"/>
              <c:layout>
                <c:manualLayout>
                  <c:x val="1.7337821043786117E-2"/>
                  <c:y val="-2.761814027396411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137-4CD8-B9F7-3302ECB0812B}"/>
                </c:ext>
              </c:extLst>
            </c:dLbl>
            <c:dLbl>
              <c:idx val="5"/>
              <c:layout>
                <c:manualLayout>
                  <c:x val="1.1703497871407125E-2"/>
                  <c:y val="-5.233028237116087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137-4CD8-B9F7-3302ECB0812B}"/>
                </c:ext>
              </c:extLst>
            </c:dLbl>
            <c:dLbl>
              <c:idx val="6"/>
              <c:layout>
                <c:manualLayout>
                  <c:x val="2.8606301014570155E-2"/>
                  <c:y val="-4.823453142533779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D89-4D33-8973-462C9DBB63FF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ЦВР г. Брянска</c:v>
                </c:pt>
                <c:pt idx="1">
                  <c:v>ЦВР Советского р-на</c:v>
                </c:pt>
                <c:pt idx="2">
                  <c:v>ЦВР Володарского р-на</c:v>
                </c:pt>
                <c:pt idx="3">
                  <c:v>ДДТ Володарского р-на</c:v>
                </c:pt>
                <c:pt idx="4">
                  <c:v>ЦДиЮТиЭ</c:v>
                </c:pt>
                <c:pt idx="5">
                  <c:v>ДДТ Лицея № 27</c:v>
                </c:pt>
                <c:pt idx="6">
                  <c:v>ЦДТ г. Брянска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5398</c:v>
                </c:pt>
                <c:pt idx="1">
                  <c:v>1497</c:v>
                </c:pt>
                <c:pt idx="2">
                  <c:v>717</c:v>
                </c:pt>
                <c:pt idx="3">
                  <c:v>880</c:v>
                </c:pt>
                <c:pt idx="4">
                  <c:v>1245</c:v>
                </c:pt>
                <c:pt idx="5">
                  <c:v>502</c:v>
                </c:pt>
                <c:pt idx="6">
                  <c:v>2090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4B8-44CC-8346-4FBADB19EB49}"/>
            </c:ext>
          </c:extLst>
        </c:ser>
        <c:shape val="box"/>
        <c:axId val="158221824"/>
        <c:axId val="158223360"/>
        <c:axId val="0"/>
      </c:bar3DChart>
      <c:catAx>
        <c:axId val="158221824"/>
        <c:scaling>
          <c:orientation val="minMax"/>
        </c:scaling>
        <c:delete val="1"/>
        <c:axPos val="b"/>
        <c:numFmt formatCode="General" sourceLinked="0"/>
        <c:tickLblPos val="nextTo"/>
        <c:crossAx val="158223360"/>
        <c:crosses val="autoZero"/>
        <c:auto val="1"/>
        <c:lblAlgn val="ctr"/>
        <c:lblOffset val="100"/>
      </c:catAx>
      <c:valAx>
        <c:axId val="158223360"/>
        <c:scaling>
          <c:orientation val="minMax"/>
          <c:min val="0"/>
        </c:scaling>
        <c:axPos val="l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5822182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7206783605396281"/>
          <c:y val="7.7573066671822802E-3"/>
          <c:w val="0.32403099798890378"/>
          <c:h val="0.23035125582529667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Динамика опубликованных мероприятий               МБУДО г. Брянска</a:t>
            </a:r>
          </a:p>
        </c:rich>
      </c:tx>
      <c:layout>
        <c:manualLayout>
          <c:xMode val="edge"/>
          <c:yMode val="edge"/>
          <c:x val="0.16244561117515274"/>
          <c:y val="3.0684722224498938E-2"/>
        </c:manualLayout>
      </c:layout>
      <c:overlay val="1"/>
    </c:title>
    <c:view3D>
      <c:rAngAx val="1"/>
    </c:view3D>
    <c:plotArea>
      <c:layout>
        <c:manualLayout>
          <c:layoutTarget val="inner"/>
          <c:xMode val="edge"/>
          <c:yMode val="edge"/>
          <c:x val="0.25923068702705232"/>
          <c:y val="0.3223225657863476"/>
          <c:w val="0.67250861083938362"/>
          <c:h val="0.6416965689303867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CC99FF"/>
            </a:solidFill>
          </c:spPr>
          <c:dPt>
            <c:idx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97A-4F5B-99B2-D88149E9BC9E}"/>
              </c:ext>
            </c:extLst>
          </c:dPt>
          <c:dLbls>
            <c:dLbl>
              <c:idx val="0"/>
              <c:layout>
                <c:manualLayout>
                  <c:x val="0"/>
                  <c:y val="-5.282556701983852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97A-4F5B-99B2-D88149E9BC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250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97A-4F5B-99B2-D88149E9BC9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C97A-4F5B-99B2-D88149E9BC9E}"/>
              </c:ext>
            </c:extLst>
          </c:dPt>
          <c:dLbls>
            <c:dLbl>
              <c:idx val="0"/>
              <c:layout>
                <c:manualLayout>
                  <c:x val="5.3700272765773417E-2"/>
                  <c:y val="-3.0824466472035586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97A-4F5B-99B2-D88149E9BC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287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97A-4F5B-99B2-D88149E9BC9E}"/>
            </c:ext>
          </c:extLst>
        </c:ser>
        <c:shape val="box"/>
        <c:axId val="158091136"/>
        <c:axId val="158092672"/>
        <c:axId val="0"/>
      </c:bar3DChart>
      <c:catAx>
        <c:axId val="158091136"/>
        <c:scaling>
          <c:orientation val="minMax"/>
        </c:scaling>
        <c:delete val="1"/>
        <c:axPos val="b"/>
        <c:numFmt formatCode="General" sourceLinked="1"/>
        <c:tickLblPos val="nextTo"/>
        <c:crossAx val="158092672"/>
        <c:crosses val="autoZero"/>
        <c:auto val="1"/>
        <c:lblAlgn val="ctr"/>
        <c:lblOffset val="100"/>
      </c:catAx>
      <c:valAx>
        <c:axId val="15809267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ru-RU"/>
          </a:p>
        </c:txPr>
        <c:crossAx val="158091136"/>
        <c:crosses val="autoZero"/>
        <c:crossBetween val="between"/>
      </c:valAx>
      <c:spPr>
        <a:noFill/>
      </c:spPr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0.22353</cdr:x>
      <cdr:y>0.80248</cdr:y>
    </cdr:from>
    <cdr:to>
      <cdr:x>0.22501</cdr:x>
      <cdr:y>0.98639</cdr:y>
    </cdr:to>
    <cdr:cxnSp macro="">
      <cdr:nvCxnSpPr>
        <cdr:cNvPr id="2" name="Прямая со стрелкой 1"/>
        <cdr:cNvCxnSpPr/>
      </cdr:nvCxnSpPr>
      <cdr:spPr>
        <a:xfrm xmlns:a="http://schemas.openxmlformats.org/drawingml/2006/main" flipH="1">
          <a:off x="1455363" y="2531799"/>
          <a:ext cx="9626" cy="58023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0.89454</cdr:x>
      <cdr:y>0.78776</cdr:y>
    </cdr:from>
    <cdr:to>
      <cdr:x>0.89601</cdr:x>
      <cdr:y>0.97167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 flipH="1">
          <a:off x="5824213" y="2485345"/>
          <a:ext cx="9626" cy="58023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0.33957</cdr:x>
      <cdr:y>0.80619</cdr:y>
    </cdr:from>
    <cdr:to>
      <cdr:x>0.34104</cdr:x>
      <cdr:y>0.9901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 flipH="1">
          <a:off x="2210865" y="2543505"/>
          <a:ext cx="9626" cy="58023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0.445</cdr:x>
      <cdr:y>0.80619</cdr:y>
    </cdr:from>
    <cdr:to>
      <cdr:x>0.44648</cdr:x>
      <cdr:y>0.9901</cdr:y>
    </cdr:to>
    <cdr:cxnSp macro="">
      <cdr:nvCxnSpPr>
        <cdr:cNvPr id="7" name="Прямая со стрелкой 6"/>
        <cdr:cNvCxnSpPr/>
      </cdr:nvCxnSpPr>
      <cdr:spPr>
        <a:xfrm xmlns:a="http://schemas.openxmlformats.org/drawingml/2006/main" flipH="1">
          <a:off x="2897345" y="2543505"/>
          <a:ext cx="9626" cy="58023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0.55881</cdr:x>
      <cdr:y>0.79452</cdr:y>
    </cdr:from>
    <cdr:to>
      <cdr:x>0.56029</cdr:x>
      <cdr:y>0.97843</cdr:y>
    </cdr:to>
    <cdr:cxnSp macro="">
      <cdr:nvCxnSpPr>
        <cdr:cNvPr id="8" name="Прямая со стрелкой 7"/>
        <cdr:cNvCxnSpPr/>
      </cdr:nvCxnSpPr>
      <cdr:spPr>
        <a:xfrm xmlns:a="http://schemas.openxmlformats.org/drawingml/2006/main" flipH="1">
          <a:off x="3638360" y="2506684"/>
          <a:ext cx="9626" cy="58023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0.67489</cdr:x>
      <cdr:y>0.78629</cdr:y>
    </cdr:from>
    <cdr:to>
      <cdr:x>0.67637</cdr:x>
      <cdr:y>0.9702</cdr:y>
    </cdr:to>
    <cdr:cxnSp macro="">
      <cdr:nvCxnSpPr>
        <cdr:cNvPr id="9" name="Прямая со стрелкой 8"/>
        <cdr:cNvCxnSpPr/>
      </cdr:nvCxnSpPr>
      <cdr:spPr>
        <a:xfrm xmlns:a="http://schemas.openxmlformats.org/drawingml/2006/main" flipH="1">
          <a:off x="4394151" y="2480717"/>
          <a:ext cx="9626" cy="58023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0.77835</cdr:x>
      <cdr:y>0.8004</cdr:y>
    </cdr:from>
    <cdr:to>
      <cdr:x>0.77983</cdr:x>
      <cdr:y>0.98432</cdr:y>
    </cdr:to>
    <cdr:cxnSp macro="">
      <cdr:nvCxnSpPr>
        <cdr:cNvPr id="10" name="Прямая со стрелкой 9"/>
        <cdr:cNvCxnSpPr/>
      </cdr:nvCxnSpPr>
      <cdr:spPr>
        <a:xfrm xmlns:a="http://schemas.openxmlformats.org/drawingml/2006/main" flipH="1">
          <a:off x="5067763" y="2525245"/>
          <a:ext cx="9626" cy="58023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D1486-9BB7-4F27-99D8-1C2B5CEC10D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42FEA-4C21-48E3-B305-D06DE30CBE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3567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42FEA-4C21-48E3-B305-D06DE30CBE2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4966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293096"/>
            <a:ext cx="8136904" cy="1326009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ea typeface="Microsoft JhengHei" pitchFamily="34" charset="-120"/>
                <a:cs typeface="Times New Roman" panose="02020603050405020304" pitchFamily="18" charset="0"/>
              </a:rPr>
              <a:t>Итоговое совещание             </a:t>
            </a:r>
            <a:r>
              <a:rPr lang="ru-RU" sz="2700" b="1" dirty="0" smtClean="0">
                <a:latin typeface="Microsoft JhengHei" pitchFamily="34" charset="-120"/>
                <a:ea typeface="Microsoft JhengHei" pitchFamily="34" charset="-120"/>
              </a:rPr>
              <a:t>                    </a:t>
            </a:r>
            <a:br>
              <a:rPr lang="ru-RU" sz="2700" b="1" dirty="0" smtClean="0">
                <a:latin typeface="Microsoft JhengHei" pitchFamily="34" charset="-120"/>
                <a:ea typeface="Microsoft JhengHei" pitchFamily="34" charset="-120"/>
              </a:rPr>
            </a:br>
            <a:r>
              <a:rPr lang="ru-RU" sz="2700" b="1" dirty="0" smtClean="0">
                <a:latin typeface="Microsoft JhengHei" pitchFamily="34" charset="-120"/>
                <a:ea typeface="Microsoft JhengHei" pitchFamily="34" charset="-120"/>
              </a:rPr>
              <a:t>____________________________________________</a:t>
            </a:r>
            <a:r>
              <a:rPr lang="ru-RU" sz="2700" b="1" dirty="0" smtClean="0">
                <a:solidFill>
                  <a:srgbClr val="C00000"/>
                </a:solidFill>
                <a:latin typeface="Microsoft JhengHei" pitchFamily="34" charset="-120"/>
                <a:ea typeface="Microsoft JhengHei" pitchFamily="34" charset="-120"/>
              </a:rPr>
              <a:t/>
            </a:r>
            <a:br>
              <a:rPr lang="ru-RU" sz="2700" b="1" dirty="0" smtClean="0">
                <a:solidFill>
                  <a:srgbClr val="C00000"/>
                </a:solidFill>
                <a:latin typeface="Microsoft JhengHei" pitchFamily="34" charset="-120"/>
                <a:ea typeface="Microsoft JhengHei" pitchFamily="34" charset="-120"/>
              </a:rPr>
            </a:br>
            <a:r>
              <a:rPr lang="ru-RU" sz="2700" b="1" dirty="0" smtClean="0">
                <a:solidFill>
                  <a:srgbClr val="C00000"/>
                </a:solidFill>
                <a:latin typeface="Microsoft JhengHei" pitchFamily="34" charset="-120"/>
                <a:ea typeface="Microsoft JhengHei" pitchFamily="34" charset="-120"/>
              </a:rPr>
              <a:t/>
            </a:r>
            <a:br>
              <a:rPr lang="ru-RU" sz="2700" b="1" dirty="0" smtClean="0">
                <a:solidFill>
                  <a:srgbClr val="C00000"/>
                </a:solidFill>
                <a:latin typeface="Microsoft JhengHei" pitchFamily="34" charset="-120"/>
                <a:ea typeface="Microsoft JhengHei" pitchFamily="34" charset="-12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Microsoft JhengHei" pitchFamily="34" charset="-120"/>
                <a:cs typeface="Times New Roman" panose="02020603050405020304" pitchFamily="18" charset="0"/>
              </a:rPr>
              <a:t>«Итоги реализации </a:t>
            </a:r>
            <a:r>
              <a:rPr lang="en-US" sz="31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Microsoft JhengHei" pitchFamily="34" charset="-120"/>
                <a:cs typeface="Times New Roman" panose="02020603050405020304" pitchFamily="18" charset="0"/>
              </a:rPr>
              <a:t>II </a:t>
            </a:r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Microsoft JhengHei" pitchFamily="34" charset="-120"/>
                <a:cs typeface="Times New Roman" panose="02020603050405020304" pitchFamily="18" charset="0"/>
              </a:rPr>
              <a:t>этапа плана мероприятий Концепции развития ДОД  за 2025 год»</a:t>
            </a:r>
            <a:b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Microsoft JhengHei" pitchFamily="34" charset="-12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C00000"/>
                </a:solidFill>
                <a:latin typeface="Times New Roman" panose="02020603050405020304" pitchFamily="18" charset="0"/>
                <a:ea typeface="Microsoft JhengHei" pitchFamily="34" charset="-120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rgbClr val="C00000"/>
                </a:solidFill>
                <a:latin typeface="Times New Roman" panose="02020603050405020304" pitchFamily="18" charset="0"/>
                <a:ea typeface="Microsoft JhengHei" pitchFamily="34" charset="-12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C00000"/>
                </a:solidFill>
                <a:latin typeface="Microsoft JhengHei" pitchFamily="34" charset="-120"/>
                <a:ea typeface="Microsoft JhengHei" pitchFamily="34" charset="-120"/>
              </a:rPr>
              <a:t/>
            </a:r>
            <a:br>
              <a:rPr lang="ru-RU" sz="2700" b="1" dirty="0" smtClean="0">
                <a:solidFill>
                  <a:srgbClr val="C00000"/>
                </a:solidFill>
                <a:latin typeface="Microsoft JhengHei" pitchFamily="34" charset="-120"/>
                <a:ea typeface="Microsoft JhengHei" pitchFamily="34" charset="-120"/>
              </a:rPr>
            </a:br>
            <a:r>
              <a:rPr lang="ru-RU" sz="2700" b="1" dirty="0">
                <a:solidFill>
                  <a:srgbClr val="C00000"/>
                </a:solidFill>
                <a:latin typeface="Microsoft JhengHei" pitchFamily="34" charset="-120"/>
                <a:ea typeface="Microsoft JhengHei" pitchFamily="34" charset="-120"/>
              </a:rPr>
              <a:t/>
            </a:r>
            <a:br>
              <a:rPr lang="ru-RU" sz="2700" b="1" dirty="0">
                <a:solidFill>
                  <a:srgbClr val="C00000"/>
                </a:solidFill>
                <a:latin typeface="Microsoft JhengHei" pitchFamily="34" charset="-120"/>
                <a:ea typeface="Microsoft JhengHei" pitchFamily="34" charset="-12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Picture 2" descr="E:\Мои документы\МОЦ\МОЦ\Эмблема_МОЦ-removebg-preview — коп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0"/>
            <a:ext cx="1614691" cy="1785926"/>
          </a:xfrm>
          <a:prstGeom prst="rect">
            <a:avLst/>
          </a:prstGeom>
          <a:noFill/>
        </p:spPr>
      </p:pic>
      <p:sp>
        <p:nvSpPr>
          <p:cNvPr id="10" name="Пятиугольник 9"/>
          <p:cNvSpPr/>
          <p:nvPr/>
        </p:nvSpPr>
        <p:spPr>
          <a:xfrm>
            <a:off x="535" y="-8877"/>
            <a:ext cx="7143768" cy="1061613"/>
          </a:xfrm>
          <a:prstGeom prst="homePlate">
            <a:avLst/>
          </a:prstGeom>
          <a:gradFill flip="none" rotWithShape="1">
            <a:gsLst>
              <a:gs pos="0">
                <a:srgbClr val="0070C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71414"/>
            <a:ext cx="750095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500" b="1" dirty="0" smtClean="0">
              <a:solidFill>
                <a:schemeClr val="bg1"/>
              </a:solidFill>
            </a:endParaRP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опорный центр дополнительного образования детей г. Брянска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08665164"/>
              </p:ext>
            </p:extLst>
          </p:nvPr>
        </p:nvGraphicFramePr>
        <p:xfrm>
          <a:off x="-25219" y="0"/>
          <a:ext cx="9140077" cy="7361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1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166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8025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3247355211"/>
                    </a:ext>
                  </a:extLst>
                </a:gridCol>
                <a:gridCol w="1403647">
                  <a:extLst>
                    <a:ext uri="{9D8B030D-6E8A-4147-A177-3AD203B41FA5}">
                      <a16:colId xmlns="" xmlns:a16="http://schemas.microsoft.com/office/drawing/2014/main" val="2452898861"/>
                    </a:ext>
                  </a:extLst>
                </a:gridCol>
              </a:tblGrid>
              <a:tr h="373963"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</a:p>
                    <a:p>
                      <a:pPr algn="ctr"/>
                      <a:endParaRPr lang="ru-RU" sz="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96822511"/>
                  </a:ext>
                </a:extLst>
              </a:tr>
              <a:tr h="2598288">
                <a:tc>
                  <a:txBody>
                    <a:bodyPr/>
                    <a:lstStyle/>
                    <a:p>
                      <a:endParaRPr lang="ru-RU" sz="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kumimoji="0" lang="ru-RU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kumimoji="0" lang="ru-RU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заключенных договоров на обучение по программам за счет социальных сертификатов</a:t>
                      </a:r>
                      <a:endParaRPr kumimoji="0" lang="ru-RU" sz="20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%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ru-RU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(12,8)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12,8</a:t>
                      </a:r>
                    </a:p>
                    <a:p>
                      <a:pPr algn="ctr"/>
                      <a:r>
                        <a:rPr lang="ru-RU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(12407 договоров)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(12,8)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9828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Число организаций негосударственного сектора, включенных в систему ПФ ДОД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64749685"/>
                  </a:ext>
                </a:extLst>
              </a:tr>
            </a:tbl>
          </a:graphicData>
        </a:graphic>
      </p:graphicFrame>
      <p:sp>
        <p:nvSpPr>
          <p:cNvPr id="5" name="Пятиугольник 4"/>
          <p:cNvSpPr/>
          <p:nvPr/>
        </p:nvSpPr>
        <p:spPr>
          <a:xfrm>
            <a:off x="5000628" y="2714620"/>
            <a:ext cx="4000528" cy="2088232"/>
          </a:xfrm>
          <a:prstGeom prst="homePlate">
            <a:avLst>
              <a:gd name="adj" fmla="val 34402"/>
            </a:avLst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45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5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5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ЦВР  г. Брянска -  3947 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ЦДТ  г. Брянска -  1205 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ЦВР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Советского района – 2281 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ЦДиЮТиЭ г.Брянска – 1719 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ДДТ Володарского района – 1049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ЦВР Володарского района – 1011 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ДДТ Лицея № 27 – </a:t>
            </a:r>
            <a:r>
              <a:rPr lang="ru-RU" sz="1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1195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5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5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45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Соединительная линия уступом 2"/>
          <p:cNvCxnSpPr/>
          <p:nvPr/>
        </p:nvCxnSpPr>
        <p:spPr>
          <a:xfrm rot="5400000">
            <a:off x="6336196" y="2168517"/>
            <a:ext cx="648072" cy="288032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8078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53167163"/>
              </p:ext>
            </p:extLst>
          </p:nvPr>
        </p:nvGraphicFramePr>
        <p:xfrm>
          <a:off x="1" y="-99393"/>
          <a:ext cx="9143999" cy="9382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0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35423">
                  <a:extLst>
                    <a:ext uri="{9D8B030D-6E8A-4147-A177-3AD203B41FA5}">
                      <a16:colId xmlns="" xmlns:a16="http://schemas.microsoft.com/office/drawing/2014/main" val="498558593"/>
                    </a:ext>
                  </a:extLst>
                </a:gridCol>
                <a:gridCol w="3158387">
                  <a:extLst>
                    <a:ext uri="{9D8B030D-6E8A-4147-A177-3AD203B41FA5}">
                      <a16:colId xmlns="" xmlns:a16="http://schemas.microsoft.com/office/drawing/2014/main" val="2368821092"/>
                    </a:ext>
                  </a:extLst>
                </a:gridCol>
                <a:gridCol w="292609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2736305">
                <a:tc gridSpan="4">
                  <a:txBody>
                    <a:bodyPr/>
                    <a:lstStyle/>
                    <a:p>
                      <a:pPr algn="ctr"/>
                      <a:endParaRPr lang="ru-RU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 работы по реализации социального заказа на декабрь 2025 года:</a:t>
                      </a:r>
                    </a:p>
                    <a:p>
                      <a:pPr algn="ctr"/>
                      <a:endParaRPr lang="ru-RU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358775" algn="l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26.12.2025   до 11.00 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формирование платежного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счета за декабрь (УДО);</a:t>
                      </a:r>
                    </a:p>
                    <a:p>
                      <a:pPr algn="l"/>
                      <a:endParaRPr lang="ru-RU" sz="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82563" indent="0" algn="l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с 22.12. по 30.12.2025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настройка календаря праздничных и выходных дней                     (Модуль «Праздники/Каникулы»); </a:t>
                      </a:r>
                    </a:p>
                    <a:p>
                      <a:pPr marL="182563" indent="0" algn="l"/>
                      <a:endParaRPr lang="ru-RU" sz="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82563" indent="0" algn="l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26.12.2025 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 11.30 – возврат неиспользованных средств, передача данных реестров      </a:t>
                      </a:r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(МОЦ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ДОД г. Брянска).</a:t>
                      </a:r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 работы по реализации социального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заказа на 2026 год:</a:t>
                      </a:r>
                    </a:p>
                    <a:p>
                      <a:pPr algn="ctr"/>
                      <a:endParaRPr lang="ru-RU" sz="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20395044"/>
                  </a:ext>
                </a:extLst>
              </a:tr>
              <a:tr h="637663">
                <a:tc rowSpan="2">
                  <a:txBody>
                    <a:bodyPr/>
                    <a:lstStyle/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год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января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13-20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января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19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января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8423273"/>
                  </a:ext>
                </a:extLst>
              </a:tr>
              <a:tr h="56820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>
                        <a:buFont typeface="Wingdings" panose="05000000000000000000" pitchFamily="2" charset="2"/>
                        <a:buNone/>
                        <a:tabLst>
                          <a:tab pos="176213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12.01.2026  в договорах, начавших действовать с сентября 2025 года появится кнопка «Продлить договор (только для договоров в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статусе «Исполненный»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b="1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!!!! Не продлевать  до разделения бюджета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Заполнение реестра исполнителей и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услуг (программы);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создание учебных групп;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заполнение карточек учебных групп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 договорной деятельности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1094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561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ятиугольник 4"/>
          <p:cNvSpPr/>
          <p:nvPr/>
        </p:nvSpPr>
        <p:spPr>
          <a:xfrm>
            <a:off x="0" y="0"/>
            <a:ext cx="2714612" cy="6858000"/>
          </a:xfrm>
          <a:prstGeom prst="homePlate">
            <a:avLst>
              <a:gd name="adj" fmla="val 31641"/>
            </a:avLst>
          </a:prstGeom>
          <a:gradFill flip="none" rotWithShape="1">
            <a:gsLst>
              <a:gs pos="0">
                <a:srgbClr val="0070C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</a:pPr>
            <a:endParaRPr lang="ru-RU" sz="2400" b="1" dirty="0" smtClean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</a:pPr>
            <a:endParaRPr lang="ru-RU" sz="2000" b="1" dirty="0" smtClean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</a:pPr>
            <a:endParaRPr lang="ru-RU" sz="2000" b="1" dirty="0" smtClean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План мероприятий </a:t>
            </a:r>
          </a:p>
          <a:p>
            <a:pPr>
              <a:spcBef>
                <a:spcPct val="2000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реализации Концепции развития дополнительного образования детей до 2030 года</a:t>
            </a:r>
          </a:p>
          <a:p>
            <a:pPr>
              <a:spcBef>
                <a:spcPct val="2000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этап</a:t>
            </a:r>
          </a:p>
          <a:p>
            <a:pPr>
              <a:spcBef>
                <a:spcPct val="2000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(2025 – 2030 годы)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 l="33021" t="10833" r="33750" b="33333"/>
          <a:stretch>
            <a:fillRect/>
          </a:stretch>
        </p:blipFill>
        <p:spPr bwMode="auto">
          <a:xfrm>
            <a:off x="2852768" y="428604"/>
            <a:ext cx="6076950" cy="5743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16607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Таблица 25"/>
          <p:cNvGraphicFramePr>
            <a:graphicFrameLocks noGrp="1"/>
          </p:cNvGraphicFramePr>
          <p:nvPr>
            <p:extLst/>
          </p:nvPr>
        </p:nvGraphicFramePr>
        <p:xfrm>
          <a:off x="15658" y="16618"/>
          <a:ext cx="9128341" cy="685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283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001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Динамика основных показателей развития системы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дополнительного образования в г. Брянске</a:t>
                      </a:r>
                      <a:endParaRPr lang="ru-RU" sz="2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578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51" name="AutoShape 17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116681" y="7489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68" name="AutoShape 19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230981" y="8632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70" name="AutoShape 21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345281" y="9775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40972" name="AutoShape 12" descr="http://rmc32.ru/upload/iblock/605/605108c170e769bd2c819bb4e21d5ebb.jpg"/>
          <p:cNvSpPr>
            <a:spLocks noChangeAspect="1" noChangeArrowheads="1"/>
          </p:cNvSpPr>
          <p:nvPr/>
        </p:nvSpPr>
        <p:spPr bwMode="auto">
          <a:xfrm>
            <a:off x="116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="" xmlns:p14="http://schemas.microsoft.com/office/powerpoint/2010/main" val="549642641"/>
              </p:ext>
            </p:extLst>
          </p:nvPr>
        </p:nvGraphicFramePr>
        <p:xfrm>
          <a:off x="291187" y="2298413"/>
          <a:ext cx="3460898" cy="3979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357290" y="5262525"/>
            <a:ext cx="761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2024 г</a:t>
            </a:r>
            <a:r>
              <a:rPr lang="ru-RU" sz="1400" b="1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61128" y="3076790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82123" y="3079450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2023 г.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30045" y="3132618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58374" y="3127302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2023 г.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92899" y="5269760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5920" y="5264445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2023 г.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21433" y="5357480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62045" y="5336215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2023 г.</a:t>
            </a: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30590075"/>
              </p:ext>
            </p:extLst>
          </p:nvPr>
        </p:nvGraphicFramePr>
        <p:xfrm>
          <a:off x="3904751" y="1477832"/>
          <a:ext cx="5050588" cy="479798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8187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318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5601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Учреждения дополнительного образования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600" i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т.ч.  подведомственные  УО БГА</a:t>
                      </a:r>
                      <a:endParaRPr lang="ru-RU" sz="1600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  <a:p>
                      <a:pPr algn="ctr"/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1" i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1" i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216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Учреждения физической культуры            и спорта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0216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Общеобразовательные учреждения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216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Учреждения дошкольного образования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128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Учреждения среднего профессионального образования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0216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Учреждения негосударственного сектора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0216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Прочие учреждения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2086140" y="833922"/>
            <a:ext cx="561941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Реестр образовательных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Штриховая стрелка вправо 35"/>
          <p:cNvSpPr/>
          <p:nvPr/>
        </p:nvSpPr>
        <p:spPr>
          <a:xfrm>
            <a:off x="2985466" y="4894962"/>
            <a:ext cx="861238" cy="462517"/>
          </a:xfrm>
          <a:prstGeom prst="stripedRightArrow">
            <a:avLst/>
          </a:prstGeom>
          <a:noFill/>
          <a:ln w="381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t" anchorCtr="1"/>
          <a:lstStyle/>
          <a:p>
            <a:pPr algn="ctr"/>
            <a:endParaRPr lang="ru-RU" sz="105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86140" y="5236187"/>
            <a:ext cx="739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2025</a:t>
            </a:r>
            <a:r>
              <a:rPr lang="en-US" sz="1400" b="1" dirty="0" smtClean="0"/>
              <a:t> </a:t>
            </a:r>
            <a:r>
              <a:rPr lang="ru-RU" sz="1400" b="1" dirty="0" smtClean="0"/>
              <a:t>г</a:t>
            </a:r>
            <a:r>
              <a:rPr lang="ru-RU" sz="1400" b="1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7706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Таблица 70"/>
          <p:cNvGraphicFramePr>
            <a:graphicFrameLocks noGrp="1"/>
          </p:cNvGraphicFramePr>
          <p:nvPr>
            <p:extLst/>
          </p:nvPr>
        </p:nvGraphicFramePr>
        <p:xfrm>
          <a:off x="28875" y="21127"/>
          <a:ext cx="9134375" cy="6843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43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710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Динамика основных показателей развития системы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дополнительного образования в г. Брянске</a:t>
                      </a:r>
                      <a:endParaRPr lang="ru-RU" sz="2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657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51" name="AutoShape 17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116681" y="7489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68" name="AutoShape 19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230981" y="8632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70" name="AutoShape 21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345281" y="9775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40972" name="AutoShape 12" descr="http://rmc32.ru/upload/iblock/605/605108c170e769bd2c819bb4e21d5ebb.jpg"/>
          <p:cNvSpPr>
            <a:spLocks noChangeAspect="1" noChangeArrowheads="1"/>
          </p:cNvSpPr>
          <p:nvPr/>
        </p:nvSpPr>
        <p:spPr bwMode="auto">
          <a:xfrm>
            <a:off x="116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="" xmlns:p14="http://schemas.microsoft.com/office/powerpoint/2010/main" val="111833198"/>
              </p:ext>
            </p:extLst>
          </p:nvPr>
        </p:nvGraphicFramePr>
        <p:xfrm>
          <a:off x="386263" y="1933880"/>
          <a:ext cx="2777287" cy="5046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261128" y="3076790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82123" y="3079450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2023 г.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30045" y="3132618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92899" y="5269760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5920" y="5264445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2023 г.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21433" y="5357480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2022 г.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62045" y="5336215"/>
            <a:ext cx="5183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dirty="0">
                <a:solidFill>
                  <a:schemeClr val="bg1"/>
                </a:solidFill>
              </a:rPr>
              <a:t>2023 г.</a:t>
            </a:r>
          </a:p>
        </p:txBody>
      </p:sp>
      <p:sp>
        <p:nvSpPr>
          <p:cNvPr id="36" name="Штриховая стрелка вправо 35"/>
          <p:cNvSpPr/>
          <p:nvPr/>
        </p:nvSpPr>
        <p:spPr>
          <a:xfrm>
            <a:off x="2639291" y="5565229"/>
            <a:ext cx="600178" cy="462517"/>
          </a:xfrm>
          <a:prstGeom prst="stripedRightArrow">
            <a:avLst/>
          </a:prstGeom>
          <a:noFill/>
          <a:ln w="38100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t" anchorCtr="1"/>
          <a:lstStyle/>
          <a:p>
            <a:pPr algn="ctr"/>
            <a:endParaRPr lang="ru-RU" sz="105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51261178"/>
              </p:ext>
            </p:extLst>
          </p:nvPr>
        </p:nvGraphicFramePr>
        <p:xfrm>
          <a:off x="3345233" y="1130939"/>
          <a:ext cx="5701599" cy="56602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78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22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71686">
                  <a:extLst>
                    <a:ext uri="{9D8B030D-6E8A-4147-A177-3AD203B41FA5}">
                      <a16:colId xmlns="" xmlns:a16="http://schemas.microsoft.com/office/drawing/2014/main" val="1638598258"/>
                    </a:ext>
                  </a:extLst>
                </a:gridCol>
              </a:tblGrid>
              <a:tr h="780899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Типы программ</a:t>
                      </a:r>
                      <a:endParaRPr lang="ru-RU" sz="16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</a:t>
                      </a:r>
                      <a:endParaRPr lang="ru-RU" sz="16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В том числе за счет соц. сертификатов</a:t>
                      </a:r>
                      <a:endParaRPr lang="ru-RU" sz="16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24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Общеразвиваюшие</a:t>
                      </a:r>
                      <a:endParaRPr lang="ru-RU" sz="16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r>
                        <a:rPr lang="ru-RU" sz="16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в т.ч. по направленностям:</a:t>
                      </a:r>
                      <a:endParaRPr lang="ru-RU" sz="1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1652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285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650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 художественная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565 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139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650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 туристско-краеведческая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650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 естественнонаучная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650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социально-гуманитарная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519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650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 физкультурно-спортивная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211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344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 техническая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183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065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Спортивной</a:t>
                      </a:r>
                      <a:r>
                        <a:rPr lang="ru-RU" sz="1800" b="1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подготовки</a:t>
                      </a:r>
                      <a:endParaRPr lang="ru-RU" sz="1800" b="1" i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37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Предпрофессиональные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65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1752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6024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Краткосрочные летние программы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lang="ru-RU" sz="1800" b="1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  <a:endParaRPr lang="ru-RU" sz="18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62799658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1323529" y="5657987"/>
            <a:ext cx="7479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2024 </a:t>
            </a:r>
            <a:r>
              <a:rPr lang="ru-RU" sz="1200" b="1" dirty="0"/>
              <a:t>г.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788136" y="5657987"/>
            <a:ext cx="8246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2</a:t>
            </a:r>
            <a:r>
              <a:rPr lang="en-US" sz="1200" b="1" dirty="0" smtClean="0"/>
              <a:t>025</a:t>
            </a:r>
            <a:r>
              <a:rPr lang="en-US" sz="1200" b="1" dirty="0"/>
              <a:t> </a:t>
            </a:r>
            <a:r>
              <a:rPr lang="ru-RU" sz="1200" b="1" dirty="0" smtClean="0"/>
              <a:t>г</a:t>
            </a:r>
            <a:r>
              <a:rPr lang="ru-RU" sz="1200" b="1" dirty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3740" y="687674"/>
            <a:ext cx="5639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общеобразовательные программы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7088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51" name="AutoShape 17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116681" y="7489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68" name="AutoShape 19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230981" y="8632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70" name="AutoShape 21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345281" y="9775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graphicFrame>
        <p:nvGraphicFramePr>
          <p:cNvPr id="71" name="Таблица 70"/>
          <p:cNvGraphicFramePr>
            <a:graphicFrameLocks noGrp="1"/>
          </p:cNvGraphicFramePr>
          <p:nvPr>
            <p:extLst/>
          </p:nvPr>
        </p:nvGraphicFramePr>
        <p:xfrm>
          <a:off x="15377" y="64396"/>
          <a:ext cx="9144000" cy="68369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711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Динамика основных показателей развития системы дополнительного образования в г. Брянске</a:t>
                      </a:r>
                      <a:endParaRPr lang="ru-RU" sz="2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587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14601405"/>
              </p:ext>
            </p:extLst>
          </p:nvPr>
        </p:nvGraphicFramePr>
        <p:xfrm>
          <a:off x="459581" y="1320404"/>
          <a:ext cx="8335504" cy="46631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493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290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188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15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58779">
                  <a:extLst>
                    <a:ext uri="{9D8B030D-6E8A-4147-A177-3AD203B41FA5}">
                      <a16:colId xmlns="" xmlns:a16="http://schemas.microsoft.com/office/drawing/2014/main" val="3633196656"/>
                    </a:ext>
                  </a:extLst>
                </a:gridCol>
                <a:gridCol w="1017872">
                  <a:extLst>
                    <a:ext uri="{9D8B030D-6E8A-4147-A177-3AD203B41FA5}">
                      <a16:colId xmlns="" xmlns:a16="http://schemas.microsoft.com/office/drawing/2014/main" val="4293298491"/>
                    </a:ext>
                  </a:extLst>
                </a:gridCol>
              </a:tblGrid>
              <a:tr h="493732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34290" marB="3429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45720" marR="45720"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89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00731">
                <a:tc>
                  <a:txBody>
                    <a:bodyPr/>
                    <a:lstStyle/>
                    <a:p>
                      <a:pPr marL="87313" indent="0"/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Доля детей в возрасте </a:t>
                      </a:r>
                    </a:p>
                    <a:p>
                      <a:pPr marL="87313" indent="0"/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 5 до 18 лет, охваченных дополнительным образованием  (%)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82,6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80, 2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84, 3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80,5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09697">
                <a:tc>
                  <a:txBody>
                    <a:bodyPr/>
                    <a:lstStyle/>
                    <a:p>
                      <a:pPr marL="87313" indent="0"/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обучающихся</a:t>
                      </a:r>
                    </a:p>
                    <a:p>
                      <a:pPr marL="87313" indent="0"/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на конец года  (чел.)</a:t>
                      </a:r>
                    </a:p>
                    <a:p>
                      <a:pPr marL="87313" indent="0"/>
                      <a:endParaRPr lang="ru-RU" sz="1600" b="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48149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49770</a:t>
                      </a:r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48270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50730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" marR="34290" marT="34290" marB="3429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17640" y="765196"/>
            <a:ext cx="55564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детей дополнительным образованием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15679" y="5179930"/>
            <a:ext cx="3223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60186 детей в г. Брянске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(данные статистики) 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242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74541753"/>
              </p:ext>
            </p:extLst>
          </p:nvPr>
        </p:nvGraphicFramePr>
        <p:xfrm>
          <a:off x="3923" y="142852"/>
          <a:ext cx="9140077" cy="5914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1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166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8025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162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403647">
                  <a:extLst>
                    <a:ext uri="{9D8B030D-6E8A-4147-A177-3AD203B41FA5}">
                      <a16:colId xmlns="" xmlns:a16="http://schemas.microsoft.com/office/drawing/2014/main" val="2452898861"/>
                    </a:ext>
                  </a:extLst>
                </a:gridCol>
              </a:tblGrid>
              <a:tr h="752788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740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</a:p>
                    <a:p>
                      <a:pPr algn="ctr"/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1437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Доля детей в возрасте от 5 до 18 лет с ОВЗ и детей-инвалидов, осваивающих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ДОП, в  т.ч.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использованием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дистанционных технологий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50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(44)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факт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55      </a:t>
                      </a: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(37,8)</a:t>
                      </a:r>
                    </a:p>
                    <a:p>
                      <a:pPr algn="ctr"/>
                      <a:endParaRPr lang="ru-RU" sz="5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(3112 детей с ОВЗ)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Выноска 2 8"/>
          <p:cNvSpPr/>
          <p:nvPr/>
        </p:nvSpPr>
        <p:spPr>
          <a:xfrm>
            <a:off x="3714744" y="3286124"/>
            <a:ext cx="5286380" cy="2428892"/>
          </a:xfrm>
          <a:prstGeom prst="borderCallout2">
            <a:avLst>
              <a:gd name="adj1" fmla="val -22572"/>
              <a:gd name="adj2" fmla="val 66282"/>
              <a:gd name="adj3" fmla="val -6052"/>
              <a:gd name="adj4" fmla="val 64544"/>
              <a:gd name="adj5" fmla="val -2660"/>
              <a:gd name="adj6" fmla="val 53485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Всего 71 программа,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учреждений</a:t>
            </a:r>
          </a:p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325 детей  (с подтвержденным диагнозом)/947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обуч-ся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ЦВР 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Брянска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9 программ /69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обуч-ся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ЦДТ  г. Брянска - 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программа/14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обуч-ся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ЦВР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Советского района –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программа/10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обуч-ся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ЦДиЮТиЭ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Брянска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программа/62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обуч-ся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904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61912813"/>
              </p:ext>
            </p:extLst>
          </p:nvPr>
        </p:nvGraphicFramePr>
        <p:xfrm>
          <a:off x="1" y="142850"/>
          <a:ext cx="9144000" cy="6215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2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634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17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6292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47634">
                  <a:extLst>
                    <a:ext uri="{9D8B030D-6E8A-4147-A177-3AD203B41FA5}">
                      <a16:colId xmlns="" xmlns:a16="http://schemas.microsoft.com/office/drawing/2014/main" val="420965865"/>
                    </a:ext>
                  </a:extLst>
                </a:gridCol>
              </a:tblGrid>
              <a:tr h="40993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240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62319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Созданы новые места в образовательных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организациях различных типов для реализации ДОП всех направленностей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 них:</a:t>
                      </a:r>
                    </a:p>
                    <a:p>
                      <a:pPr marL="182563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ЦДиЮТиЭ г. Брянска</a:t>
                      </a:r>
                    </a:p>
                    <a:p>
                      <a:pPr marL="182563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ДДТ Лицея №27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мест/чел.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300 мест/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569 чел.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300 мест/615 чел.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17378">
                <a:tc rowSpan="3"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Медиацентры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65   (85%)                     65   (85%)</a:t>
                      </a:r>
                    </a:p>
                    <a:p>
                      <a:pPr algn="l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17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0">
                        <a:lnSpc>
                          <a:spcPct val="15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Школьные театры </a:t>
                      </a:r>
                      <a:endParaRPr lang="ru-RU" sz="20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ед.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  (100%)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73 ед. (100%)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13899046"/>
                  </a:ext>
                </a:extLst>
              </a:tr>
              <a:tr h="7857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0">
                        <a:lnSpc>
                          <a:spcPct val="100000"/>
                        </a:lnSpc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Школьные</a:t>
                      </a:r>
                      <a:r>
                        <a:rPr lang="ru-RU" sz="2000" b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портивные клубы</a:t>
                      </a:r>
                      <a:endParaRPr lang="ru-RU" sz="2000" b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(100%)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 ед. (100%)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7443780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007563" y="1471406"/>
            <a:ext cx="1967181" cy="5886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Область: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230 мест/262 чел.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09595" y="1471406"/>
            <a:ext cx="2088232" cy="5886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Область: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230 мест/260 чел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8089" y="2837493"/>
            <a:ext cx="2011679" cy="834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мест/149 чел.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мест/127 чел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077678" y="2837493"/>
            <a:ext cx="2011679" cy="791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мест/152 чел.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мест/127 чел</a:t>
            </a:r>
            <a:r>
              <a:rPr lang="ru-RU" sz="1600" dirty="0" smtClean="0">
                <a:solidFill>
                  <a:srgbClr val="C00000"/>
                </a:solidFill>
              </a:rPr>
              <a:t>. 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684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9041508"/>
              </p:ext>
            </p:extLst>
          </p:nvPr>
        </p:nvGraphicFramePr>
        <p:xfrm>
          <a:off x="5744" y="0"/>
          <a:ext cx="9170576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0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805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6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527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96624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909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7957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обучающихся в общеобразовательных учреждениях                  г. Брянска  по проекту «Школьный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кванториум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чел.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527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6571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детей, обучающихся в Центрах технического образования          г. Брянска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чел.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507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13899046"/>
                  </a:ext>
                </a:extLst>
              </a:tr>
              <a:tr h="234699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туристских маршрутов для ознакомления детей с историей, культурой</a:t>
                      </a:r>
                    </a:p>
                    <a:p>
                      <a:pPr marL="182563" indent="0">
                        <a:lnSpc>
                          <a:spcPct val="100000"/>
                        </a:lnSpc>
                      </a:pPr>
                      <a:endParaRPr lang="ru-RU" sz="18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182563" indent="0">
                        <a:lnSpc>
                          <a:spcPct val="100000"/>
                        </a:lnSpc>
                      </a:pPr>
                      <a:endParaRPr lang="ru-RU" sz="18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ед.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план/факт </a:t>
                      </a:r>
                    </a:p>
                    <a:p>
                      <a:pPr algn="ctr"/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25/34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4957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6497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33839820"/>
              </p:ext>
            </p:extLst>
          </p:nvPr>
        </p:nvGraphicFramePr>
        <p:xfrm>
          <a:off x="40573" y="243840"/>
          <a:ext cx="9103427" cy="7031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034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049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Вовлечение в систему дополнительного образования детей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через мероприятия за 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530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  <a:endParaRPr lang="ru-RU" sz="400" b="1" i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51" name="AutoShape 17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116681" y="7489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68" name="AutoShape 19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230981" y="8632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70" name="AutoShape 21" descr="https://57kpspb.caduk.ru/images/dfbaaf6e.png"/>
          <p:cNvSpPr>
            <a:spLocks noChangeAspect="1" noChangeArrowheads="1"/>
          </p:cNvSpPr>
          <p:nvPr/>
        </p:nvSpPr>
        <p:spPr bwMode="auto">
          <a:xfrm>
            <a:off x="345281" y="9775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350"/>
          </a:p>
        </p:txBody>
      </p:sp>
      <p:sp>
        <p:nvSpPr>
          <p:cNvPr id="40972" name="AutoShape 12" descr="http://rmc32.ru/upload/iblock/605/605108c170e769bd2c819bb4e21d5ebb.jpg"/>
          <p:cNvSpPr>
            <a:spLocks noChangeAspect="1" noChangeArrowheads="1"/>
          </p:cNvSpPr>
          <p:nvPr/>
        </p:nvSpPr>
        <p:spPr bwMode="auto">
          <a:xfrm>
            <a:off x="116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8" name="TextBox 17"/>
          <p:cNvSpPr txBox="1"/>
          <p:nvPr/>
        </p:nvSpPr>
        <p:spPr>
          <a:xfrm>
            <a:off x="7386051" y="4383130"/>
            <a:ext cx="614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F8F3FB"/>
                </a:solidFill>
              </a:rPr>
              <a:t>2021-2022 </a:t>
            </a:r>
            <a:r>
              <a:rPr lang="ru-RU" sz="1200" b="1" dirty="0" err="1">
                <a:solidFill>
                  <a:srgbClr val="F8F3FB"/>
                </a:solidFill>
              </a:rPr>
              <a:t>уч</a:t>
            </a:r>
            <a:r>
              <a:rPr lang="ru-RU" sz="1200" b="1" dirty="0">
                <a:solidFill>
                  <a:srgbClr val="F8F3FB"/>
                </a:solidFill>
              </a:rPr>
              <a:t>. г.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00575" y="4371023"/>
            <a:ext cx="614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F8F3FB"/>
                </a:solidFill>
              </a:rPr>
              <a:t>2022-2023</a:t>
            </a:r>
            <a:r>
              <a:rPr lang="ru-RU" sz="1200" b="1" dirty="0"/>
              <a:t> </a:t>
            </a:r>
            <a:r>
              <a:rPr lang="ru-RU" sz="1200" b="1" dirty="0" err="1">
                <a:solidFill>
                  <a:srgbClr val="F8F3FB"/>
                </a:solidFill>
              </a:rPr>
              <a:t>уч</a:t>
            </a:r>
            <a:r>
              <a:rPr lang="ru-RU" sz="1200" b="1" dirty="0">
                <a:solidFill>
                  <a:srgbClr val="F8F3FB"/>
                </a:solidFill>
              </a:rPr>
              <a:t>. г.</a:t>
            </a:r>
          </a:p>
        </p:txBody>
      </p:sp>
      <p:graphicFrame>
        <p:nvGraphicFramePr>
          <p:cNvPr id="43" name="Диаграмма 42"/>
          <p:cNvGraphicFramePr/>
          <p:nvPr>
            <p:extLst>
              <p:ext uri="{D42A27DB-BD31-4B8C-83A1-F6EECF244321}">
                <p14:modId xmlns="" xmlns:p14="http://schemas.microsoft.com/office/powerpoint/2010/main" val="1439948237"/>
              </p:ext>
            </p:extLst>
          </p:nvPr>
        </p:nvGraphicFramePr>
        <p:xfrm>
          <a:off x="0" y="885371"/>
          <a:ext cx="6510824" cy="2937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6" name="Диаграмма 45"/>
          <p:cNvGraphicFramePr/>
          <p:nvPr>
            <p:extLst>
              <p:ext uri="{D42A27DB-BD31-4B8C-83A1-F6EECF244321}">
                <p14:modId xmlns="" xmlns:p14="http://schemas.microsoft.com/office/powerpoint/2010/main" val="3460209695"/>
              </p:ext>
            </p:extLst>
          </p:nvPr>
        </p:nvGraphicFramePr>
        <p:xfrm>
          <a:off x="0" y="4037117"/>
          <a:ext cx="6659372" cy="3422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7" name="Диаграмма 46"/>
          <p:cNvGraphicFramePr/>
          <p:nvPr>
            <p:extLst/>
          </p:nvPr>
        </p:nvGraphicFramePr>
        <p:xfrm>
          <a:off x="6085082" y="1289816"/>
          <a:ext cx="3162874" cy="4880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8" name="TextBox 47"/>
          <p:cNvSpPr txBox="1"/>
          <p:nvPr/>
        </p:nvSpPr>
        <p:spPr>
          <a:xfrm rot="16200000">
            <a:off x="854115" y="3232251"/>
            <a:ext cx="1102974" cy="609398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400" b="1" dirty="0" smtClean="0"/>
              <a:t>ЦВР</a:t>
            </a:r>
          </a:p>
          <a:p>
            <a:pPr algn="ctr">
              <a:lnSpc>
                <a:spcPct val="70000"/>
              </a:lnSpc>
            </a:pPr>
            <a:r>
              <a:rPr lang="ru-RU" sz="1400" b="1" dirty="0" smtClean="0"/>
              <a:t> г. </a:t>
            </a:r>
            <a:r>
              <a:rPr lang="ru-RU" sz="1200" b="1" dirty="0" smtClean="0"/>
              <a:t>Брянска</a:t>
            </a:r>
          </a:p>
          <a:p>
            <a:pPr algn="ctr"/>
            <a:endParaRPr lang="ru-RU" sz="1400" b="1" dirty="0"/>
          </a:p>
        </p:txBody>
      </p:sp>
      <p:sp>
        <p:nvSpPr>
          <p:cNvPr id="50" name="TextBox 49"/>
          <p:cNvSpPr txBox="1"/>
          <p:nvPr/>
        </p:nvSpPr>
        <p:spPr>
          <a:xfrm rot="16200000">
            <a:off x="1369908" y="3260606"/>
            <a:ext cx="1331705" cy="510011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200" b="1" dirty="0" smtClean="0"/>
              <a:t>ЦВР </a:t>
            </a:r>
          </a:p>
          <a:p>
            <a:pPr algn="ctr">
              <a:lnSpc>
                <a:spcPct val="70000"/>
              </a:lnSpc>
            </a:pPr>
            <a:r>
              <a:rPr lang="ru-RU" sz="1200" b="1" spc="-60" dirty="0" smtClean="0"/>
              <a:t>Советског</a:t>
            </a:r>
            <a:r>
              <a:rPr lang="ru-RU" sz="1400" b="1" spc="-60" dirty="0" smtClean="0"/>
              <a:t>о </a:t>
            </a:r>
          </a:p>
          <a:p>
            <a:pPr algn="ctr">
              <a:lnSpc>
                <a:spcPct val="70000"/>
              </a:lnSpc>
            </a:pPr>
            <a:r>
              <a:rPr lang="ru-RU" sz="1200" b="1" spc="-60" dirty="0" smtClean="0"/>
              <a:t>р-на </a:t>
            </a:r>
            <a:endParaRPr lang="ru-RU" sz="1200" b="1" spc="-60" dirty="0"/>
          </a:p>
        </p:txBody>
      </p:sp>
      <p:sp>
        <p:nvSpPr>
          <p:cNvPr id="52" name="TextBox 51"/>
          <p:cNvSpPr txBox="1"/>
          <p:nvPr/>
        </p:nvSpPr>
        <p:spPr>
          <a:xfrm rot="16200000">
            <a:off x="2082843" y="3304577"/>
            <a:ext cx="1331705" cy="464743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200" b="1" dirty="0" smtClean="0"/>
              <a:t>ЦВР </a:t>
            </a:r>
          </a:p>
          <a:p>
            <a:pPr algn="ctr">
              <a:lnSpc>
                <a:spcPct val="70000"/>
              </a:lnSpc>
            </a:pPr>
            <a:r>
              <a:rPr lang="ru-RU" sz="1200" b="1" spc="-60" dirty="0" smtClean="0"/>
              <a:t>Володарског</a:t>
            </a:r>
            <a:r>
              <a:rPr lang="ru-RU" sz="1400" b="1" spc="-60" dirty="0" smtClean="0"/>
              <a:t>о </a:t>
            </a:r>
          </a:p>
          <a:p>
            <a:pPr algn="ctr">
              <a:lnSpc>
                <a:spcPct val="50000"/>
              </a:lnSpc>
            </a:pPr>
            <a:r>
              <a:rPr lang="ru-RU" sz="1200" b="1" spc="-60" dirty="0" smtClean="0"/>
              <a:t>р-на </a:t>
            </a:r>
            <a:endParaRPr lang="ru-RU" sz="1200" b="1" spc="-60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2797190" y="3277112"/>
            <a:ext cx="1331705" cy="510011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200" b="1" dirty="0" smtClean="0"/>
              <a:t>ДДТ </a:t>
            </a:r>
          </a:p>
          <a:p>
            <a:pPr algn="ctr">
              <a:lnSpc>
                <a:spcPct val="70000"/>
              </a:lnSpc>
            </a:pPr>
            <a:r>
              <a:rPr lang="ru-RU" sz="1200" b="1" spc="-60" dirty="0" smtClean="0"/>
              <a:t>Володарског</a:t>
            </a:r>
            <a:r>
              <a:rPr lang="ru-RU" sz="1400" b="1" spc="-60" dirty="0" smtClean="0"/>
              <a:t>о </a:t>
            </a:r>
          </a:p>
          <a:p>
            <a:pPr algn="ctr">
              <a:lnSpc>
                <a:spcPct val="70000"/>
              </a:lnSpc>
            </a:pPr>
            <a:r>
              <a:rPr lang="ru-RU" sz="1200" b="1" spc="-60" dirty="0" smtClean="0"/>
              <a:t>р-на </a:t>
            </a:r>
            <a:endParaRPr lang="ru-RU" sz="1200" b="1" spc="-60" dirty="0"/>
          </a:p>
        </p:txBody>
      </p:sp>
      <p:sp>
        <p:nvSpPr>
          <p:cNvPr id="54" name="TextBox 53"/>
          <p:cNvSpPr txBox="1"/>
          <p:nvPr/>
        </p:nvSpPr>
        <p:spPr>
          <a:xfrm rot="16200000">
            <a:off x="4987791" y="3336011"/>
            <a:ext cx="1331705" cy="359201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200" b="1" dirty="0" smtClean="0"/>
              <a:t>ЦДТ </a:t>
            </a:r>
          </a:p>
          <a:p>
            <a:pPr algn="ctr">
              <a:lnSpc>
                <a:spcPct val="70000"/>
              </a:lnSpc>
            </a:pPr>
            <a:r>
              <a:rPr lang="ru-RU" sz="1200" b="1" dirty="0" smtClean="0"/>
              <a:t>г.Брянска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3554269" y="3306117"/>
            <a:ext cx="1331705" cy="461665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ru-RU" sz="1200" b="1" dirty="0" smtClean="0"/>
              <a:t>ЦДиЮТиЭ г.Брянска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4220500" y="3301285"/>
            <a:ext cx="1331705" cy="461665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ru-RU" sz="1200" b="1" dirty="0" smtClean="0"/>
              <a:t>ДДТ</a:t>
            </a:r>
          </a:p>
          <a:p>
            <a:pPr algn="ctr"/>
            <a:r>
              <a:rPr lang="ru-RU" sz="1200" b="1" dirty="0" smtClean="0"/>
              <a:t>Лицея № 27</a:t>
            </a:r>
            <a:r>
              <a:rPr lang="ru-RU" sz="1200" b="1" spc="-60" dirty="0" smtClean="0"/>
              <a:t> </a:t>
            </a:r>
            <a:endParaRPr lang="ru-RU" sz="1200" b="1" spc="-60" dirty="0"/>
          </a:p>
        </p:txBody>
      </p:sp>
    </p:spTree>
    <p:extLst>
      <p:ext uri="{BB962C8B-B14F-4D97-AF65-F5344CB8AC3E}">
        <p14:creationId xmlns="" xmlns:p14="http://schemas.microsoft.com/office/powerpoint/2010/main" val="298420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12637</TotalTime>
  <Words>908</Words>
  <Application>Microsoft Office PowerPoint</Application>
  <PresentationFormat>Экран (4:3)</PresentationFormat>
  <Paragraphs>359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Итоговое совещание                                  ____________________________________________  «Итоги реализации II этапа плана мероприятий Концепции развития ДОД  за 2025 год»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МУНИЦИПАЛЬНЫЙ ОПОРНЫЙ ЦЕНТР ДОПОЛНИТЕЛЬНОГО  ОБРАЗОВАНИЯ ДЕТЕЙ  города БРЯНСКА</dc:title>
  <dc:creator>ЦВР_Брянск</dc:creator>
  <cp:lastModifiedBy>Пользователь</cp:lastModifiedBy>
  <cp:revision>1617</cp:revision>
  <dcterms:created xsi:type="dcterms:W3CDTF">2022-10-10T11:36:46Z</dcterms:created>
  <dcterms:modified xsi:type="dcterms:W3CDTF">2025-12-22T09:45:17Z</dcterms:modified>
</cp:coreProperties>
</file>