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5" r:id="rId11"/>
    <p:sldId id="264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00042"/>
            <a:ext cx="692948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Разработка и реализация программ для детей с различными образовательными возможностями и потребностями, в т.ч. С ОВЗ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Рисунок 3" descr="Эмблема_МОЦ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214686"/>
            <a:ext cx="2857520" cy="3326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81081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08000" tIns="180000" bIns="180000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Адаптированная образовательная программа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571472" y="128586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Результаты освоения адаптированных образовательных программ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643050"/>
            <a:ext cx="4214842" cy="1600438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Предметные результаты:</a:t>
            </a:r>
          </a:p>
          <a:p>
            <a:pPr>
              <a:buFontTx/>
              <a:buChar char="-"/>
            </a:pPr>
            <a:r>
              <a:rPr lang="ru-RU" sz="1400" dirty="0" smtClean="0"/>
              <a:t> усвоение обучающимися конкретных элементов социального опыта,</a:t>
            </a:r>
          </a:p>
          <a:p>
            <a:pPr>
              <a:buFontTx/>
              <a:buChar char="-"/>
            </a:pPr>
            <a:r>
              <a:rPr lang="ru-RU" sz="1400" dirty="0" smtClean="0"/>
              <a:t> изменение уровня знаний, умений и навыков исходя из приобретенного самостоятельного опыта разрешения проблем, опыта творческой деятельности в среде здоровых сверстников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2045135"/>
            <a:ext cx="3714776" cy="1169551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1400" b="1" i="1" dirty="0" err="1" smtClean="0"/>
              <a:t>Метапредметные</a:t>
            </a:r>
            <a:r>
              <a:rPr lang="ru-RU" sz="1400" b="1" i="1" dirty="0" smtClean="0"/>
              <a:t> результаты:</a:t>
            </a:r>
          </a:p>
          <a:p>
            <a:r>
              <a:rPr lang="ru-RU" sz="1400" dirty="0" smtClean="0"/>
              <a:t>-  способы деятельности, применяемые как в рамках образовательной деятельности, так и при разрешении проблем в реальных, социальных и жизненных ситуациях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3357562"/>
            <a:ext cx="8143932" cy="2893100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Личностные результаты:</a:t>
            </a:r>
          </a:p>
          <a:p>
            <a:pPr>
              <a:buFontTx/>
              <a:buChar char="-"/>
            </a:pPr>
            <a:r>
              <a:rPr lang="ru-RU" sz="1400" dirty="0" smtClean="0"/>
              <a:t> адаптация ребенка к условиям детско-взрослой общности; </a:t>
            </a:r>
          </a:p>
          <a:p>
            <a:pPr>
              <a:buFontTx/>
              <a:buChar char="-"/>
            </a:pPr>
            <a:r>
              <a:rPr lang="ru-RU" sz="1400" dirty="0" smtClean="0"/>
              <a:t> удовлетворенность ребенка своей деятельностью,  деятельностью в объединении;</a:t>
            </a:r>
          </a:p>
          <a:p>
            <a:pPr>
              <a:buFontTx/>
              <a:buChar char="-"/>
            </a:pPr>
            <a:r>
              <a:rPr lang="ru-RU" sz="1400" dirty="0" smtClean="0"/>
              <a:t> повышение творческой активности ребенка, проявление инициативы и любознательности;</a:t>
            </a:r>
          </a:p>
          <a:p>
            <a:pPr>
              <a:buFontTx/>
              <a:buChar char="-"/>
            </a:pPr>
            <a:r>
              <a:rPr lang="ru-RU" sz="1400" dirty="0" smtClean="0"/>
              <a:t> формирование ценностных ориентаций; </a:t>
            </a:r>
          </a:p>
          <a:p>
            <a:pPr>
              <a:buFontTx/>
              <a:buChar char="-"/>
            </a:pPr>
            <a:r>
              <a:rPr lang="ru-RU" sz="1400" dirty="0" smtClean="0"/>
              <a:t> формирование мотивов к конструктивному взаимодействию и сотрудничеству со сверстниками и педагогами;</a:t>
            </a:r>
          </a:p>
          <a:p>
            <a:pPr>
              <a:buFontTx/>
              <a:buChar char="-"/>
            </a:pPr>
            <a:r>
              <a:rPr lang="ru-RU" sz="1400" dirty="0" smtClean="0"/>
              <a:t> развитие навыков  в изложении своих мыслей, взглядов; </a:t>
            </a:r>
          </a:p>
          <a:p>
            <a:pPr>
              <a:buFontTx/>
              <a:buChar char="-"/>
            </a:pPr>
            <a:r>
              <a:rPr lang="ru-RU" sz="1400" dirty="0" smtClean="0"/>
              <a:t>  развитие навыков конструктивного взаимодействия в конфликтных ситуациях;</a:t>
            </a:r>
          </a:p>
          <a:p>
            <a:pPr>
              <a:buFontTx/>
              <a:buChar char="-"/>
            </a:pPr>
            <a:r>
              <a:rPr lang="ru-RU" sz="1400" dirty="0" smtClean="0"/>
              <a:t> развитие жизненных, социальных компетенций, ответственности, социального интереса, готовности к сотрудничеству; </a:t>
            </a:r>
          </a:p>
          <a:p>
            <a:pPr>
              <a:buFontTx/>
              <a:buChar char="-"/>
            </a:pPr>
            <a:r>
              <a:rPr lang="ru-RU" sz="1400" dirty="0" smtClean="0"/>
              <a:t>  воспитание  патриотизма и гражданской  позиции,  культуры </a:t>
            </a:r>
            <a:r>
              <a:rPr lang="ru-RU" sz="1400" dirty="0" err="1" smtClean="0"/>
              <a:t>целеполагания</a:t>
            </a:r>
            <a:r>
              <a:rPr lang="ru-RU" sz="1400" dirty="0" smtClean="0"/>
              <a:t>, умения «презентовать» себя и свои проекты</a:t>
            </a:r>
          </a:p>
        </p:txBody>
      </p:sp>
      <p:sp>
        <p:nvSpPr>
          <p:cNvPr id="12" name="Штриховая стрелка вправо 11"/>
          <p:cNvSpPr/>
          <p:nvPr/>
        </p:nvSpPr>
        <p:spPr>
          <a:xfrm rot="5400000">
            <a:off x="7679553" y="1464455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81081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08000" tIns="180000" bIns="180000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Адаптированная образовательная программа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785786" y="128586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Условия реализации адаптированных образовательных программ</a:t>
            </a:r>
            <a:endParaRPr lang="ru-RU" dirty="0"/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3929058" y="2357430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71472" y="2050254"/>
            <a:ext cx="3286148" cy="102155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Нормативно-правовое обеспечение</a:t>
            </a:r>
            <a:r>
              <a:rPr lang="ru-RU" dirty="0" smtClean="0"/>
              <a:t> образовательного процесса</a:t>
            </a:r>
            <a:endParaRPr lang="ru-RU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572000" y="1907378"/>
            <a:ext cx="4071966" cy="102155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локальные акты организации;</a:t>
            </a:r>
          </a:p>
          <a:p>
            <a:pPr>
              <a:buFontTx/>
              <a:buChar char="-"/>
            </a:pPr>
            <a:r>
              <a:rPr lang="ru-RU" dirty="0" smtClean="0"/>
              <a:t> договоры с родителями обучающихся с ОВЗ</a:t>
            </a:r>
            <a:endParaRPr lang="ru-RU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71472" y="3571876"/>
            <a:ext cx="3357586" cy="102155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Программно-методическое обеспечение</a:t>
            </a:r>
            <a:r>
              <a:rPr lang="ru-RU" dirty="0" smtClean="0"/>
              <a:t> образовательного процесса</a:t>
            </a:r>
            <a:endParaRPr lang="ru-RU" dirty="0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571472" y="5143512"/>
            <a:ext cx="3357586" cy="102155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Материально-техническое обеспечение</a:t>
            </a:r>
            <a:r>
              <a:rPr lang="ru-RU" dirty="0" smtClean="0"/>
              <a:t> образовательного процесса</a:t>
            </a:r>
            <a:endParaRPr lang="ru-RU" dirty="0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4000496" y="3857628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4000496" y="5500702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4643438" y="3214686"/>
            <a:ext cx="4000528" cy="1328023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специальные учебники и учебные пособия;</a:t>
            </a:r>
          </a:p>
          <a:p>
            <a:pPr>
              <a:buFontTx/>
              <a:buChar char="-"/>
            </a:pPr>
            <a:r>
              <a:rPr lang="ru-RU" dirty="0" smtClean="0"/>
              <a:t> учебные, лекционные материалы в электронном виде</a:t>
            </a:r>
            <a:endParaRPr lang="ru-RU" dirty="0"/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4643438" y="4786322"/>
            <a:ext cx="4000528" cy="163449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r>
              <a:rPr lang="ru-RU" dirty="0" smtClean="0"/>
              <a:t>- организация пространства ОО;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r>
              <a:rPr lang="ru-RU" dirty="0" smtClean="0"/>
              <a:t>- организации временного режима;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r>
              <a:rPr lang="ru-RU" dirty="0" smtClean="0"/>
              <a:t>- организации рабочего места детей с ОВЗ;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r>
              <a:rPr lang="ru-RU" dirty="0" smtClean="0"/>
              <a:t>- технические средства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81081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08000" tIns="180000" bIns="180000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Адаптированная образовательная программа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428596" y="135729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Условия реализации адаптированных образовательных программ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1802865"/>
            <a:ext cx="8358246" cy="45550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r>
              <a:rPr lang="ru-RU" b="1" dirty="0" smtClean="0"/>
              <a:t>Пример описания организации пространства образовательной организации: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473200" algn="l"/>
              </a:tabLst>
            </a:pPr>
            <a:r>
              <a:rPr lang="ru-RU" sz="1600" dirty="0" smtClean="0"/>
              <a:t> наличие тактильно-осязательных, зрительных, звуковых ориентиров, обозначающих маршруты следования в образовательном пространстве, предупреждающих о препятствиях на пути следования (лестничный пролет, дверь, порог, и др.), облегчающих самостоятельную и безопасную пространственную ориентировку в пространстве образовательной организации и на, повышающих мобильность обучающих слабовидящих детей;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473200" algn="l"/>
              </a:tabLst>
            </a:pPr>
            <a:r>
              <a:rPr lang="ru-RU" sz="1600" b="1" dirty="0" smtClean="0"/>
              <a:t> </a:t>
            </a:r>
            <a:r>
              <a:rPr lang="ru-RU" sz="1600" dirty="0" smtClean="0"/>
              <a:t>обеспечение соответствия образовательной среды </a:t>
            </a:r>
            <a:r>
              <a:rPr lang="ru-RU" sz="1600" dirty="0" err="1" smtClean="0"/>
              <a:t>офтальмо-гигиеническим</a:t>
            </a:r>
            <a:r>
              <a:rPr lang="ru-RU" sz="1600" dirty="0" smtClean="0"/>
              <a:t> требованиям, разработанным для слепых детей с остаточным зрением (возможность пользоваться индивидуальным источником света);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473200" algn="l"/>
              </a:tabLst>
            </a:pPr>
            <a:r>
              <a:rPr lang="ru-RU" sz="1600" dirty="0" smtClean="0"/>
              <a:t> обеспечение ребенку с нарушениями ОДА беспрепятственного передвижения (наличие пандусов, лифтов, подъемников, поручней, широких дверных проемов);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473200" algn="l"/>
              </a:tabLst>
            </a:pPr>
            <a:r>
              <a:rPr lang="ru-RU" sz="1600" dirty="0" smtClean="0"/>
              <a:t> в помещениях должно быть продуманное расположение мебели, широкие проходы, отсутствие нагромождений, незащищенных выступающих углов и стеклянных поверхностей, удобные подходы к партам, столу учителя, входным дверям;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473200" algn="l"/>
              </a:tabLst>
            </a:pPr>
            <a:r>
              <a:rPr lang="ru-RU" sz="1600" dirty="0" smtClean="0"/>
              <a:t> расположение обучающегося в помещении, продуманность освещенности лица говорящего и фона за ним, использование современной электроакустической, в т.ч.звукоусиливающей аппаратуры, а также аппаратуры, позволяющей лучше видеть происходящее на расстоянии (проецирование на большой экран), регулирование уровня шума в помещениях и др.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81081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08000" tIns="180000" bIns="180000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Адаптированная образовательная программа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500034" y="1214422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Условия реализации адаптированных образовательных программ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1701779"/>
            <a:ext cx="8358246" cy="4093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r>
              <a:rPr lang="ru-RU" dirty="0" smtClean="0"/>
              <a:t>К необходимым </a:t>
            </a:r>
            <a:r>
              <a:rPr lang="ru-RU" b="1" dirty="0" smtClean="0"/>
              <a:t>техническим средствам </a:t>
            </a:r>
            <a:r>
              <a:rPr lang="ru-RU" dirty="0" smtClean="0"/>
              <a:t>относятся  специализированные компьютерные инструменты, ориентированные на удовлетворение особых образовательных потребностей слабослышащих, позднооглохших и глухих детей.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endParaRPr lang="ru-RU" sz="8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r>
              <a:rPr lang="ru-RU" dirty="0" smtClean="0"/>
              <a:t>Использование специального оборудования и специального программного обеспечения: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473200" algn="l"/>
              </a:tabLst>
            </a:pPr>
            <a:r>
              <a:rPr lang="ru-RU" dirty="0" smtClean="0"/>
              <a:t> программы для коммуникации, позволяющие взаимодействовать с другими членами группы и педагогом;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473200" algn="l"/>
              </a:tabLst>
            </a:pPr>
            <a:r>
              <a:rPr lang="ru-RU" dirty="0" smtClean="0"/>
              <a:t> использование специальных возможностей операционной системы: увеличенные шрифты и курсор, экранная лупа, экранная клавиатура с увеличенными буквами, звуковое описание для слабовидящих);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473200" algn="l"/>
              </a:tabLst>
            </a:pPr>
            <a:r>
              <a:rPr lang="ru-RU" dirty="0" smtClean="0"/>
              <a:t> использование специального оборудования (</a:t>
            </a:r>
            <a:r>
              <a:rPr lang="ru-RU" dirty="0" err="1" smtClean="0"/>
              <a:t>брайлевский</a:t>
            </a:r>
            <a:r>
              <a:rPr lang="ru-RU" dirty="0" smtClean="0"/>
              <a:t> дисплей, </a:t>
            </a:r>
            <a:r>
              <a:rPr lang="ru-RU" dirty="0" err="1" smtClean="0"/>
              <a:t>брайлевская</a:t>
            </a:r>
            <a:r>
              <a:rPr lang="ru-RU" dirty="0" smtClean="0"/>
              <a:t> клавиатура, с увеличенными буквами);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473200" algn="l"/>
              </a:tabLst>
            </a:pPr>
            <a:r>
              <a:rPr lang="ru-RU" dirty="0" smtClean="0"/>
              <a:t> использование музыкальных инструментов, в том числе подключаемых к компьютеру и др.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81081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08000" tIns="180000" bIns="180000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Адаптированная образовательная программа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785786" y="135729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Условия реализации адаптированных образовательных программ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57224" y="1785926"/>
            <a:ext cx="7358114" cy="16158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r>
              <a:rPr lang="ru-RU" b="1" dirty="0" smtClean="0"/>
              <a:t>Кадровое обеспечение реализации </a:t>
            </a:r>
            <a:r>
              <a:rPr lang="ru-RU" b="1" smtClean="0"/>
              <a:t>адаптированной </a:t>
            </a:r>
            <a:r>
              <a:rPr lang="ru-RU" b="1" smtClean="0"/>
              <a:t>программы: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473200" algn="l"/>
              </a:tabLst>
            </a:pPr>
            <a:r>
              <a:rPr lang="ru-RU" smtClean="0"/>
              <a:t>наличие </a:t>
            </a:r>
            <a:r>
              <a:rPr lang="ru-RU" dirty="0" smtClean="0"/>
              <a:t>у педагога профильной специализации и квалификации, соответствующего образования, курсов повышения квалификации, отражающих особенности работы с детьми с ОВЗ </a:t>
            </a:r>
            <a:endParaRPr lang="ru-RU" b="1" dirty="0" smtClean="0"/>
          </a:p>
        </p:txBody>
      </p:sp>
      <p:pic>
        <p:nvPicPr>
          <p:cNvPr id="22530" name="Picture 2" descr="https://www.uvb-online.de/sites/default/files/bannerbilder/bildung_digit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215" y="3571876"/>
            <a:ext cx="4279009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919401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Нормативно-правовые основы реализации</a:t>
              </a:r>
            </a:p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 образовательных программ для детей с ОВЗ</a:t>
              </a:r>
              <a:endPara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571472" y="1428736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Закон от 29.12.2012 №273-ФЗ «Об образовании в Российской Федерации»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04" y="2214554"/>
            <a:ext cx="72152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2. Часть 16 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4348" y="3857628"/>
            <a:ext cx="80010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Закон от 24.07.1998 №124-ФЗ "Об основных гарантиях прав ребенка в Российской Федерации"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14348" y="4643446"/>
            <a:ext cx="80010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</a:pPr>
            <a:r>
              <a:rPr lang="ru-RU" sz="2000" b="1" dirty="0" smtClean="0"/>
              <a:t>Приказ </a:t>
            </a:r>
            <a:r>
              <a:rPr lang="ru-RU" sz="2000" b="1" dirty="0" err="1" smtClean="0"/>
              <a:t>Минпросвещения</a:t>
            </a:r>
            <a:r>
              <a:rPr lang="ru-RU" sz="2000" b="1" dirty="0" smtClean="0"/>
              <a:t> от 09.11.2018 №124-ФЗ "Об утверждении Порядка организации и осуществления образовательной деятельности по дополнительным общеобразовательным программам"</a:t>
            </a:r>
          </a:p>
        </p:txBody>
      </p:sp>
      <p:sp>
        <p:nvSpPr>
          <p:cNvPr id="16" name="Штриховая стрелка вправо 15"/>
          <p:cNvSpPr/>
          <p:nvPr/>
        </p:nvSpPr>
        <p:spPr>
          <a:xfrm rot="5400000">
            <a:off x="1464446" y="2178838"/>
            <a:ext cx="500067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919401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Нормативно-правовые основы реализации</a:t>
              </a:r>
            </a:p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 образовательных программ для детей с ОВЗ</a:t>
              </a:r>
              <a:endPara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500034" y="2071678"/>
            <a:ext cx="4286280" cy="4047262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 </a:t>
            </a:r>
            <a:r>
              <a:rPr lang="ru-RU" sz="1400" dirty="0" smtClean="0"/>
              <a:t>Постановление Главного государственного санитарного врача РФ от 10.07.2015 № 26 «Об утверждении  </a:t>
            </a:r>
            <a:r>
              <a:rPr lang="ru-RU" sz="1400" dirty="0" err="1" smtClean="0"/>
              <a:t>СанПин</a:t>
            </a:r>
            <a:r>
              <a:rPr lang="ru-RU" sz="1400" dirty="0" smtClean="0"/>
              <a:t> 2.4.2.3286-15 "Санитарно-эпидемиологические 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здоровья" (с изменениями на 27 октября 2020 года);</a:t>
            </a:r>
          </a:p>
          <a:p>
            <a:endParaRPr lang="ru-RU" sz="500" dirty="0" smtClean="0"/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 </a:t>
            </a:r>
            <a:r>
              <a:rPr lang="ru-RU" sz="1400" dirty="0" smtClean="0"/>
              <a:t>Постановление Главного государственного санитарного врача РФ от 04.07.2014 № 41 «Об утверждении </a:t>
            </a:r>
            <a:r>
              <a:rPr lang="ru-RU" sz="1400" dirty="0" err="1" smtClean="0"/>
              <a:t>СанПиН</a:t>
            </a:r>
            <a:r>
              <a:rPr lang="ru-RU" sz="1400" dirty="0" smtClean="0"/>
              <a:t> 2.4.4.3172-14 «Санитарно-эпидемиологические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детей» (с изменениями на 27 октября 2020 года)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171448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Утратили силу 1.01.2021:</a:t>
            </a:r>
            <a:endParaRPr lang="ru-RU" dirty="0"/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4857752" y="3286124"/>
            <a:ext cx="714380" cy="571504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3570" y="2071678"/>
            <a:ext cx="3000396" cy="3693319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Постановление Главного государственного санитарного врача Российской Федерации от 28.09. 2020  № 28 </a:t>
            </a:r>
          </a:p>
          <a:p>
            <a:r>
              <a:rPr lang="ru-RU" b="1" dirty="0" smtClean="0"/>
              <a:t>«Об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919401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Нормативно-правовые основы реализации</a:t>
              </a:r>
            </a:p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 образовательных программ для детей с ОВЗ</a:t>
              </a:r>
              <a:endPara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1428736"/>
            <a:ext cx="807249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Методические рекомендации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реализации адаптированных  дополнительных общеобразовательных программ, способствующих социально-психологической реабилитации, профессиональному самоопределению детей с ОВЗ, включая детей-инвалидов,  с учетом их особых образовательных потребностей, утвержденные приказом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РФ от 29.03.2016 № ВК-641/09.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обеспечения  условий доступности для инвалидов объектов и предоставляемых услуг в сфере образования, а также оказания им при этом необходимой помощи, утвержденный приказом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РФ от 09.11.2015 №1309.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Письмо Министерства образования и науки Российской Федерации от 07.06.2013 № ИР – 535/07 «О коррекционном и инклюзивном образовании детей».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Письмо Министерства образования и науки РФ от 18.04.2008 № АФ-150/06 «О создании условий для получения образования детьми с ограниченными возможностями здоровья и детьми-инвалидами».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Письмо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от 12.02.2016 N ВК – 270/07 «Об обеспечении условий доступности для инвалидов объектов и услуг в сфере образования».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919401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Особенности организации образовательного</a:t>
              </a:r>
            </a:p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процесса  с  детьми  с ОВЗ</a:t>
              </a:r>
              <a:endPara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85852" y="1571612"/>
            <a:ext cx="70009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Минпросвещения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от 09.11.2018 № 196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утверждении Порядка организации и осуществления образовательной деятельности по дополнительным общеобразовательным программам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28596" y="2664639"/>
            <a:ext cx="800105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Численный состав объединения может быть уменьшен при включении в него обучающихся с ограниченными возможностями здоровья и (или) детей-инвалидов, инвалидов.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Численность обучающихся с ограниченными возможностями здоровья, детей инвалидов и инвалидов в учебной группе устанавливается до 15 человек.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Занятия в объединениях с обучающимися с ограниченными возможностями здоровья, детьми-инвалидами и инвалидами могут быть организованы как совместно с другими обучающимися, так и в отдельных классах, группах или в организациях, осуществляющих образовательную деятельность.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обучающимися с ограниченными возможностями здоровья, детьми-инвалидами и инвалидами может проводиться индивидуальная работа как в организации, осуществляющей образовательную деятельность, так и по месту жительства.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 rot="5400000">
            <a:off x="892943" y="2107397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81081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08000" tIns="180000" bIns="180000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Адаптированная образовательная программа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1428736"/>
            <a:ext cx="80010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Адаптированная образовательная программа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		       </a:t>
            </a:r>
            <a:r>
              <a:rPr kumimoji="0" lang="ru-RU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 smtClean="0"/>
              <a:t>ст</a:t>
            </a:r>
            <a:r>
              <a:rPr lang="ru-RU" sz="1600" i="1" dirty="0" smtClean="0"/>
              <a:t> 2. п. 28 </a:t>
            </a:r>
            <a:r>
              <a:rPr lang="ru-RU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ФЗ «Об образовании в РФ»)</a:t>
            </a:r>
            <a:r>
              <a:rPr lang="ru-RU" sz="1600" i="1" dirty="0" smtClean="0"/>
              <a:t> 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42910" y="3000372"/>
            <a:ext cx="792961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 специальными условиями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включающие в себя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предоставление услуг ассистента (помощника), оказывающего обучающимся необходимую техническую помощь,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проведение групповых и индивидуальных коррекционных занятий, обеспечение доступа в здания организаций, осуществляющих образовательную деятельность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 другие условия, без которых невозможно или затруднено освоение образовательных программ обучающимися с ограниченными возможностями здоровья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	    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(ст.79.  п.3 ФЗ «Об образовании в РФ»)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81081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08000" tIns="180000" bIns="180000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Адаптированная образовательная программа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500034" y="1285860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к структуре адаптированных образовательных программам</a:t>
            </a:r>
            <a:endParaRPr lang="ru-RU" sz="2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1714488"/>
            <a:ext cx="3929090" cy="1143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1 раздел </a:t>
            </a:r>
          </a:p>
          <a:p>
            <a:pPr algn="ctr"/>
            <a:r>
              <a:rPr lang="ru-RU" b="1" i="1" dirty="0" smtClean="0"/>
              <a:t>Комплекс основных характеристик программы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429124" y="1714488"/>
            <a:ext cx="4357718" cy="1143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i="1" dirty="0" smtClean="0">
                <a:solidFill>
                  <a:srgbClr val="FF0000"/>
                </a:solidFill>
              </a:rPr>
              <a:t>2 раздел </a:t>
            </a:r>
          </a:p>
          <a:p>
            <a:pPr lvl="0" algn="ctr"/>
            <a:r>
              <a:rPr lang="ru-RU" b="1" i="1" dirty="0" smtClean="0"/>
              <a:t>Комплекс организационно-педагогических условий, включая формы аттестации</a:t>
            </a:r>
            <a:endParaRPr lang="ru-RU" dirty="0"/>
          </a:p>
        </p:txBody>
      </p:sp>
      <p:sp>
        <p:nvSpPr>
          <p:cNvPr id="21" name="Штриховая стрелка вправо 20"/>
          <p:cNvSpPr/>
          <p:nvPr/>
        </p:nvSpPr>
        <p:spPr>
          <a:xfrm rot="5400000">
            <a:off x="892943" y="2964653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596" y="3500438"/>
            <a:ext cx="1571636" cy="7143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Пояснительная записка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 rot="5400000">
            <a:off x="607191" y="4393413"/>
            <a:ext cx="642942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57158" y="5000636"/>
            <a:ext cx="4357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200" dirty="0" smtClean="0"/>
              <a:t> направленность;</a:t>
            </a:r>
          </a:p>
          <a:p>
            <a:pPr>
              <a:buFontTx/>
              <a:buChar char="-"/>
            </a:pPr>
            <a:r>
              <a:rPr lang="ru-RU" sz="1200" dirty="0" smtClean="0"/>
              <a:t> уровень;</a:t>
            </a:r>
          </a:p>
          <a:p>
            <a:pPr>
              <a:buFontTx/>
              <a:buChar char="-"/>
            </a:pPr>
            <a:r>
              <a:rPr lang="ru-RU" sz="1200" dirty="0" smtClean="0"/>
              <a:t> </a:t>
            </a:r>
            <a:r>
              <a:rPr lang="ru-RU" sz="1200" b="1" i="1" dirty="0" smtClean="0"/>
              <a:t>актуальность, педагогическая целесообразность;</a:t>
            </a:r>
          </a:p>
          <a:p>
            <a:pPr>
              <a:buFontTx/>
              <a:buChar char="-"/>
            </a:pPr>
            <a:r>
              <a:rPr lang="ru-RU" sz="1200" b="1" i="1" dirty="0" smtClean="0"/>
              <a:t> отличительные особенности, новизна;</a:t>
            </a:r>
          </a:p>
          <a:p>
            <a:pPr>
              <a:buFontTx/>
              <a:buChar char="-"/>
            </a:pPr>
            <a:r>
              <a:rPr lang="ru-RU" sz="1200" b="1" i="1" dirty="0" smtClean="0"/>
              <a:t>  адресат;</a:t>
            </a:r>
          </a:p>
          <a:p>
            <a:pPr>
              <a:buFontTx/>
              <a:buChar char="-"/>
            </a:pPr>
            <a:r>
              <a:rPr lang="ru-RU" sz="1200" dirty="0" smtClean="0"/>
              <a:t> объем, срок освоения;</a:t>
            </a:r>
          </a:p>
          <a:p>
            <a:pPr>
              <a:buFontTx/>
              <a:buChar char="-"/>
            </a:pPr>
            <a:r>
              <a:rPr lang="ru-RU" sz="1200" dirty="0" smtClean="0"/>
              <a:t> </a:t>
            </a:r>
            <a:r>
              <a:rPr lang="ru-RU" sz="1200" b="1" i="1" dirty="0" smtClean="0"/>
              <a:t>особенности организации образовательного процесса</a:t>
            </a:r>
            <a:endParaRPr lang="ru-RU" b="1" i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71670" y="3500438"/>
            <a:ext cx="928694" cy="7143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Цель и задачи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28860" y="4429132"/>
            <a:ext cx="1500198" cy="7143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Планируемые результаты</a:t>
            </a:r>
          </a:p>
        </p:txBody>
      </p:sp>
      <p:sp>
        <p:nvSpPr>
          <p:cNvPr id="32" name="Штриховая стрелка вправо 31"/>
          <p:cNvSpPr/>
          <p:nvPr/>
        </p:nvSpPr>
        <p:spPr>
          <a:xfrm rot="5400000">
            <a:off x="2250265" y="2964653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триховая стрелка вправо 32"/>
          <p:cNvSpPr/>
          <p:nvPr/>
        </p:nvSpPr>
        <p:spPr>
          <a:xfrm rot="5400000">
            <a:off x="3679025" y="2964653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57554" y="3500438"/>
            <a:ext cx="1500198" cy="7143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Содержание программы</a:t>
            </a:r>
          </a:p>
        </p:txBody>
      </p:sp>
      <p:sp>
        <p:nvSpPr>
          <p:cNvPr id="35" name="Штриховая стрелка вправо 34"/>
          <p:cNvSpPr/>
          <p:nvPr/>
        </p:nvSpPr>
        <p:spPr>
          <a:xfrm rot="5400000">
            <a:off x="2428860" y="3500438"/>
            <a:ext cx="1500198" cy="35719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триховая стрелка вправо 35"/>
          <p:cNvSpPr/>
          <p:nvPr/>
        </p:nvSpPr>
        <p:spPr>
          <a:xfrm rot="5400000">
            <a:off x="5179223" y="2964653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триховая стрелка вправо 36"/>
          <p:cNvSpPr/>
          <p:nvPr/>
        </p:nvSpPr>
        <p:spPr>
          <a:xfrm rot="5400000">
            <a:off x="6965173" y="2964653"/>
            <a:ext cx="500066" cy="42862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000628" y="3500438"/>
            <a:ext cx="857256" cy="7143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КУГ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500826" y="3500438"/>
            <a:ext cx="1571636" cy="7143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Условия реализации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072330" y="4500570"/>
            <a:ext cx="1571636" cy="7143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Формы аттестации и контроля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357818" y="4500570"/>
            <a:ext cx="1571636" cy="7143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Оценочные материалы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2" name="Штриховая стрелка вправо 41"/>
          <p:cNvSpPr/>
          <p:nvPr/>
        </p:nvSpPr>
        <p:spPr>
          <a:xfrm rot="5400000">
            <a:off x="5500694" y="3500438"/>
            <a:ext cx="1500198" cy="35719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триховая стрелка вправо 42"/>
          <p:cNvSpPr/>
          <p:nvPr/>
        </p:nvSpPr>
        <p:spPr>
          <a:xfrm rot="5400000">
            <a:off x="7715272" y="3500438"/>
            <a:ext cx="1500198" cy="35719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72330" y="5643578"/>
            <a:ext cx="1571636" cy="7143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Список литературы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81081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08000" tIns="180000" bIns="180000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Адаптированная образовательная программа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571472" y="2000240"/>
            <a:ext cx="8001056" cy="452431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b="1" i="1" dirty="0" smtClean="0"/>
              <a:t>Примеры:</a:t>
            </a:r>
          </a:p>
          <a:p>
            <a:r>
              <a:rPr lang="ru-RU" dirty="0" smtClean="0"/>
              <a:t>- формирование знаний, умений, навыков, компетенций и компетентностей, определяемых личностными, особыми образовательными потребностями; </a:t>
            </a:r>
          </a:p>
          <a:p>
            <a:pPr>
              <a:buFontTx/>
              <a:buChar char="-"/>
            </a:pPr>
            <a:r>
              <a:rPr lang="ru-RU" dirty="0" smtClean="0"/>
              <a:t> создание для каждого обучающегося ситуации «успеха»; </a:t>
            </a:r>
          </a:p>
          <a:p>
            <a:pPr>
              <a:buFontTx/>
              <a:buChar char="-"/>
            </a:pPr>
            <a:r>
              <a:rPr lang="ru-RU" dirty="0" smtClean="0"/>
              <a:t> сохранение и укрепление физического и психического здоровья детей, в том числе их эмоционального благополучия; </a:t>
            </a:r>
          </a:p>
          <a:p>
            <a:pPr>
              <a:buFontTx/>
              <a:buChar char="-"/>
            </a:pPr>
            <a:r>
              <a:rPr lang="ru-RU" dirty="0" smtClean="0"/>
              <a:t> обеспечение равных возможностей для полноценного развития, в том числе и творческого потенциала, каждого ребенка;</a:t>
            </a:r>
          </a:p>
          <a:p>
            <a:pPr>
              <a:buFontTx/>
              <a:buChar char="-"/>
            </a:pPr>
            <a:r>
              <a:rPr lang="ru-RU" dirty="0" smtClean="0"/>
              <a:t> формирование у обучающихся физической, социально-личностной, коммуникативной и интеллектуальной готовности к обучению;</a:t>
            </a:r>
          </a:p>
          <a:p>
            <a:pPr>
              <a:buFontTx/>
              <a:buChar char="-"/>
            </a:pPr>
            <a:r>
              <a:rPr lang="ru-RU" dirty="0" smtClean="0"/>
              <a:t> обогащение знаний обучающихся о социальном и природном мире, опыта в доступных видах детской деятельности (рисование, лепка, аппликация, ручной труд, игра и др.);</a:t>
            </a:r>
          </a:p>
          <a:p>
            <a:pPr>
              <a:buFontTx/>
              <a:buChar char="-"/>
            </a:pPr>
            <a:r>
              <a:rPr lang="ru-RU" dirty="0" smtClean="0"/>
              <a:t> формирование опыта самостоятельной и активной деятельности в процессе реализации освоенных умений и навыков в образовательной  деятельности и др.</a:t>
            </a:r>
            <a:endParaRPr lang="ru-RU" b="1" i="1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1500174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 адаптированных образовательных программ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642910" y="285728"/>
            <a:ext cx="7786742" cy="1000108"/>
            <a:chOff x="785786" y="214290"/>
            <a:chExt cx="7786742" cy="1000108"/>
          </a:xfrm>
        </p:grpSpPr>
        <p:sp>
          <p:nvSpPr>
            <p:cNvPr id="5" name="Блок-схема: альтернативный процесс 4"/>
            <p:cNvSpPr/>
            <p:nvPr/>
          </p:nvSpPr>
          <p:spPr>
            <a:xfrm>
              <a:off x="785786" y="285728"/>
              <a:ext cx="7786742" cy="810810"/>
            </a:xfrm>
            <a:prstGeom prst="flowChartAlternateProcess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dk2">
                    <a:shade val="30000"/>
                    <a:satMod val="2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/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08000" tIns="180000" bIns="180000">
              <a:spAutoFit/>
            </a:bodyPr>
            <a:lstStyle/>
            <a:p>
              <a:pPr algn="ctr"/>
              <a:r>
                <a:rPr lang="ru-RU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               Адаптированная образовательная программа</a:t>
              </a:r>
              <a:endPara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" name="Рисунок 5" descr="Эмблема_МОЦ-removebg-preview.png"/>
            <p:cNvPicPr>
              <a:picLocks noChangeAspect="1"/>
            </p:cNvPicPr>
            <p:nvPr/>
          </p:nvPicPr>
          <p:blipFill>
            <a:blip r:embed="rId2" cstate="print">
              <a:lum bright="34000" contrast="92000"/>
            </a:blip>
            <a:stretch>
              <a:fillRect/>
            </a:stretch>
          </p:blipFill>
          <p:spPr>
            <a:xfrm>
              <a:off x="1000100" y="214290"/>
              <a:ext cx="859091" cy="1000108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500034" y="1785359"/>
            <a:ext cx="8072494" cy="400109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Примеры описания:</a:t>
            </a:r>
          </a:p>
          <a:p>
            <a:pPr marL="90488"/>
            <a:r>
              <a:rPr lang="ru-RU" sz="1400" dirty="0" smtClean="0"/>
              <a:t>Программа предназначена для занятий с детьми коррекционной школы 8 вида в возрасте ….. лет, испытывающих большие трудности в общении, у которых значительно снижена познавательная активность. </a:t>
            </a:r>
          </a:p>
          <a:p>
            <a:pPr marL="90488"/>
            <a:endParaRPr lang="ru-RU" sz="1400" dirty="0" smtClean="0"/>
          </a:p>
          <a:p>
            <a:pPr marL="90488"/>
            <a:r>
              <a:rPr lang="ru-RU" sz="1400" dirty="0" smtClean="0"/>
              <a:t>Данная категория обучающихся характеризуется стойким выраженным недоразвитием познавательной деятельности вследствие поражения центральной нервной системы. Развитие обучающегося с интеллектуальными нарушениями хотя и происходит на дефектной основе и характеризуется замедленностью, наличием отклонений от нормального развития, тем не менее, представляет собой поступательный процесс, привносящий качественные изменения в познавательную деятельность обучающихся и их личностную сферу, что дает основания для оптимистического прогноза.</a:t>
            </a:r>
          </a:p>
          <a:p>
            <a:pPr marL="90488"/>
            <a:endParaRPr lang="ru-RU" sz="1400" dirty="0" smtClean="0"/>
          </a:p>
          <a:p>
            <a:pPr marL="90488"/>
            <a:r>
              <a:rPr lang="ru-RU" sz="1400" dirty="0" smtClean="0"/>
              <a:t>Такие дети отличаются незрелостью  форм поведения, целенаправленной деятельности на фоне быстрой истощаемости и утомляемости, склонностью к тормозным реакциям, слабостью концентрации внимания и памяти, замедленностью переключения психических процессов, пассивностью, нарушениями речи.</a:t>
            </a:r>
          </a:p>
          <a:p>
            <a:pPr marL="90488"/>
            <a:endParaRPr lang="ru-RU" sz="1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28586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Адресат адаптированной образовательной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1601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ЦВР_Брянск</dc:creator>
  <cp:lastModifiedBy>Windows User</cp:lastModifiedBy>
  <cp:revision>32</cp:revision>
  <dcterms:created xsi:type="dcterms:W3CDTF">2021-05-24T06:24:29Z</dcterms:created>
  <dcterms:modified xsi:type="dcterms:W3CDTF">2021-05-27T06:42:48Z</dcterms:modified>
</cp:coreProperties>
</file>