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  <p:sldId id="270" r:id="rId5"/>
    <p:sldId id="263" r:id="rId6"/>
    <p:sldId id="264" r:id="rId7"/>
    <p:sldId id="266" r:id="rId8"/>
    <p:sldId id="268" r:id="rId9"/>
    <p:sldId id="269" r:id="rId10"/>
    <p:sldId id="271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604" y="10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2143116"/>
            <a:ext cx="564360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К О Н Ц Е П Ц И Я</a:t>
            </a:r>
            <a:r>
              <a:rPr lang="ru-RU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развития дополнительного образования детей </a:t>
            </a:r>
            <a:b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до 2030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2" descr="E:\Мои документы\МОЦ\МОЦ\Эмблема_МОЦ-removebg-preview —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51" y="5548711"/>
            <a:ext cx="1186063" cy="1380751"/>
          </a:xfrm>
          <a:prstGeom prst="rect">
            <a:avLst/>
          </a:prstGeom>
          <a:noFill/>
        </p:spPr>
      </p:pic>
      <p:sp>
        <p:nvSpPr>
          <p:cNvPr id="8" name="Пятиугольник 7"/>
          <p:cNvSpPr/>
          <p:nvPr/>
        </p:nvSpPr>
        <p:spPr>
          <a:xfrm>
            <a:off x="1" y="0"/>
            <a:ext cx="2214546" cy="5500702"/>
          </a:xfrm>
          <a:prstGeom prst="homePlate">
            <a:avLst>
              <a:gd name="adj" fmla="val 31641"/>
            </a:avLst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428736"/>
            <a:ext cx="20716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Утверждена распоряжением Правительства Российской Федерации 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от 31.03.2022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№ 678-р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 flipH="1">
            <a:off x="1285852" y="5786454"/>
            <a:ext cx="7858148" cy="1071546"/>
          </a:xfrm>
          <a:prstGeom prst="homePlate">
            <a:avLst>
              <a:gd name="adj" fmla="val 33947"/>
            </a:avLst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5786454"/>
            <a:ext cx="7143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Муниципальный опорный центр дополнительного образования детей г. Брянска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500043"/>
          <a:ext cx="8001057" cy="6014456"/>
        </p:xfrm>
        <a:graphic>
          <a:graphicData uri="http://schemas.openxmlformats.org/drawingml/2006/table">
            <a:tbl>
              <a:tblPr/>
              <a:tblGrid>
                <a:gridCol w="4635580"/>
                <a:gridCol w="1814431"/>
                <a:gridCol w="1551046"/>
              </a:tblGrid>
              <a:tr h="66894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опубликованных мероприятий и поданных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них заявок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1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сентября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81" marR="3681" marT="36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5556"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Учреждение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опубликованных мероприятий </a:t>
                      </a:r>
                    </a:p>
                  </a:txBody>
                  <a:tcPr marL="3681" marR="3681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заявок на мероприятие</a:t>
                      </a:r>
                    </a:p>
                  </a:txBody>
                  <a:tcPr marL="3681" marR="3681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566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Дом детского творчества Лицея № 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</a:t>
                      </a:r>
                    </a:p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07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         </a:t>
                      </a:r>
                    </a:p>
                    <a:p>
                      <a:pPr algn="l" fontAlgn="b"/>
                      <a:endParaRPr lang="ru-RU" sz="500" b="1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внешкольной работы Советского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района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Брянска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3681" marR="3681" marT="36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2826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детского и юношеского туризма 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экскурсий</a:t>
                      </a:r>
                    </a:p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Брянска</a:t>
                      </a:r>
                    </a:p>
                  </a:txBody>
                  <a:tcPr marL="3681" marR="3681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681" marR="3681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681" marR="3681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детского творчества г.Брянска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3141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endParaRPr lang="ru-RU" sz="5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внешкольной работы»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г.Брянска</a:t>
                      </a:r>
                    </a:p>
                    <a:p>
                      <a:pPr algn="l" fontAlgn="b"/>
                      <a:endParaRPr lang="ru-RU" sz="1600" b="1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внешкольной работы Володарского района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  <a:p>
                      <a:pPr algn="ctr" fontAlgn="b"/>
                      <a:endParaRPr lang="ru-RU" sz="1600" b="1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9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Дом детского творчества Володарского района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81" marR="3681" marT="36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"/>
          <a:ext cx="9175928" cy="677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87"/>
                <a:gridCol w="3135057"/>
                <a:gridCol w="1285884"/>
                <a:gridCol w="857256"/>
                <a:gridCol w="785818"/>
                <a:gridCol w="772311"/>
                <a:gridCol w="116840"/>
                <a:gridCol w="758804"/>
                <a:gridCol w="884271"/>
              </a:tblGrid>
              <a:tr h="476450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7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9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47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развития института наставничества в системе дополнительного образования детей Брянской области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6347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6248" y="37861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0"/>
            <a:ext cx="6000760" cy="6702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ятиугольник 4"/>
          <p:cNvSpPr/>
          <p:nvPr/>
        </p:nvSpPr>
        <p:spPr>
          <a:xfrm>
            <a:off x="0" y="0"/>
            <a:ext cx="2714612" cy="6858000"/>
          </a:xfrm>
          <a:prstGeom prst="homePlate">
            <a:avLst>
              <a:gd name="adj" fmla="val 31641"/>
            </a:avLst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План мероприятий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по реализации Концепции развития дополнительного образования детей до 2030 года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1 этап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2022 – 2024 годы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в Брянской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91440"/>
          <a:ext cx="9144000" cy="6752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446"/>
                <a:gridCol w="1982675"/>
                <a:gridCol w="778908"/>
                <a:gridCol w="1132957"/>
                <a:gridCol w="1203767"/>
                <a:gridCol w="1274577"/>
                <a:gridCol w="1071745"/>
                <a:gridCol w="1132925"/>
              </a:tblGrid>
              <a:tr h="379433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36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8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98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в возрасте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5 до 18 лет, охваченных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дополнительным образованием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44491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(от 56008)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77,2</a:t>
                      </a: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44620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(от 57780)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47695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(от 60371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41230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(от 60371)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48297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(от 60371)</a:t>
                      </a: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1357258" y="3357562"/>
            <a:ext cx="7786742" cy="3286148"/>
          </a:xfrm>
          <a:prstGeom prst="homePlate">
            <a:avLst>
              <a:gd name="adj" fmla="val 3265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rtlCol="0" anchor="ctr"/>
          <a:lstStyle/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ЦВР г. Брянска                  -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4311/ 4050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ЦВР Советского р-на        - 3386/3957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ЦВР Володарского р-на    - 1353/1675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ДДТ Володарского р-на    -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1424/640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ОДО Лицея № 27              -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1578/830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ЦДТ г.Брянска                   -1873/2034                                     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ЦДиЮТиЭ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г. Брянска     - 2112/2410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________________________________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16054/15596</a:t>
            </a: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5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3429000"/>
            <a:ext cx="350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Количество услуг      2022 г./2023 г.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0694" y="3429000"/>
            <a:ext cx="2666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Охват  детей 2022 г./2023 г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57884" y="3929066"/>
            <a:ext cx="2000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2585/3051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929322" y="4214818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2026/2553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929322" y="4429132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865/1342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929322" y="4643446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854/647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29322" y="4857760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1008/759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29322" y="5072074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1075/1698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929322" y="5357826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1220/2083</a:t>
            </a:r>
            <a:endParaRPr lang="ru-RU" sz="16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4215604" y="4501364"/>
            <a:ext cx="2356660" cy="70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572132" y="5786454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00760" y="5786454"/>
            <a:ext cx="1200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9633/12133</a:t>
            </a:r>
            <a:endParaRPr lang="ru-RU" sz="1600" b="1" dirty="0"/>
          </a:p>
        </p:txBody>
      </p:sp>
      <p:sp>
        <p:nvSpPr>
          <p:cNvPr id="29" name="Выгнутая влево стрелка 28"/>
          <p:cNvSpPr/>
          <p:nvPr/>
        </p:nvSpPr>
        <p:spPr>
          <a:xfrm>
            <a:off x="500034" y="4786322"/>
            <a:ext cx="857256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00166" y="6215082"/>
            <a:ext cx="6215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переведенные дети с 2022/2023 - 70 детей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91440"/>
          <a:ext cx="9144000" cy="6752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17"/>
                <a:gridCol w="763204"/>
                <a:gridCol w="778908"/>
                <a:gridCol w="1132957"/>
                <a:gridCol w="1203767"/>
                <a:gridCol w="1274577"/>
                <a:gridCol w="1071745"/>
                <a:gridCol w="1132925"/>
              </a:tblGrid>
              <a:tr h="379433">
                <a:tc rowSpan="3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36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8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9880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1071538" y="2071678"/>
            <a:ext cx="7572428" cy="3643338"/>
          </a:xfrm>
          <a:prstGeom prst="homePlate">
            <a:avLst>
              <a:gd name="adj" fmla="val 2325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rtlCol="0" anchor="ctr"/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               «0»\Н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ЦВР г. Брянска                 -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37\1093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endParaRPr lang="ru-RU" sz="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ЦВР Советского р-на        -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7\360</a:t>
            </a:r>
          </a:p>
          <a:p>
            <a:endParaRPr lang="ru-RU" sz="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ЦВР Володарского р-на    -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11\194</a:t>
            </a:r>
          </a:p>
          <a:p>
            <a:endParaRPr lang="ru-RU" sz="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ДДТ Володарского р-на    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23\279</a:t>
            </a:r>
          </a:p>
          <a:p>
            <a:endParaRPr lang="ru-RU" sz="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ОДО Лицея № 27                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11\467</a:t>
            </a:r>
          </a:p>
          <a:p>
            <a:endParaRPr lang="ru-RU" sz="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ЦДТ г.Брянска                    -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3\125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ЦДиЮТиЭ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г. Брянска     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18\70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___________________________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110\2588</a:t>
            </a: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5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1285860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Количество программ с нулевым количеством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обучающихся\необработанных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заявок   в   2023-2024 г.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572132" y="5786454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91440"/>
          <a:ext cx="9143999" cy="6755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09"/>
                <a:gridCol w="2357454"/>
                <a:gridCol w="642942"/>
                <a:gridCol w="785818"/>
                <a:gridCol w="714380"/>
                <a:gridCol w="1428760"/>
                <a:gridCol w="1285884"/>
                <a:gridCol w="1285852"/>
              </a:tblGrid>
              <a:tr h="379433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36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 </a:t>
                      </a: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8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9880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детей, которые обеспечены сертификатами ПФ ДОД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25/15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(8667/10633)</a:t>
                      </a: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14,1</a:t>
                      </a:r>
                    </a:p>
                    <a:p>
                      <a:pPr algn="ctr"/>
                      <a:endParaRPr lang="ru-RU" sz="5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8240/9677)</a:t>
                      </a:r>
                      <a:endParaRPr lang="ru-RU" sz="16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25/15</a:t>
                      </a: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(9056/11110)</a:t>
                      </a: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ятиугольник 5"/>
          <p:cNvSpPr/>
          <p:nvPr/>
        </p:nvSpPr>
        <p:spPr>
          <a:xfrm>
            <a:off x="857224" y="3071810"/>
            <a:ext cx="8072462" cy="3143272"/>
          </a:xfrm>
          <a:prstGeom prst="homePlate">
            <a:avLst>
              <a:gd name="adj" fmla="val 3265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rtlCol="0" anchor="ctr"/>
          <a:lstStyle/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ЦВР г. Брянска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2989/ 2989                                   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ЦВР Советского р-на      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2156/1816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ЦВР Володарского р-на    -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945/945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ДДТ Володарского р-на    -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916/560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ОДО Лицея № 27               -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1093/833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ЦДТ г. Брянска                  -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1160/1160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ЦДиЮТиЭ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г. Брянска      -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1374/1374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_______________________________</a:t>
            </a:r>
          </a:p>
          <a:p>
            <a:r>
              <a:rPr lang="ru-RU" sz="155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10633/</a:t>
            </a:r>
            <a:r>
              <a:rPr lang="ru-RU" sz="15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9677</a:t>
            </a: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5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3214686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План/факт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14290"/>
          <a:ext cx="9072595" cy="6629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87"/>
                <a:gridCol w="2992181"/>
                <a:gridCol w="1357322"/>
                <a:gridCol w="928694"/>
                <a:gridCol w="928694"/>
                <a:gridCol w="700873"/>
                <a:gridCol w="700873"/>
                <a:gridCol w="884271"/>
              </a:tblGrid>
              <a:tr h="461381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00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86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176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Созданы новые места в образовательных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организациях различных типов для реализации ДОП всех направленностей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ед.\чел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395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318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9121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в возрасте от 5 до 18 лет с ОВЗ и детей-инвалидов, осваивающих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ДОП, в  т.ч.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использованием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дистанционных технологий</a:t>
                      </a:r>
                    </a:p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6248" y="37861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785786" y="3286124"/>
            <a:ext cx="7786742" cy="1143008"/>
          </a:xfrm>
          <a:prstGeom prst="homePlate">
            <a:avLst>
              <a:gd name="adj" fmla="val 3265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rtlCol="0" anchor="ctr"/>
          <a:lstStyle/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ОДО Лицея № 27      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- 60/54    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ЦДиЮТиЭ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г. Брянска  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/51</a:t>
            </a: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	             </a:t>
            </a: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5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3786182" y="3857628"/>
            <a:ext cx="785818" cy="7143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357422" y="328612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План/факт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3438" y="3571876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«Основы дизайна и конструирования» – 0 человек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643274" y="5572140"/>
            <a:ext cx="5500726" cy="1000132"/>
          </a:xfrm>
          <a:prstGeom prst="homePlate">
            <a:avLst>
              <a:gd name="adj" fmla="val 3440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ЦВР  г. Брянска -  7 программ /38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обуч-ся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(1 -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дистант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ЦДТ  г. Брянска -  1 программа/0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обуч-ся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ЦДиЮТиЭ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г. Брянска  - 1 программа/0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обуч-ся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5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214290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ЦЕЛЕВЫЕ ПОКАЗАТЕЛИ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реализации Концепции развития дополнительного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образования  детей до 2030 года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" y="-285776"/>
          <a:ext cx="9145817" cy="7143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937"/>
                <a:gridCol w="2621911"/>
                <a:gridCol w="1319624"/>
                <a:gridCol w="972354"/>
                <a:gridCol w="902901"/>
                <a:gridCol w="833447"/>
                <a:gridCol w="116840"/>
                <a:gridCol w="763993"/>
                <a:gridCol w="1041810"/>
              </a:tblGrid>
              <a:tr h="458154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измер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47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9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08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организаций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негосударственного сектора, реализующих ДОП, в общем к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количеству организаций в сфере ДОД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негосударственного сектора, включенного в систему ПФ ДОД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ятиугольник 3"/>
          <p:cNvSpPr/>
          <p:nvPr/>
        </p:nvSpPr>
        <p:spPr>
          <a:xfrm>
            <a:off x="714348" y="3286124"/>
            <a:ext cx="7786742" cy="642942"/>
          </a:xfrm>
          <a:prstGeom prst="homePlate">
            <a:avLst>
              <a:gd name="adj" fmla="val 3265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rtlCol="0" anchor="ctr"/>
          <a:lstStyle/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	             </a:t>
            </a: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5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3429000"/>
            <a:ext cx="6357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36 организаций – 418 обучающихся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3146"/>
          <a:ext cx="9297024" cy="6844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67"/>
                <a:gridCol w="3521330"/>
                <a:gridCol w="956307"/>
                <a:gridCol w="752789"/>
                <a:gridCol w="736680"/>
                <a:gridCol w="957684"/>
                <a:gridCol w="855304"/>
                <a:gridCol w="1070463"/>
              </a:tblGrid>
              <a:tr h="533653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измер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05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73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944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школьного, муниципального этапов Всероссийской Большой Олимпиады «Искусство –Технологии – Спорт»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(6)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данных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данных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85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 обучающихся, принявших участие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 экскурсиях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03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туристических (туристских) маршрутов для ознакомления детей с историей, культурой,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традициями, природой  региона (нарастающим итогом)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99"/>
                <a:gridCol w="3505199"/>
                <a:gridCol w="932708"/>
                <a:gridCol w="667502"/>
                <a:gridCol w="857256"/>
                <a:gridCol w="866768"/>
                <a:gridCol w="866768"/>
                <a:gridCol w="838200"/>
              </a:tblGrid>
              <a:tr h="381293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измер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29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29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412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и реализация дополнительных общеобразовательных программ, направленных на формирование у обучающихся функциональной, технологической, финансовой, экологической грамотности </a:t>
                      </a:r>
                      <a:r>
                        <a:rPr lang="ru-RU" sz="1800" b="0" i="0" u="none" strike="noStrike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(н.и.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14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муниципальных этапов конкурсов профессионального (педагогического) мастерства среди педагогов дополнительного образования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ед.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26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Инвентаризация ресурсов организаций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59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815</Words>
  <PresentationFormat>Экран (4:3)</PresentationFormat>
  <Paragraphs>775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 О Н Ц Е П Ц И Я развития дополнительного образования детей  до 2030 года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ЦВР_Брянск</dc:creator>
  <cp:lastModifiedBy>Пользователь</cp:lastModifiedBy>
  <cp:revision>223</cp:revision>
  <dcterms:created xsi:type="dcterms:W3CDTF">2023-09-20T12:10:41Z</dcterms:created>
  <dcterms:modified xsi:type="dcterms:W3CDTF">2023-09-21T10:18:36Z</dcterms:modified>
</cp:coreProperties>
</file>