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94" r:id="rId2"/>
    <p:sldId id="299" r:id="rId3"/>
    <p:sldId id="316" r:id="rId4"/>
    <p:sldId id="308" r:id="rId5"/>
    <p:sldId id="317" r:id="rId6"/>
    <p:sldId id="319" r:id="rId7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339" userDrawn="1">
          <p15:clr>
            <a:srgbClr val="A4A3A4"/>
          </p15:clr>
        </p15:guide>
        <p15:guide id="3" pos="4112" userDrawn="1">
          <p15:clr>
            <a:srgbClr val="A4A3A4"/>
          </p15:clr>
        </p15:guide>
        <p15:guide id="4" orient="horz" pos="2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31A1"/>
    <a:srgbClr val="660066"/>
    <a:srgbClr val="F8F3FB"/>
    <a:srgbClr val="005828"/>
    <a:srgbClr val="CC99FF"/>
    <a:srgbClr val="DDC8EA"/>
    <a:srgbClr val="D46112"/>
    <a:srgbClr val="EC5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14" autoAdjust="0"/>
  </p:normalViewPr>
  <p:slideViewPr>
    <p:cSldViewPr snapToGrid="0">
      <p:cViewPr varScale="1">
        <p:scale>
          <a:sx n="66" d="100"/>
          <a:sy n="66" d="100"/>
        </p:scale>
        <p:origin x="576" y="32"/>
      </p:cViewPr>
      <p:guideLst>
        <p:guide pos="4339"/>
        <p:guide pos="4112"/>
        <p:guide orient="horz" pos="2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B9A36B-8F70-4AC3-9EA7-598EAB58C87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11A8F1-B83C-4C37-8966-4C07409E9140}">
      <dgm:prSet phldrT="[Текст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pPr algn="ctr"/>
          <a:r>
            <a: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работы городского методического объединения по дополнительному образованию </a:t>
          </a:r>
          <a:endParaRPr lang="ru-RU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1D379E-2839-4F1C-8192-12FA2BA72C7B}" type="parTrans" cxnId="{89F78367-0BA9-4F09-892B-01A8A6D1541A}">
      <dgm:prSet/>
      <dgm:spPr/>
      <dgm:t>
        <a:bodyPr/>
        <a:lstStyle/>
        <a:p>
          <a:endParaRPr lang="ru-RU"/>
        </a:p>
      </dgm:t>
    </dgm:pt>
    <dgm:pt modelId="{06B4CB8D-5AC2-476F-877A-FBDE7320AAA9}" type="sibTrans" cxnId="{89F78367-0BA9-4F09-892B-01A8A6D1541A}">
      <dgm:prSet/>
      <dgm:spPr/>
      <dgm:t>
        <a:bodyPr/>
        <a:lstStyle/>
        <a:p>
          <a:endParaRPr lang="ru-RU"/>
        </a:p>
      </dgm:t>
    </dgm:pt>
    <dgm:pt modelId="{90749247-D6C5-4536-96CD-A05284D7054D}">
      <dgm:prSet phldrT="[Текст]" phldr="1"/>
      <dgm:spPr/>
      <dgm:t>
        <a:bodyPr/>
        <a:lstStyle/>
        <a:p>
          <a:endParaRPr lang="ru-RU"/>
        </a:p>
      </dgm:t>
    </dgm:pt>
    <dgm:pt modelId="{01464DAD-7072-450B-A042-D58219B54641}" type="parTrans" cxnId="{584F54C8-DB7B-42DB-8F6E-7A99353977CC}">
      <dgm:prSet/>
      <dgm:spPr/>
      <dgm:t>
        <a:bodyPr/>
        <a:lstStyle/>
        <a:p>
          <a:endParaRPr lang="ru-RU"/>
        </a:p>
      </dgm:t>
    </dgm:pt>
    <dgm:pt modelId="{99708580-0681-4E4F-B7B7-7C87873A10F8}" type="sibTrans" cxnId="{584F54C8-DB7B-42DB-8F6E-7A99353977CC}">
      <dgm:prSet/>
      <dgm:spPr/>
      <dgm:t>
        <a:bodyPr/>
        <a:lstStyle/>
        <a:p>
          <a:endParaRPr lang="ru-RU"/>
        </a:p>
      </dgm:t>
    </dgm:pt>
    <dgm:pt modelId="{076C67D2-0694-46AC-A241-F0230D3B818B}" type="pres">
      <dgm:prSet presAssocID="{F1B9A36B-8F70-4AC3-9EA7-598EAB58C8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528C4A-5D72-4DC7-8E77-56DB3A3FF559}" type="pres">
      <dgm:prSet presAssocID="{EA11A8F1-B83C-4C37-8966-4C07409E9140}" presName="parentText" presStyleLbl="node1" presStyleIdx="0" presStyleCnt="1" custAng="0" custScaleY="1081336" custLinFactNeighborX="-123" custLinFactNeighborY="-244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754B96-657C-4FC2-9058-10B0EBF1D19A}" type="pres">
      <dgm:prSet presAssocID="{EA11A8F1-B83C-4C37-8966-4C07409E914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FFA096-88DE-41F0-8825-0014CF52BE96}" type="presOf" srcId="{F1B9A36B-8F70-4AC3-9EA7-598EAB58C87D}" destId="{076C67D2-0694-46AC-A241-F0230D3B818B}" srcOrd="0" destOrd="0" presId="urn:microsoft.com/office/officeart/2005/8/layout/vList2"/>
    <dgm:cxn modelId="{3F333F91-F302-4C1D-ACDC-58A73DBE31FF}" type="presOf" srcId="{EA11A8F1-B83C-4C37-8966-4C07409E9140}" destId="{CF528C4A-5D72-4DC7-8E77-56DB3A3FF559}" srcOrd="0" destOrd="0" presId="urn:microsoft.com/office/officeart/2005/8/layout/vList2"/>
    <dgm:cxn modelId="{A78F48DD-6747-49F0-AF22-541B4E46EF91}" type="presOf" srcId="{90749247-D6C5-4536-96CD-A05284D7054D}" destId="{DF754B96-657C-4FC2-9058-10B0EBF1D19A}" srcOrd="0" destOrd="0" presId="urn:microsoft.com/office/officeart/2005/8/layout/vList2"/>
    <dgm:cxn modelId="{89F78367-0BA9-4F09-892B-01A8A6D1541A}" srcId="{F1B9A36B-8F70-4AC3-9EA7-598EAB58C87D}" destId="{EA11A8F1-B83C-4C37-8966-4C07409E9140}" srcOrd="0" destOrd="0" parTransId="{861D379E-2839-4F1C-8192-12FA2BA72C7B}" sibTransId="{06B4CB8D-5AC2-476F-877A-FBDE7320AAA9}"/>
    <dgm:cxn modelId="{584F54C8-DB7B-42DB-8F6E-7A99353977CC}" srcId="{EA11A8F1-B83C-4C37-8966-4C07409E9140}" destId="{90749247-D6C5-4536-96CD-A05284D7054D}" srcOrd="0" destOrd="0" parTransId="{01464DAD-7072-450B-A042-D58219B54641}" sibTransId="{99708580-0681-4E4F-B7B7-7C87873A10F8}"/>
    <dgm:cxn modelId="{7DACA898-2DAA-44CE-BEF3-0522D0482E3A}" type="presParOf" srcId="{076C67D2-0694-46AC-A241-F0230D3B818B}" destId="{CF528C4A-5D72-4DC7-8E77-56DB3A3FF559}" srcOrd="0" destOrd="0" presId="urn:microsoft.com/office/officeart/2005/8/layout/vList2"/>
    <dgm:cxn modelId="{9FD6AEB9-3CD4-4899-B3C7-C8A2E3D35CBD}" type="presParOf" srcId="{076C67D2-0694-46AC-A241-F0230D3B818B}" destId="{DF754B96-657C-4FC2-9058-10B0EBF1D19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9FE60E-FC73-4A01-B74F-8C785574B902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61A91B3-ACB9-4F5D-8A4E-6C77087C5F0D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ru-RU" sz="22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Основные направления деятельности руководителей городских методических объединений</a:t>
          </a:r>
          <a:endParaRPr lang="ru-RU" sz="2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8DE067-24C8-4F00-BB21-6A6B54D9E8D4}" type="parTrans" cxnId="{4E48A9C3-B23D-4109-ABA0-63B427777310}">
      <dgm:prSet/>
      <dgm:spPr/>
      <dgm:t>
        <a:bodyPr/>
        <a:lstStyle/>
        <a:p>
          <a:endParaRPr lang="ru-RU"/>
        </a:p>
      </dgm:t>
    </dgm:pt>
    <dgm:pt modelId="{63B32278-87AD-4501-BCD7-195D2CF9DA4B}" type="sibTrans" cxnId="{4E48A9C3-B23D-4109-ABA0-63B427777310}">
      <dgm:prSet/>
      <dgm:spPr/>
      <dgm:t>
        <a:bodyPr/>
        <a:lstStyle/>
        <a:p>
          <a:endParaRPr lang="ru-RU"/>
        </a:p>
      </dgm:t>
    </dgm:pt>
    <dgm:pt modelId="{3D406C46-20F7-4139-B14A-948EEF72616A}">
      <dgm:prSet phldrT="[Текст]" phldr="1"/>
      <dgm:spPr/>
      <dgm:t>
        <a:bodyPr/>
        <a:lstStyle/>
        <a:p>
          <a:endParaRPr lang="ru-RU" dirty="0"/>
        </a:p>
      </dgm:t>
    </dgm:pt>
    <dgm:pt modelId="{F51DB7E8-215D-451F-9957-AD0AAC9F2685}" type="parTrans" cxnId="{35C8467C-6997-41BF-8214-F97FAD47FE78}">
      <dgm:prSet/>
      <dgm:spPr/>
      <dgm:t>
        <a:bodyPr/>
        <a:lstStyle/>
        <a:p>
          <a:endParaRPr lang="ru-RU"/>
        </a:p>
      </dgm:t>
    </dgm:pt>
    <dgm:pt modelId="{A5C8A0EC-E5F1-4AAC-BB3D-B74AF1860CE8}" type="sibTrans" cxnId="{35C8467C-6997-41BF-8214-F97FAD47FE78}">
      <dgm:prSet/>
      <dgm:spPr/>
      <dgm:t>
        <a:bodyPr/>
        <a:lstStyle/>
        <a:p>
          <a:endParaRPr lang="ru-RU"/>
        </a:p>
      </dgm:t>
    </dgm:pt>
    <dgm:pt modelId="{259F25B3-75C3-4BE2-AF99-5B2D9F79863D}" type="pres">
      <dgm:prSet presAssocID="{5A9FE60E-FC73-4A01-B74F-8C785574B9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84B089-1728-4074-848B-215A1081B8E3}" type="pres">
      <dgm:prSet presAssocID="{B61A91B3-ACB9-4F5D-8A4E-6C77087C5F0D}" presName="parentText" presStyleLbl="node1" presStyleIdx="0" presStyleCnt="1" custAng="10800000" custFlipVert="1" custScaleX="90319" custScaleY="54546" custLinFactNeighborX="-9390" custLinFactNeighborY="32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77FAC-8D13-4B81-B291-23D32579A835}" type="pres">
      <dgm:prSet presAssocID="{B61A91B3-ACB9-4F5D-8A4E-6C77087C5F0D}" presName="childText" presStyleLbl="revTx" presStyleIdx="0" presStyleCnt="1" custAng="0" custFlipVert="0" custScaleY="53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48A9C3-B23D-4109-ABA0-63B427777310}" srcId="{5A9FE60E-FC73-4A01-B74F-8C785574B902}" destId="{B61A91B3-ACB9-4F5D-8A4E-6C77087C5F0D}" srcOrd="0" destOrd="0" parTransId="{428DE067-24C8-4F00-BB21-6A6B54D9E8D4}" sibTransId="{63B32278-87AD-4501-BCD7-195D2CF9DA4B}"/>
    <dgm:cxn modelId="{F5AC1FF8-6A2B-4DD6-A786-ADEE2D6C9C87}" type="presOf" srcId="{3D406C46-20F7-4139-B14A-948EEF72616A}" destId="{59177FAC-8D13-4B81-B291-23D32579A835}" srcOrd="0" destOrd="0" presId="urn:microsoft.com/office/officeart/2005/8/layout/vList2"/>
    <dgm:cxn modelId="{35C8467C-6997-41BF-8214-F97FAD47FE78}" srcId="{B61A91B3-ACB9-4F5D-8A4E-6C77087C5F0D}" destId="{3D406C46-20F7-4139-B14A-948EEF72616A}" srcOrd="0" destOrd="0" parTransId="{F51DB7E8-215D-451F-9957-AD0AAC9F2685}" sibTransId="{A5C8A0EC-E5F1-4AAC-BB3D-B74AF1860CE8}"/>
    <dgm:cxn modelId="{3EEADB60-1B0B-4293-BC81-D173CF54C4C6}" type="presOf" srcId="{5A9FE60E-FC73-4A01-B74F-8C785574B902}" destId="{259F25B3-75C3-4BE2-AF99-5B2D9F79863D}" srcOrd="0" destOrd="0" presId="urn:microsoft.com/office/officeart/2005/8/layout/vList2"/>
    <dgm:cxn modelId="{BBC27059-8CD0-4659-A0B5-ADF9F39677F6}" type="presOf" srcId="{B61A91B3-ACB9-4F5D-8A4E-6C77087C5F0D}" destId="{1584B089-1728-4074-848B-215A1081B8E3}" srcOrd="0" destOrd="0" presId="urn:microsoft.com/office/officeart/2005/8/layout/vList2"/>
    <dgm:cxn modelId="{BD352621-2DFE-4D95-9C4D-F43C7BC7CA06}" type="presParOf" srcId="{259F25B3-75C3-4BE2-AF99-5B2D9F79863D}" destId="{1584B089-1728-4074-848B-215A1081B8E3}" srcOrd="0" destOrd="0" presId="urn:microsoft.com/office/officeart/2005/8/layout/vList2"/>
    <dgm:cxn modelId="{92824BF9-52DC-4D1B-BD7B-9D1069E301C2}" type="presParOf" srcId="{259F25B3-75C3-4BE2-AF99-5B2D9F79863D}" destId="{59177FAC-8D13-4B81-B291-23D32579A83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9FE60E-FC73-4A01-B74F-8C785574B902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61A91B3-ACB9-4F5D-8A4E-6C77087C5F0D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90000"/>
            </a:lnSpc>
          </a:pPr>
          <a:r>
            <a:rPr lang="ru-RU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Примерный план работы городского методического объединения по дошкольному развитию </a:t>
          </a:r>
        </a:p>
        <a:p>
          <a:pPr algn="ctr">
            <a:lnSpc>
              <a:spcPct val="90000"/>
            </a:lnSpc>
          </a:pPr>
          <a:r>
            <a:rPr lang="ru-RU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 2025-2026 учебный год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8DE067-24C8-4F00-BB21-6A6B54D9E8D4}" type="parTrans" cxnId="{4E48A9C3-B23D-4109-ABA0-63B427777310}">
      <dgm:prSet/>
      <dgm:spPr/>
      <dgm:t>
        <a:bodyPr/>
        <a:lstStyle/>
        <a:p>
          <a:endParaRPr lang="ru-RU"/>
        </a:p>
      </dgm:t>
    </dgm:pt>
    <dgm:pt modelId="{63B32278-87AD-4501-BCD7-195D2CF9DA4B}" type="sibTrans" cxnId="{4E48A9C3-B23D-4109-ABA0-63B427777310}">
      <dgm:prSet/>
      <dgm:spPr/>
      <dgm:t>
        <a:bodyPr/>
        <a:lstStyle/>
        <a:p>
          <a:endParaRPr lang="ru-RU"/>
        </a:p>
      </dgm:t>
    </dgm:pt>
    <dgm:pt modelId="{3D406C46-20F7-4139-B14A-948EEF72616A}">
      <dgm:prSet phldrT="[Текст]" phldr="1"/>
      <dgm:spPr/>
      <dgm:t>
        <a:bodyPr/>
        <a:lstStyle/>
        <a:p>
          <a:endParaRPr lang="ru-RU" dirty="0"/>
        </a:p>
      </dgm:t>
    </dgm:pt>
    <dgm:pt modelId="{F51DB7E8-215D-451F-9957-AD0AAC9F2685}" type="parTrans" cxnId="{35C8467C-6997-41BF-8214-F97FAD47FE78}">
      <dgm:prSet/>
      <dgm:spPr/>
      <dgm:t>
        <a:bodyPr/>
        <a:lstStyle/>
        <a:p>
          <a:endParaRPr lang="ru-RU"/>
        </a:p>
      </dgm:t>
    </dgm:pt>
    <dgm:pt modelId="{A5C8A0EC-E5F1-4AAC-BB3D-B74AF1860CE8}" type="sibTrans" cxnId="{35C8467C-6997-41BF-8214-F97FAD47FE78}">
      <dgm:prSet/>
      <dgm:spPr/>
      <dgm:t>
        <a:bodyPr/>
        <a:lstStyle/>
        <a:p>
          <a:endParaRPr lang="ru-RU"/>
        </a:p>
      </dgm:t>
    </dgm:pt>
    <dgm:pt modelId="{259F25B3-75C3-4BE2-AF99-5B2D9F79863D}" type="pres">
      <dgm:prSet presAssocID="{5A9FE60E-FC73-4A01-B74F-8C785574B9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84B089-1728-4074-848B-215A1081B8E3}" type="pres">
      <dgm:prSet presAssocID="{B61A91B3-ACB9-4F5D-8A4E-6C77087C5F0D}" presName="parentText" presStyleLbl="node1" presStyleIdx="0" presStyleCnt="1" custAng="10800000" custFlipVert="1" custScaleY="516736" custLinFactY="1860" custLinFactNeighborX="-1447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77FAC-8D13-4B81-B291-23D32579A835}" type="pres">
      <dgm:prSet presAssocID="{B61A91B3-ACB9-4F5D-8A4E-6C77087C5F0D}" presName="childText" presStyleLbl="revTx" presStyleIdx="0" presStyleCnt="1" custAng="0" custFlipVert="0" custScaleY="53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48A9C3-B23D-4109-ABA0-63B427777310}" srcId="{5A9FE60E-FC73-4A01-B74F-8C785574B902}" destId="{B61A91B3-ACB9-4F5D-8A4E-6C77087C5F0D}" srcOrd="0" destOrd="0" parTransId="{428DE067-24C8-4F00-BB21-6A6B54D9E8D4}" sibTransId="{63B32278-87AD-4501-BCD7-195D2CF9DA4B}"/>
    <dgm:cxn modelId="{F5AC1FF8-6A2B-4DD6-A786-ADEE2D6C9C87}" type="presOf" srcId="{3D406C46-20F7-4139-B14A-948EEF72616A}" destId="{59177FAC-8D13-4B81-B291-23D32579A835}" srcOrd="0" destOrd="0" presId="urn:microsoft.com/office/officeart/2005/8/layout/vList2"/>
    <dgm:cxn modelId="{35C8467C-6997-41BF-8214-F97FAD47FE78}" srcId="{B61A91B3-ACB9-4F5D-8A4E-6C77087C5F0D}" destId="{3D406C46-20F7-4139-B14A-948EEF72616A}" srcOrd="0" destOrd="0" parTransId="{F51DB7E8-215D-451F-9957-AD0AAC9F2685}" sibTransId="{A5C8A0EC-E5F1-4AAC-BB3D-B74AF1860CE8}"/>
    <dgm:cxn modelId="{3EEADB60-1B0B-4293-BC81-D173CF54C4C6}" type="presOf" srcId="{5A9FE60E-FC73-4A01-B74F-8C785574B902}" destId="{259F25B3-75C3-4BE2-AF99-5B2D9F79863D}" srcOrd="0" destOrd="0" presId="urn:microsoft.com/office/officeart/2005/8/layout/vList2"/>
    <dgm:cxn modelId="{BBC27059-8CD0-4659-A0B5-ADF9F39677F6}" type="presOf" srcId="{B61A91B3-ACB9-4F5D-8A4E-6C77087C5F0D}" destId="{1584B089-1728-4074-848B-215A1081B8E3}" srcOrd="0" destOrd="0" presId="urn:microsoft.com/office/officeart/2005/8/layout/vList2"/>
    <dgm:cxn modelId="{BD352621-2DFE-4D95-9C4D-F43C7BC7CA06}" type="presParOf" srcId="{259F25B3-75C3-4BE2-AF99-5B2D9F79863D}" destId="{1584B089-1728-4074-848B-215A1081B8E3}" srcOrd="0" destOrd="0" presId="urn:microsoft.com/office/officeart/2005/8/layout/vList2"/>
    <dgm:cxn modelId="{92824BF9-52DC-4D1B-BD7B-9D1069E301C2}" type="presParOf" srcId="{259F25B3-75C3-4BE2-AF99-5B2D9F79863D}" destId="{59177FAC-8D13-4B81-B291-23D32579A83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28C4A-5D72-4DC7-8E77-56DB3A3FF559}">
      <dsp:nvSpPr>
        <dsp:cNvPr id="0" name=""/>
        <dsp:cNvSpPr/>
      </dsp:nvSpPr>
      <dsp:spPr>
        <a:xfrm>
          <a:off x="0" y="0"/>
          <a:ext cx="8406008" cy="3412407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работы городского методического объединения по дополнительному образованию 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580" y="166580"/>
        <a:ext cx="8072848" cy="3079247"/>
      </dsp:txXfrm>
    </dsp:sp>
    <dsp:sp modelId="{DF754B96-657C-4FC2-9058-10B0EBF1D19A}">
      <dsp:nvSpPr>
        <dsp:cNvPr id="0" name=""/>
        <dsp:cNvSpPr/>
      </dsp:nvSpPr>
      <dsp:spPr>
        <a:xfrm>
          <a:off x="0" y="3412926"/>
          <a:ext cx="8406008" cy="80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891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400" kern="1200"/>
        </a:p>
      </dsp:txBody>
      <dsp:txXfrm>
        <a:off x="0" y="3412926"/>
        <a:ext cx="8406008" cy="80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4B089-1728-4074-848B-215A1081B8E3}">
      <dsp:nvSpPr>
        <dsp:cNvPr id="0" name=""/>
        <dsp:cNvSpPr/>
      </dsp:nvSpPr>
      <dsp:spPr>
        <a:xfrm rot="10800000" flipV="1">
          <a:off x="0" y="307250"/>
          <a:ext cx="10487189" cy="653504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Основные направления деятельности руководителей городских методических объединений</a:t>
          </a:r>
          <a:endParaRPr lang="ru-RU" sz="2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31901" y="339151"/>
        <a:ext cx="10423387" cy="589702"/>
      </dsp:txXfrm>
    </dsp:sp>
    <dsp:sp modelId="{59177FAC-8D13-4B81-B291-23D32579A835}">
      <dsp:nvSpPr>
        <dsp:cNvPr id="0" name=""/>
        <dsp:cNvSpPr/>
      </dsp:nvSpPr>
      <dsp:spPr>
        <a:xfrm>
          <a:off x="0" y="926066"/>
          <a:ext cx="11611277" cy="562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658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200" kern="1200" dirty="0"/>
        </a:p>
      </dsp:txBody>
      <dsp:txXfrm>
        <a:off x="0" y="926066"/>
        <a:ext cx="11611277" cy="5627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4B089-1728-4074-848B-215A1081B8E3}">
      <dsp:nvSpPr>
        <dsp:cNvPr id="0" name=""/>
        <dsp:cNvSpPr/>
      </dsp:nvSpPr>
      <dsp:spPr>
        <a:xfrm rot="10800000" flipV="1">
          <a:off x="0" y="43300"/>
          <a:ext cx="11550313" cy="794097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Примерный план работы городского методического объединения по дошкольному развитию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 2025-2026 учебный год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38765" y="82065"/>
        <a:ext cx="11472783" cy="716567"/>
      </dsp:txXfrm>
    </dsp:sp>
    <dsp:sp modelId="{59177FAC-8D13-4B81-B291-23D32579A835}">
      <dsp:nvSpPr>
        <dsp:cNvPr id="0" name=""/>
        <dsp:cNvSpPr/>
      </dsp:nvSpPr>
      <dsp:spPr>
        <a:xfrm>
          <a:off x="0" y="794900"/>
          <a:ext cx="11550313" cy="41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6722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400" kern="1200" dirty="0"/>
        </a:p>
      </dsp:txBody>
      <dsp:txXfrm>
        <a:off x="0" y="794900"/>
        <a:ext cx="11550313" cy="41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83A22-0D00-4B52-8028-9D09265BBAFD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BBE7C-1876-4A11-BA6B-0089389B8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022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74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69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12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6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56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50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05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0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84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02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24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F69E2-94FB-49C6-875A-5C1860A00F1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3C068-CC44-4EA3-BE7E-51FE0152BE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0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39">
              <a:schemeClr val="lt1">
                <a:tint val="93000"/>
                <a:satMod val="150000"/>
                <a:shade val="98000"/>
                <a:lumMod val="102000"/>
                <a:alpha val="93000"/>
              </a:schemeClr>
            </a:gs>
            <a:gs pos="17000">
              <a:schemeClr val="lt1">
                <a:tint val="93000"/>
                <a:satMod val="150000"/>
                <a:shade val="98000"/>
                <a:lumMod val="102000"/>
                <a:alpha val="90000"/>
              </a:schemeClr>
            </a:gs>
            <a:gs pos="50000">
              <a:schemeClr val="lt1">
                <a:tint val="98000"/>
                <a:satMod val="130000"/>
                <a:shade val="90000"/>
                <a:lumMod val="103000"/>
              </a:schemeClr>
            </a:gs>
            <a:gs pos="100000">
              <a:schemeClr val="lt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71347" y="147962"/>
            <a:ext cx="7488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опорный центр дополнительного </a:t>
            </a:r>
          </a:p>
          <a:p>
            <a:pPr algn="ctr" defTabSz="685800"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детей г. Брянска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84" y="42207"/>
            <a:ext cx="946486" cy="1042506"/>
          </a:xfrm>
          <a:prstGeom prst="rect">
            <a:avLst/>
          </a:prstGeom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568410045"/>
              </p:ext>
            </p:extLst>
          </p:nvPr>
        </p:nvGraphicFramePr>
        <p:xfrm>
          <a:off x="2768923" y="1982470"/>
          <a:ext cx="8406008" cy="3494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 flipH="1">
            <a:off x="1713843" y="0"/>
            <a:ext cx="945" cy="6858000"/>
          </a:xfrm>
          <a:prstGeom prst="line">
            <a:avLst/>
          </a:prstGeom>
          <a:ln w="41275">
            <a:headEnd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4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0">
              <a:srgbClr val="E4C5B1"/>
            </a:gs>
            <a:gs pos="0">
              <a:schemeClr val="accent2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15" y="438439"/>
            <a:ext cx="4739624" cy="36383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Рамка 1"/>
          <p:cNvSpPr/>
          <p:nvPr/>
        </p:nvSpPr>
        <p:spPr>
          <a:xfrm>
            <a:off x="1" y="0"/>
            <a:ext cx="12192000" cy="6858000"/>
          </a:xfrm>
          <a:prstGeom prst="frame">
            <a:avLst>
              <a:gd name="adj1" fmla="val 1132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5877" y="1967927"/>
            <a:ext cx="6071686" cy="34268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78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889565428"/>
              </p:ext>
            </p:extLst>
          </p:nvPr>
        </p:nvGraphicFramePr>
        <p:xfrm>
          <a:off x="827773" y="-67548"/>
          <a:ext cx="11611277" cy="1761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891937" y="1039529"/>
            <a:ext cx="10581375" cy="4728076"/>
            <a:chOff x="885520" y="1164658"/>
            <a:chExt cx="10581375" cy="4709064"/>
          </a:xfrm>
        </p:grpSpPr>
        <p:sp>
          <p:nvSpPr>
            <p:cNvPr id="4" name="Полилиния 3"/>
            <p:cNvSpPr/>
            <p:nvPr/>
          </p:nvSpPr>
          <p:spPr>
            <a:xfrm>
              <a:off x="917608" y="1164658"/>
              <a:ext cx="10549287" cy="1172420"/>
            </a:xfrm>
            <a:custGeom>
              <a:avLst/>
              <a:gdLst>
                <a:gd name="connsiteX0" fmla="*/ 0 w 10549287"/>
                <a:gd name="connsiteY0" fmla="*/ 168670 h 1011997"/>
                <a:gd name="connsiteX1" fmla="*/ 168670 w 10549287"/>
                <a:gd name="connsiteY1" fmla="*/ 0 h 1011997"/>
                <a:gd name="connsiteX2" fmla="*/ 10380617 w 10549287"/>
                <a:gd name="connsiteY2" fmla="*/ 0 h 1011997"/>
                <a:gd name="connsiteX3" fmla="*/ 10549287 w 10549287"/>
                <a:gd name="connsiteY3" fmla="*/ 168670 h 1011997"/>
                <a:gd name="connsiteX4" fmla="*/ 10549287 w 10549287"/>
                <a:gd name="connsiteY4" fmla="*/ 843327 h 1011997"/>
                <a:gd name="connsiteX5" fmla="*/ 10380617 w 10549287"/>
                <a:gd name="connsiteY5" fmla="*/ 1011997 h 1011997"/>
                <a:gd name="connsiteX6" fmla="*/ 168670 w 10549287"/>
                <a:gd name="connsiteY6" fmla="*/ 1011997 h 1011997"/>
                <a:gd name="connsiteX7" fmla="*/ 0 w 10549287"/>
                <a:gd name="connsiteY7" fmla="*/ 843327 h 1011997"/>
                <a:gd name="connsiteX8" fmla="*/ 0 w 10549287"/>
                <a:gd name="connsiteY8" fmla="*/ 168670 h 1011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49287" h="1011997">
                  <a:moveTo>
                    <a:pt x="0" y="168670"/>
                  </a:moveTo>
                  <a:cubicBezTo>
                    <a:pt x="0" y="75516"/>
                    <a:pt x="75516" y="0"/>
                    <a:pt x="168670" y="0"/>
                  </a:cubicBezTo>
                  <a:lnTo>
                    <a:pt x="10380617" y="0"/>
                  </a:lnTo>
                  <a:cubicBezTo>
                    <a:pt x="10473771" y="0"/>
                    <a:pt x="10549287" y="75516"/>
                    <a:pt x="10549287" y="168670"/>
                  </a:cubicBezTo>
                  <a:lnTo>
                    <a:pt x="10549287" y="843327"/>
                  </a:lnTo>
                  <a:cubicBezTo>
                    <a:pt x="10549287" y="936481"/>
                    <a:pt x="10473771" y="1011997"/>
                    <a:pt x="10380617" y="1011997"/>
                  </a:cubicBezTo>
                  <a:lnTo>
                    <a:pt x="168670" y="1011997"/>
                  </a:lnTo>
                  <a:cubicBezTo>
                    <a:pt x="75516" y="1011997"/>
                    <a:pt x="0" y="936481"/>
                    <a:pt x="0" y="843327"/>
                  </a:cubicBezTo>
                  <a:lnTo>
                    <a:pt x="0" y="168670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7982" tIns="117982" rIns="117982" bIns="117982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u="sng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1.Организация и координация методической работы</a:t>
              </a:r>
            </a:p>
            <a:p>
              <a:pPr lvl="0" algn="l" defTabSz="800100"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1.1. Планирование</a:t>
              </a:r>
            </a:p>
            <a:p>
              <a:pPr lvl="0" algn="l" defTabSz="800100"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1.2. Проведение мероприятий</a:t>
              </a:r>
            </a:p>
            <a:p>
              <a:pPr lvl="0" algn="l" defTabSz="800100"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1.3. Координация деятельности</a:t>
              </a:r>
              <a:endParaRPr lang="ru-RU" sz="16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914398" y="2428531"/>
              <a:ext cx="10549287" cy="1120439"/>
            </a:xfrm>
            <a:custGeom>
              <a:avLst/>
              <a:gdLst>
                <a:gd name="connsiteX0" fmla="*/ 0 w 10549287"/>
                <a:gd name="connsiteY0" fmla="*/ 203402 h 1220387"/>
                <a:gd name="connsiteX1" fmla="*/ 203402 w 10549287"/>
                <a:gd name="connsiteY1" fmla="*/ 0 h 1220387"/>
                <a:gd name="connsiteX2" fmla="*/ 10345885 w 10549287"/>
                <a:gd name="connsiteY2" fmla="*/ 0 h 1220387"/>
                <a:gd name="connsiteX3" fmla="*/ 10549287 w 10549287"/>
                <a:gd name="connsiteY3" fmla="*/ 203402 h 1220387"/>
                <a:gd name="connsiteX4" fmla="*/ 10549287 w 10549287"/>
                <a:gd name="connsiteY4" fmla="*/ 1016985 h 1220387"/>
                <a:gd name="connsiteX5" fmla="*/ 10345885 w 10549287"/>
                <a:gd name="connsiteY5" fmla="*/ 1220387 h 1220387"/>
                <a:gd name="connsiteX6" fmla="*/ 203402 w 10549287"/>
                <a:gd name="connsiteY6" fmla="*/ 1220387 h 1220387"/>
                <a:gd name="connsiteX7" fmla="*/ 0 w 10549287"/>
                <a:gd name="connsiteY7" fmla="*/ 1016985 h 1220387"/>
                <a:gd name="connsiteX8" fmla="*/ 0 w 10549287"/>
                <a:gd name="connsiteY8" fmla="*/ 203402 h 1220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49287" h="1220387">
                  <a:moveTo>
                    <a:pt x="0" y="203402"/>
                  </a:moveTo>
                  <a:cubicBezTo>
                    <a:pt x="0" y="91066"/>
                    <a:pt x="91066" y="0"/>
                    <a:pt x="203402" y="0"/>
                  </a:cubicBezTo>
                  <a:lnTo>
                    <a:pt x="10345885" y="0"/>
                  </a:lnTo>
                  <a:cubicBezTo>
                    <a:pt x="10458221" y="0"/>
                    <a:pt x="10549287" y="91066"/>
                    <a:pt x="10549287" y="203402"/>
                  </a:cubicBezTo>
                  <a:lnTo>
                    <a:pt x="10549287" y="1016985"/>
                  </a:lnTo>
                  <a:cubicBezTo>
                    <a:pt x="10549287" y="1129321"/>
                    <a:pt x="10458221" y="1220387"/>
                    <a:pt x="10345885" y="1220387"/>
                  </a:cubicBezTo>
                  <a:lnTo>
                    <a:pt x="203402" y="1220387"/>
                  </a:lnTo>
                  <a:cubicBezTo>
                    <a:pt x="91066" y="1220387"/>
                    <a:pt x="0" y="1129321"/>
                    <a:pt x="0" y="1016985"/>
                  </a:cubicBezTo>
                  <a:lnTo>
                    <a:pt x="0" y="203402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154" tIns="128154" rIns="128154" bIns="128154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u="sng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 Повышение профессиональной компетентности педагогов</a:t>
              </a:r>
            </a:p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2.1. Анализ потребностей</a:t>
              </a:r>
            </a:p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2.2. Разработка программ повышения квалификации</a:t>
              </a:r>
            </a:p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2.3.Содействие самообразованию </a:t>
              </a:r>
              <a:endParaRPr lang="ru-RU" sz="16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888731" y="3685248"/>
              <a:ext cx="10549287" cy="1189407"/>
            </a:xfrm>
            <a:custGeom>
              <a:avLst/>
              <a:gdLst>
                <a:gd name="connsiteX0" fmla="*/ 0 w 10549287"/>
                <a:gd name="connsiteY0" fmla="*/ 168670 h 1011997"/>
                <a:gd name="connsiteX1" fmla="*/ 168670 w 10549287"/>
                <a:gd name="connsiteY1" fmla="*/ 0 h 1011997"/>
                <a:gd name="connsiteX2" fmla="*/ 10380617 w 10549287"/>
                <a:gd name="connsiteY2" fmla="*/ 0 h 1011997"/>
                <a:gd name="connsiteX3" fmla="*/ 10549287 w 10549287"/>
                <a:gd name="connsiteY3" fmla="*/ 168670 h 1011997"/>
                <a:gd name="connsiteX4" fmla="*/ 10549287 w 10549287"/>
                <a:gd name="connsiteY4" fmla="*/ 843327 h 1011997"/>
                <a:gd name="connsiteX5" fmla="*/ 10380617 w 10549287"/>
                <a:gd name="connsiteY5" fmla="*/ 1011997 h 1011997"/>
                <a:gd name="connsiteX6" fmla="*/ 168670 w 10549287"/>
                <a:gd name="connsiteY6" fmla="*/ 1011997 h 1011997"/>
                <a:gd name="connsiteX7" fmla="*/ 0 w 10549287"/>
                <a:gd name="connsiteY7" fmla="*/ 843327 h 1011997"/>
                <a:gd name="connsiteX8" fmla="*/ 0 w 10549287"/>
                <a:gd name="connsiteY8" fmla="*/ 168670 h 1011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49287" h="1011997">
                  <a:moveTo>
                    <a:pt x="0" y="168670"/>
                  </a:moveTo>
                  <a:cubicBezTo>
                    <a:pt x="0" y="75516"/>
                    <a:pt x="75516" y="0"/>
                    <a:pt x="168670" y="0"/>
                  </a:cubicBezTo>
                  <a:lnTo>
                    <a:pt x="10380617" y="0"/>
                  </a:lnTo>
                  <a:cubicBezTo>
                    <a:pt x="10473771" y="0"/>
                    <a:pt x="10549287" y="75516"/>
                    <a:pt x="10549287" y="168670"/>
                  </a:cubicBezTo>
                  <a:lnTo>
                    <a:pt x="10549287" y="843327"/>
                  </a:lnTo>
                  <a:cubicBezTo>
                    <a:pt x="10549287" y="936481"/>
                    <a:pt x="10473771" y="1011997"/>
                    <a:pt x="10380617" y="1011997"/>
                  </a:cubicBezTo>
                  <a:lnTo>
                    <a:pt x="168670" y="1011997"/>
                  </a:lnTo>
                  <a:cubicBezTo>
                    <a:pt x="75516" y="1011997"/>
                    <a:pt x="0" y="936481"/>
                    <a:pt x="0" y="843327"/>
                  </a:cubicBezTo>
                  <a:lnTo>
                    <a:pt x="0" y="168670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0842" tIns="140842" rIns="140842" bIns="140842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u="sng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 Распространение передового педагогического опыта</a:t>
              </a:r>
            </a:p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3.1. Выявление и поддержка лучших практик</a:t>
              </a:r>
            </a:p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3.2. 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Организация обменом опыта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3.3. Создание банка данных</a:t>
              </a:r>
              <a:endParaRPr lang="ru-RU" sz="16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885520" y="5010932"/>
              <a:ext cx="10578166" cy="862790"/>
            </a:xfrm>
            <a:custGeom>
              <a:avLst/>
              <a:gdLst>
                <a:gd name="connsiteX0" fmla="*/ 0 w 10549287"/>
                <a:gd name="connsiteY0" fmla="*/ 168670 h 1011997"/>
                <a:gd name="connsiteX1" fmla="*/ 168670 w 10549287"/>
                <a:gd name="connsiteY1" fmla="*/ 0 h 1011997"/>
                <a:gd name="connsiteX2" fmla="*/ 10380617 w 10549287"/>
                <a:gd name="connsiteY2" fmla="*/ 0 h 1011997"/>
                <a:gd name="connsiteX3" fmla="*/ 10549287 w 10549287"/>
                <a:gd name="connsiteY3" fmla="*/ 168670 h 1011997"/>
                <a:gd name="connsiteX4" fmla="*/ 10549287 w 10549287"/>
                <a:gd name="connsiteY4" fmla="*/ 843327 h 1011997"/>
                <a:gd name="connsiteX5" fmla="*/ 10380617 w 10549287"/>
                <a:gd name="connsiteY5" fmla="*/ 1011997 h 1011997"/>
                <a:gd name="connsiteX6" fmla="*/ 168670 w 10549287"/>
                <a:gd name="connsiteY6" fmla="*/ 1011997 h 1011997"/>
                <a:gd name="connsiteX7" fmla="*/ 0 w 10549287"/>
                <a:gd name="connsiteY7" fmla="*/ 843327 h 1011997"/>
                <a:gd name="connsiteX8" fmla="*/ 0 w 10549287"/>
                <a:gd name="connsiteY8" fmla="*/ 168670 h 1011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49287" h="1011997">
                  <a:moveTo>
                    <a:pt x="0" y="168670"/>
                  </a:moveTo>
                  <a:cubicBezTo>
                    <a:pt x="0" y="75516"/>
                    <a:pt x="75516" y="0"/>
                    <a:pt x="168670" y="0"/>
                  </a:cubicBezTo>
                  <a:lnTo>
                    <a:pt x="10380617" y="0"/>
                  </a:lnTo>
                  <a:cubicBezTo>
                    <a:pt x="10473771" y="0"/>
                    <a:pt x="10549287" y="75516"/>
                    <a:pt x="10549287" y="168670"/>
                  </a:cubicBezTo>
                  <a:lnTo>
                    <a:pt x="10549287" y="843327"/>
                  </a:lnTo>
                  <a:cubicBezTo>
                    <a:pt x="10549287" y="936481"/>
                    <a:pt x="10473771" y="1011997"/>
                    <a:pt x="10380617" y="1011997"/>
                  </a:cubicBezTo>
                  <a:lnTo>
                    <a:pt x="168670" y="1011997"/>
                  </a:lnTo>
                  <a:cubicBezTo>
                    <a:pt x="75516" y="1011997"/>
                    <a:pt x="0" y="936481"/>
                    <a:pt x="0" y="843327"/>
                  </a:cubicBezTo>
                  <a:lnTo>
                    <a:pt x="0" y="168670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0842" tIns="140842" rIns="140842" bIns="140842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u="sng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4. Консультационная и информационная поддержка педагогов</a:t>
              </a:r>
            </a:p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4.1. Индивидуальные консультации</a:t>
              </a:r>
            </a:p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4.2. Информационное обеспечение</a:t>
              </a:r>
              <a:endParaRPr lang="ru-RU" sz="16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Рамка 1"/>
          <p:cNvSpPr/>
          <p:nvPr/>
        </p:nvSpPr>
        <p:spPr>
          <a:xfrm>
            <a:off x="0" y="-1"/>
            <a:ext cx="12192000" cy="6785811"/>
          </a:xfrm>
          <a:prstGeom prst="frame">
            <a:avLst>
              <a:gd name="adj1" fmla="val 1294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949687" y="5843571"/>
            <a:ext cx="10520416" cy="691983"/>
          </a:xfrm>
          <a:custGeom>
            <a:avLst/>
            <a:gdLst>
              <a:gd name="connsiteX0" fmla="*/ 0 w 10549287"/>
              <a:gd name="connsiteY0" fmla="*/ 168670 h 1011997"/>
              <a:gd name="connsiteX1" fmla="*/ 168670 w 10549287"/>
              <a:gd name="connsiteY1" fmla="*/ 0 h 1011997"/>
              <a:gd name="connsiteX2" fmla="*/ 10380617 w 10549287"/>
              <a:gd name="connsiteY2" fmla="*/ 0 h 1011997"/>
              <a:gd name="connsiteX3" fmla="*/ 10549287 w 10549287"/>
              <a:gd name="connsiteY3" fmla="*/ 168670 h 1011997"/>
              <a:gd name="connsiteX4" fmla="*/ 10549287 w 10549287"/>
              <a:gd name="connsiteY4" fmla="*/ 843327 h 1011997"/>
              <a:gd name="connsiteX5" fmla="*/ 10380617 w 10549287"/>
              <a:gd name="connsiteY5" fmla="*/ 1011997 h 1011997"/>
              <a:gd name="connsiteX6" fmla="*/ 168670 w 10549287"/>
              <a:gd name="connsiteY6" fmla="*/ 1011997 h 1011997"/>
              <a:gd name="connsiteX7" fmla="*/ 0 w 10549287"/>
              <a:gd name="connsiteY7" fmla="*/ 843327 h 1011997"/>
              <a:gd name="connsiteX8" fmla="*/ 0 w 10549287"/>
              <a:gd name="connsiteY8" fmla="*/ 168670 h 1011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9287" h="1011997">
                <a:moveTo>
                  <a:pt x="0" y="168670"/>
                </a:moveTo>
                <a:cubicBezTo>
                  <a:pt x="0" y="75516"/>
                  <a:pt x="75516" y="0"/>
                  <a:pt x="168670" y="0"/>
                </a:cubicBezTo>
                <a:lnTo>
                  <a:pt x="10380617" y="0"/>
                </a:lnTo>
                <a:cubicBezTo>
                  <a:pt x="10473771" y="0"/>
                  <a:pt x="10549287" y="75516"/>
                  <a:pt x="10549287" y="168670"/>
                </a:cubicBezTo>
                <a:lnTo>
                  <a:pt x="10549287" y="843327"/>
                </a:lnTo>
                <a:cubicBezTo>
                  <a:pt x="10549287" y="936481"/>
                  <a:pt x="10473771" y="1011997"/>
                  <a:pt x="10380617" y="1011997"/>
                </a:cubicBezTo>
                <a:lnTo>
                  <a:pt x="168670" y="1011997"/>
                </a:lnTo>
                <a:cubicBezTo>
                  <a:pt x="75516" y="1011997"/>
                  <a:pt x="0" y="936481"/>
                  <a:pt x="0" y="843327"/>
                </a:cubicBezTo>
                <a:lnTo>
                  <a:pt x="0" y="168670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842" tIns="140842" rIns="140842" bIns="140842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Анализ деятельности городского методического </a:t>
            </a:r>
            <a:r>
              <a:rPr lang="ru-RU" sz="1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 </a:t>
            </a:r>
            <a:endParaRPr lang="ru-RU" sz="16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2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16">
              <a:schemeClr val="accent2">
                <a:lumMod val="40000"/>
                <a:lumOff val="60000"/>
              </a:schemeClr>
            </a:gs>
            <a:gs pos="32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721294848"/>
              </p:ext>
            </p:extLst>
          </p:nvPr>
        </p:nvGraphicFramePr>
        <p:xfrm>
          <a:off x="394638" y="144379"/>
          <a:ext cx="11550314" cy="837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98897" y="1050097"/>
            <a:ext cx="1092467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повышение качества дошкольного развития в УДО г. Брянска через совершенствование профессиональной компетентности педагогов и  создание условий для эффективного обмена опытом и распространения передовых практик.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23255"/>
              </p:ext>
            </p:extLst>
          </p:nvPr>
        </p:nvGraphicFramePr>
        <p:xfrm>
          <a:off x="394638" y="1708740"/>
          <a:ext cx="11550314" cy="5032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336">
                  <a:extLst>
                    <a:ext uri="{9D8B030D-6E8A-4147-A177-3AD203B41FA5}">
                      <a16:colId xmlns:a16="http://schemas.microsoft.com/office/drawing/2014/main" val="1455262621"/>
                    </a:ext>
                  </a:extLst>
                </a:gridCol>
                <a:gridCol w="9064180">
                  <a:extLst>
                    <a:ext uri="{9D8B030D-6E8A-4147-A177-3AD203B41FA5}">
                      <a16:colId xmlns:a16="http://schemas.microsoft.com/office/drawing/2014/main" val="3584652633"/>
                    </a:ext>
                  </a:extLst>
                </a:gridCol>
                <a:gridCol w="1751798">
                  <a:extLst>
                    <a:ext uri="{9D8B030D-6E8A-4147-A177-3AD203B41FA5}">
                      <a16:colId xmlns:a16="http://schemas.microsoft.com/office/drawing/2014/main" val="1494418773"/>
                    </a:ext>
                  </a:extLst>
                </a:gridCol>
              </a:tblGrid>
              <a:tr h="57073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мероприятия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844230"/>
                  </a:ext>
                </a:extLst>
              </a:tr>
              <a:tr h="315407">
                <a:tc gridSpan="3"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координация методической работы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682000"/>
                  </a:ext>
                </a:extLst>
              </a:tr>
              <a:tr h="3304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289573"/>
                  </a:ext>
                </a:extLst>
              </a:tr>
              <a:tr h="587508">
                <a:tc gridSpan="2">
                  <a:txBody>
                    <a:bodyPr/>
                    <a:lstStyle/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+mj-lt"/>
                        <a:buNone/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годового плана работы ГМО с учетом актуальных задач, региональных и муниципальных программ развития дошкольного образования, результатов мониторингов, запросов педагогов и родителей.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+mj-lt"/>
                        <a:buNone/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Pts val="1000"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сентябрь-октябрь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24712"/>
                  </a:ext>
                </a:extLst>
              </a:tr>
              <a:tr h="328424"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тематики круглых столов, семинаров, мастер-классов, конкурсов.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Pts val="1000"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сентябрь-октябрь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266000"/>
                  </a:ext>
                </a:extLst>
              </a:tr>
              <a:tr h="540698"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рабочих групп по актуальным направлениям: цифровая трансформация в дошкольном развитии,  проектная деятельность, программы наставничества.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243422"/>
                  </a:ext>
                </a:extLst>
              </a:tr>
              <a:tr h="3304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заседаний и мероприятий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5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871144"/>
                  </a:ext>
                </a:extLst>
              </a:tr>
              <a:tr h="315407"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заседаний ГМО с обсуждением актуальных вопросов, анализом результатов работы, обменом опытом.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октябрь, апрель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533423"/>
                  </a:ext>
                </a:extLst>
              </a:tr>
              <a:tr h="540698"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тематических семинаров и мастер-классов по актуальным методикам и технологиям дошкольного образования: ТРИЗ, STEAM-образование, игровые технологии.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ноябрь, март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07364"/>
                  </a:ext>
                </a:extLst>
              </a:tr>
              <a:tr h="315407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Координация деятельности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988384"/>
                  </a:ext>
                </a:extLst>
              </a:tr>
              <a:tr h="796056"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взаимодействия, создание единого информационного поля для педагогов по дошкольному развитию детей: рабочий чат «Дошкольное развитие в УДО г. Брянска», раздел «ГМО по дошкольному развитию» на стр. МОЦ г. Брянска, официальном  сайте УДО, во «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ВКонтакте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ежемесячно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851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5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16">
              <a:srgbClr val="E4C5B1"/>
            </a:gs>
            <a:gs pos="32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752264"/>
              </p:ext>
            </p:extLst>
          </p:nvPr>
        </p:nvGraphicFramePr>
        <p:xfrm>
          <a:off x="548641" y="481552"/>
          <a:ext cx="11261558" cy="6110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5977">
                  <a:extLst>
                    <a:ext uri="{9D8B030D-6E8A-4147-A177-3AD203B41FA5}">
                      <a16:colId xmlns:a16="http://schemas.microsoft.com/office/drawing/2014/main" val="1455262621"/>
                    </a:ext>
                  </a:extLst>
                </a:gridCol>
                <a:gridCol w="207269">
                  <a:extLst>
                    <a:ext uri="{9D8B030D-6E8A-4147-A177-3AD203B41FA5}">
                      <a16:colId xmlns:a16="http://schemas.microsoft.com/office/drawing/2014/main" val="3584652633"/>
                    </a:ext>
                  </a:extLst>
                </a:gridCol>
                <a:gridCol w="8490262">
                  <a:extLst>
                    <a:ext uri="{9D8B030D-6E8A-4147-A177-3AD203B41FA5}">
                      <a16:colId xmlns:a16="http://schemas.microsoft.com/office/drawing/2014/main" val="562526982"/>
                    </a:ext>
                  </a:extLst>
                </a:gridCol>
                <a:gridCol w="1848050">
                  <a:extLst>
                    <a:ext uri="{9D8B030D-6E8A-4147-A177-3AD203B41FA5}">
                      <a16:colId xmlns:a16="http://schemas.microsoft.com/office/drawing/2014/main" val="1281273481"/>
                    </a:ext>
                  </a:extLst>
                </a:gridCol>
              </a:tblGrid>
              <a:tr h="57905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мероприятия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844230"/>
                  </a:ext>
                </a:extLst>
              </a:tr>
              <a:tr h="370798">
                <a:tc gridSpan="4"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Повышение профессиональной компетентности педагогов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871144"/>
                  </a:ext>
                </a:extLst>
              </a:tr>
              <a:tr h="3707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потребностей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533423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анкетирования и опросов педагогов для выявления профессиональных дефицитов и запросов на обучение.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сентябрь, январь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07364"/>
                  </a:ext>
                </a:extLst>
              </a:tr>
              <a:tr h="3707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квалификации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571416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семинаров по актуальным темам: «Современные образовательные технологии в дошкольном развитии», «Развитие речи и коммуникативных навыков у дошкольников».</a:t>
                      </a:r>
                      <a:endParaRPr lang="ru-RU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ноябрь, март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337986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конкурсов профессионального мастерства: "Лучшая методическая разработка", «Лучшая программа наставничества по работе с детьми дошкольного возраста».</a:t>
                      </a:r>
                      <a:endParaRPr lang="ru-RU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ноябрь, февраль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76150"/>
                  </a:ext>
                </a:extLst>
              </a:tr>
              <a:tr h="3707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Содействие самообразованию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807593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Рекомендация актуальной профессиональной литературы, методических пособий, онлайн-ресурсов.</a:t>
                      </a:r>
                      <a:endParaRPr lang="ru-RU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ежемесячно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050513"/>
                  </a:ext>
                </a:extLst>
              </a:tr>
              <a:tr h="370798">
                <a:tc gridSpan="4"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Распространение передового педагогического опыта: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358056"/>
                  </a:ext>
                </a:extLst>
              </a:tr>
              <a:tr h="3707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обмена опытом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846106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раздела "Банк лучших педагогических практик по дошкольному развитию" на стр. МОЦ ДО г. Брянска, офиц. сайте УДО</a:t>
                      </a:r>
                      <a:endParaRPr lang="ru-RU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81078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Публикация методических материалов в сборниках, газетах.</a:t>
                      </a:r>
                      <a:endParaRPr lang="ru-RU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течение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36054"/>
                  </a:ext>
                </a:extLst>
              </a:tr>
              <a:tr h="370798">
                <a:tc gridSpan="3"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5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деятельности ГМО по дошкольному развитию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апрель, май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749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59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7603" y="204714"/>
            <a:ext cx="768416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мониторинга актуальных тем для педагогов дополнительного образования по техническому творчеству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46359" y="939948"/>
            <a:ext cx="328221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Уважаемые педагоги!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6812" y="1378819"/>
            <a:ext cx="11848699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проводим опрос с целью выявления наиболее актуальных тем в области технического творчества и определения потребностей педагогов в повышении квалификации. Ваши ответы помогут нам сформировать эффективную программу обучения и методическую поддержку, отвечающую современным вызовам </a:t>
            </a:r>
            <a:r>
              <a:rPr lang="ru-RU" i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i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Вашим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профессиональным интересам.</a:t>
            </a:r>
            <a:endParaRPr lang="ru-RU" sz="1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9552" y="2637503"/>
            <a:ext cx="11380270" cy="3648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Какие направления технического творчества реализуются в Вашем УДО?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Какие темы в техническом творчестве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считаете наиболее актуальными для изучения?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Реализуются ли в Вашем учреждении программы наставничества по техническому творчеству?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формы обмена опытом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бы наиболее интересны? (например, мастер-классы,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вебинары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конференции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онлайн-форумы и т.д.)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каких профессиональных  конкурсах по техническому творчеству Вы участвовали в качестве педагога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каких конкурсах по техническому творчеству участвовали Ваши дети?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Какие методики и практики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считаете наиболее успешными в своей деятельности?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какой форме Вы могли бы поделиться успешным профессиональным  опытом с коллегами?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Какие онлайн-площадки, курсы, семинары и т.д.  Вы могли бы порекомендовать коллегам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рамках повышения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профессионального мастерства?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каких областях знаний по техническому направлению Вам нужна дополнительная поддержка и обучение?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Рамка 9"/>
          <p:cNvSpPr/>
          <p:nvPr/>
        </p:nvSpPr>
        <p:spPr>
          <a:xfrm>
            <a:off x="0" y="0"/>
            <a:ext cx="12191999" cy="6857999"/>
          </a:xfrm>
          <a:prstGeom prst="frame">
            <a:avLst>
              <a:gd name="adj1" fmla="val 1693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00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9786</TotalTime>
  <Words>666</Words>
  <Application>Microsoft Office PowerPoint</Application>
  <PresentationFormat>Широкоэкранный</PresentationFormat>
  <Paragraphs>85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Областная научно-практическая конференция  «Целевая модель развития региональной системы дополнительного  образования детей Брянской области 2020 название муниципалитета</dc:title>
  <dc:creator>РМЦ</dc:creator>
  <cp:lastModifiedBy>ЦВР_Брянск</cp:lastModifiedBy>
  <cp:revision>3013</cp:revision>
  <cp:lastPrinted>2020-12-10T07:36:25Z</cp:lastPrinted>
  <dcterms:created xsi:type="dcterms:W3CDTF">2020-11-19T09:50:27Z</dcterms:created>
  <dcterms:modified xsi:type="dcterms:W3CDTF">2025-11-19T08:43:01Z</dcterms:modified>
</cp:coreProperties>
</file>