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8"/>
  </p:notesMasterIdLst>
  <p:sldIdLst>
    <p:sldId id="286" r:id="rId2"/>
    <p:sldId id="287" r:id="rId3"/>
    <p:sldId id="256" r:id="rId4"/>
    <p:sldId id="257" r:id="rId5"/>
    <p:sldId id="277" r:id="rId6"/>
    <p:sldId id="270" r:id="rId7"/>
    <p:sldId id="283" r:id="rId8"/>
    <p:sldId id="261" r:id="rId9"/>
    <p:sldId id="288" r:id="rId10"/>
    <p:sldId id="282" r:id="rId11"/>
    <p:sldId id="279" r:id="rId12"/>
    <p:sldId id="280" r:id="rId13"/>
    <p:sldId id="260" r:id="rId14"/>
    <p:sldId id="262" r:id="rId15"/>
    <p:sldId id="289" r:id="rId16"/>
    <p:sldId id="278" r:id="rId17"/>
  </p:sldIdLst>
  <p:sldSz cx="18288000" cy="10287000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Georgia" panose="02040502050405020303" pitchFamily="18" charset="0"/>
      <p:regular r:id="rId23"/>
      <p:bold r:id="rId24"/>
      <p:italic r:id="rId25"/>
      <p:boldItalic r:id="rId26"/>
    </p:embeddedFont>
    <p:embeddedFont>
      <p:font typeface="Intro" panose="02000000000000000000" charset="0"/>
      <p:regular r:id="rId27"/>
    </p:embeddedFont>
    <p:embeddedFont>
      <p:font typeface="Roboto Bold" panose="020B0604020202020204" charset="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E7CF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1" d="100"/>
          <a:sy n="41" d="100"/>
        </p:scale>
        <p:origin x="972" y="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D38002-E6FF-4948-B90B-F999BC60304A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0D7DC1-72BE-473E-9CEE-395815F2E3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33340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D7DC1-72BE-473E-9CEE-395815F2E3F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2257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9189973">
            <a:off x="10946652" y="7887842"/>
            <a:ext cx="7867952" cy="4069828"/>
            <a:chOff x="0" y="0"/>
            <a:chExt cx="1571337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71337" cy="812800"/>
            </a:xfrm>
            <a:custGeom>
              <a:avLst/>
              <a:gdLst/>
              <a:ahLst/>
              <a:cxnLst/>
              <a:rect l="l" t="t" r="r" b="b"/>
              <a:pathLst>
                <a:path w="1571337" h="812800">
                  <a:moveTo>
                    <a:pt x="785668" y="0"/>
                  </a:moveTo>
                  <a:cubicBezTo>
                    <a:pt x="351756" y="0"/>
                    <a:pt x="0" y="181951"/>
                    <a:pt x="0" y="406400"/>
                  </a:cubicBezTo>
                  <a:cubicBezTo>
                    <a:pt x="0" y="630849"/>
                    <a:pt x="351756" y="812800"/>
                    <a:pt x="785668" y="812800"/>
                  </a:cubicBezTo>
                  <a:cubicBezTo>
                    <a:pt x="1219581" y="812800"/>
                    <a:pt x="1571337" y="630849"/>
                    <a:pt x="1571337" y="406400"/>
                  </a:cubicBezTo>
                  <a:cubicBezTo>
                    <a:pt x="1571337" y="181951"/>
                    <a:pt x="1219581" y="0"/>
                    <a:pt x="785668" y="0"/>
                  </a:cubicBezTo>
                  <a:close/>
                </a:path>
              </a:pathLst>
            </a:custGeom>
            <a:solidFill>
              <a:srgbClr val="5B4F47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147313" y="38100"/>
              <a:ext cx="1276711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5400000">
            <a:off x="10010735" y="1542235"/>
            <a:ext cx="12114914" cy="5374616"/>
          </a:xfrm>
          <a:custGeom>
            <a:avLst/>
            <a:gdLst/>
            <a:ahLst/>
            <a:cxnLst/>
            <a:rect l="l" t="t" r="r" b="b"/>
            <a:pathLst>
              <a:path w="12114914" h="5374616">
                <a:moveTo>
                  <a:pt x="0" y="0"/>
                </a:moveTo>
                <a:lnTo>
                  <a:pt x="12114915" y="0"/>
                </a:lnTo>
                <a:lnTo>
                  <a:pt x="12114915" y="5374616"/>
                </a:lnTo>
                <a:lnTo>
                  <a:pt x="0" y="53746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0268282" y="-1518080"/>
            <a:ext cx="2750653" cy="2750653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B4F47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-7500125">
            <a:off x="12390741" y="6961049"/>
            <a:ext cx="1256387" cy="1256387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B4F47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 rot="-2275784">
            <a:off x="11315284" y="1676438"/>
            <a:ext cx="656647" cy="656647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B4F47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405975" y="2017519"/>
            <a:ext cx="5604384" cy="5631676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D9479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841598" y="3871393"/>
            <a:ext cx="11075697" cy="3508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ru-RU" sz="3800" b="1" dirty="0">
                <a:solidFill>
                  <a:srgbClr val="5B4F47"/>
                </a:solidFill>
                <a:latin typeface="Georgia" panose="02040502050405020303" pitchFamily="18" charset="0"/>
                <a:ea typeface="Intro"/>
                <a:cs typeface="Intro"/>
                <a:sym typeface="Intro"/>
              </a:rPr>
              <a:t>«Организационно-методические аспекты проведения муниципального этапа областного конкурса профессионального мастерства работников сферы дополнительного образования       «Сердце отдаю детям-2027» </a:t>
            </a:r>
            <a:endParaRPr lang="en-US" sz="3800" b="1" dirty="0">
              <a:solidFill>
                <a:srgbClr val="5B4F47"/>
              </a:solidFill>
              <a:latin typeface="Georgia" panose="02040502050405020303" pitchFamily="18" charset="0"/>
              <a:ea typeface="Intro"/>
              <a:cs typeface="Intro"/>
              <a:sym typeface="Intro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087865" y="2400463"/>
            <a:ext cx="8692170" cy="1031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99"/>
              </a:lnSpc>
              <a:spcBef>
                <a:spcPct val="0"/>
              </a:spcBef>
            </a:pPr>
            <a:r>
              <a:rPr lang="ru-RU" sz="2999" b="1" dirty="0">
                <a:solidFill>
                  <a:srgbClr val="5B4F47"/>
                </a:solidFill>
                <a:latin typeface="Georgia" panose="02040502050405020303" pitchFamily="18" charset="0"/>
                <a:ea typeface="Roboto Bold"/>
                <a:cs typeface="Roboto Bold"/>
                <a:sym typeface="Roboto Bold"/>
              </a:rPr>
              <a:t>Семинар для педагогических работников образовательных организаций</a:t>
            </a:r>
            <a:endParaRPr lang="en-US" sz="2999" b="1" dirty="0">
              <a:solidFill>
                <a:srgbClr val="5B4F47"/>
              </a:solidFill>
              <a:latin typeface="Georgia" panose="02040502050405020303" pitchFamily="18" charset="0"/>
              <a:ea typeface="Roboto Bold"/>
              <a:cs typeface="Roboto Bold"/>
              <a:sym typeface="Roboto Bold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6468"/>
            <a:ext cx="2167632" cy="218218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2228080" y="9474970"/>
            <a:ext cx="39399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30 октября 2026 года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FB9E1C79-D6EB-46B7-BFC1-4971184AF0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3946" y="2403312"/>
            <a:ext cx="8068442" cy="5349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190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9" name="Freeform 9"/>
          <p:cNvSpPr/>
          <p:nvPr/>
        </p:nvSpPr>
        <p:spPr>
          <a:xfrm rot="5400000">
            <a:off x="10135406" y="2036649"/>
            <a:ext cx="12114914" cy="5374616"/>
          </a:xfrm>
          <a:custGeom>
            <a:avLst/>
            <a:gdLst/>
            <a:ahLst/>
            <a:cxnLst/>
            <a:rect l="l" t="t" r="r" b="b"/>
            <a:pathLst>
              <a:path w="12114914" h="5374616">
                <a:moveTo>
                  <a:pt x="0" y="0"/>
                </a:moveTo>
                <a:lnTo>
                  <a:pt x="12114915" y="0"/>
                </a:lnTo>
                <a:lnTo>
                  <a:pt x="12114915" y="5374616"/>
                </a:lnTo>
                <a:lnTo>
                  <a:pt x="0" y="53746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5400000">
            <a:off x="1194798" y="8570204"/>
            <a:ext cx="521998" cy="854194"/>
          </a:xfrm>
          <a:custGeom>
            <a:avLst/>
            <a:gdLst/>
            <a:ahLst/>
            <a:cxnLst/>
            <a:rect l="l" t="t" r="r" b="b"/>
            <a:pathLst>
              <a:path w="521998" h="854194">
                <a:moveTo>
                  <a:pt x="0" y="0"/>
                </a:moveTo>
                <a:lnTo>
                  <a:pt x="521998" y="0"/>
                </a:lnTo>
                <a:lnTo>
                  <a:pt x="521998" y="854194"/>
                </a:lnTo>
                <a:lnTo>
                  <a:pt x="0" y="8541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40729"/>
            </a:stretch>
          </a:blipFill>
        </p:spPr>
      </p:sp>
      <p:sp>
        <p:nvSpPr>
          <p:cNvPr id="13" name="Freeform 13"/>
          <p:cNvSpPr/>
          <p:nvPr/>
        </p:nvSpPr>
        <p:spPr>
          <a:xfrm rot="-5400000">
            <a:off x="2232099" y="8570204"/>
            <a:ext cx="521998" cy="854194"/>
          </a:xfrm>
          <a:custGeom>
            <a:avLst/>
            <a:gdLst/>
            <a:ahLst/>
            <a:cxnLst/>
            <a:rect l="l" t="t" r="r" b="b"/>
            <a:pathLst>
              <a:path w="521998" h="854194">
                <a:moveTo>
                  <a:pt x="0" y="0"/>
                </a:moveTo>
                <a:lnTo>
                  <a:pt x="521998" y="0"/>
                </a:lnTo>
                <a:lnTo>
                  <a:pt x="521998" y="854194"/>
                </a:lnTo>
                <a:lnTo>
                  <a:pt x="0" y="8541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40729"/>
            </a:stretch>
          </a:blipFill>
        </p:spPr>
      </p:sp>
      <p:sp>
        <p:nvSpPr>
          <p:cNvPr id="14" name="Freeform 14"/>
          <p:cNvSpPr/>
          <p:nvPr/>
        </p:nvSpPr>
        <p:spPr>
          <a:xfrm rot="-5400000">
            <a:off x="5344001" y="8570204"/>
            <a:ext cx="521998" cy="854194"/>
          </a:xfrm>
          <a:custGeom>
            <a:avLst/>
            <a:gdLst/>
            <a:ahLst/>
            <a:cxnLst/>
            <a:rect l="l" t="t" r="r" b="b"/>
            <a:pathLst>
              <a:path w="521998" h="854194">
                <a:moveTo>
                  <a:pt x="0" y="0"/>
                </a:moveTo>
                <a:lnTo>
                  <a:pt x="521998" y="0"/>
                </a:lnTo>
                <a:lnTo>
                  <a:pt x="521998" y="854194"/>
                </a:lnTo>
                <a:lnTo>
                  <a:pt x="0" y="8541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40729"/>
            </a:stretch>
          </a:blipFill>
        </p:spPr>
      </p:sp>
      <p:sp>
        <p:nvSpPr>
          <p:cNvPr id="15" name="Freeform 15"/>
          <p:cNvSpPr/>
          <p:nvPr/>
        </p:nvSpPr>
        <p:spPr>
          <a:xfrm rot="-5400000">
            <a:off x="6381302" y="8570204"/>
            <a:ext cx="521998" cy="854194"/>
          </a:xfrm>
          <a:custGeom>
            <a:avLst/>
            <a:gdLst/>
            <a:ahLst/>
            <a:cxnLst/>
            <a:rect l="l" t="t" r="r" b="b"/>
            <a:pathLst>
              <a:path w="521998" h="854194">
                <a:moveTo>
                  <a:pt x="0" y="0"/>
                </a:moveTo>
                <a:lnTo>
                  <a:pt x="521998" y="0"/>
                </a:lnTo>
                <a:lnTo>
                  <a:pt x="521998" y="854194"/>
                </a:lnTo>
                <a:lnTo>
                  <a:pt x="0" y="8541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40729"/>
            </a:stretch>
          </a:blipFill>
        </p:spPr>
      </p:sp>
      <p:sp>
        <p:nvSpPr>
          <p:cNvPr id="16" name="Freeform 16"/>
          <p:cNvSpPr/>
          <p:nvPr/>
        </p:nvSpPr>
        <p:spPr>
          <a:xfrm rot="-5400000">
            <a:off x="3269400" y="8570204"/>
            <a:ext cx="521998" cy="854194"/>
          </a:xfrm>
          <a:custGeom>
            <a:avLst/>
            <a:gdLst/>
            <a:ahLst/>
            <a:cxnLst/>
            <a:rect l="l" t="t" r="r" b="b"/>
            <a:pathLst>
              <a:path w="521998" h="854194">
                <a:moveTo>
                  <a:pt x="0" y="0"/>
                </a:moveTo>
                <a:lnTo>
                  <a:pt x="521998" y="0"/>
                </a:lnTo>
                <a:lnTo>
                  <a:pt x="521998" y="854194"/>
                </a:lnTo>
                <a:lnTo>
                  <a:pt x="0" y="8541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40729"/>
            </a:stretch>
          </a:blipFill>
        </p:spPr>
      </p:sp>
      <p:sp>
        <p:nvSpPr>
          <p:cNvPr id="17" name="Freeform 17"/>
          <p:cNvSpPr/>
          <p:nvPr/>
        </p:nvSpPr>
        <p:spPr>
          <a:xfrm rot="-5400000">
            <a:off x="4306701" y="8570204"/>
            <a:ext cx="521998" cy="854194"/>
          </a:xfrm>
          <a:custGeom>
            <a:avLst/>
            <a:gdLst/>
            <a:ahLst/>
            <a:cxnLst/>
            <a:rect l="l" t="t" r="r" b="b"/>
            <a:pathLst>
              <a:path w="521998" h="854194">
                <a:moveTo>
                  <a:pt x="0" y="0"/>
                </a:moveTo>
                <a:lnTo>
                  <a:pt x="521998" y="0"/>
                </a:lnTo>
                <a:lnTo>
                  <a:pt x="521998" y="854194"/>
                </a:lnTo>
                <a:lnTo>
                  <a:pt x="0" y="8541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40729"/>
            </a:stretch>
          </a:blipFill>
        </p:spPr>
      </p:sp>
      <p:sp>
        <p:nvSpPr>
          <p:cNvPr id="18" name="Freeform 18"/>
          <p:cNvSpPr/>
          <p:nvPr/>
        </p:nvSpPr>
        <p:spPr>
          <a:xfrm rot="-5400000">
            <a:off x="7418603" y="8570204"/>
            <a:ext cx="521998" cy="854194"/>
          </a:xfrm>
          <a:custGeom>
            <a:avLst/>
            <a:gdLst/>
            <a:ahLst/>
            <a:cxnLst/>
            <a:rect l="l" t="t" r="r" b="b"/>
            <a:pathLst>
              <a:path w="521998" h="854194">
                <a:moveTo>
                  <a:pt x="0" y="0"/>
                </a:moveTo>
                <a:lnTo>
                  <a:pt x="521998" y="0"/>
                </a:lnTo>
                <a:lnTo>
                  <a:pt x="521998" y="854194"/>
                </a:lnTo>
                <a:lnTo>
                  <a:pt x="0" y="8541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40729"/>
            </a:stretch>
          </a:blipFill>
        </p:spPr>
      </p:sp>
      <p:sp>
        <p:nvSpPr>
          <p:cNvPr id="19" name="Freeform 19"/>
          <p:cNvSpPr/>
          <p:nvPr/>
        </p:nvSpPr>
        <p:spPr>
          <a:xfrm rot="-5400000">
            <a:off x="8455904" y="8570204"/>
            <a:ext cx="521998" cy="854194"/>
          </a:xfrm>
          <a:custGeom>
            <a:avLst/>
            <a:gdLst/>
            <a:ahLst/>
            <a:cxnLst/>
            <a:rect l="l" t="t" r="r" b="b"/>
            <a:pathLst>
              <a:path w="521998" h="854194">
                <a:moveTo>
                  <a:pt x="0" y="0"/>
                </a:moveTo>
                <a:lnTo>
                  <a:pt x="521998" y="0"/>
                </a:lnTo>
                <a:lnTo>
                  <a:pt x="521998" y="854194"/>
                </a:lnTo>
                <a:lnTo>
                  <a:pt x="0" y="8541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40729"/>
            </a:stretch>
          </a:blipFill>
        </p:spPr>
      </p:sp>
      <p:grpSp>
        <p:nvGrpSpPr>
          <p:cNvPr id="21" name="Группа 20"/>
          <p:cNvGrpSpPr/>
          <p:nvPr/>
        </p:nvGrpSpPr>
        <p:grpSpPr>
          <a:xfrm>
            <a:off x="304801" y="571500"/>
            <a:ext cx="16635734" cy="8881217"/>
            <a:chOff x="800101" y="586145"/>
            <a:chExt cx="16664152" cy="8881217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873814" y="586145"/>
              <a:ext cx="16573500" cy="18288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1">
              <a:schemeClr val="lt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700"/>
            </a:p>
          </p:txBody>
        </p:sp>
        <p:sp>
          <p:nvSpPr>
            <p:cNvPr id="24" name="object 11"/>
            <p:cNvSpPr txBox="1"/>
            <p:nvPr/>
          </p:nvSpPr>
          <p:spPr>
            <a:xfrm>
              <a:off x="5498109" y="1165459"/>
              <a:ext cx="7022948" cy="730649"/>
            </a:xfrm>
            <a:prstGeom prst="rect">
              <a:avLst/>
            </a:prstGeom>
            <a:ln>
              <a:noFill/>
            </a:ln>
          </p:spPr>
          <p:style>
            <a:lnRef idx="0">
              <a:scrgbClr r="0" g="0" b="0"/>
            </a:lnRef>
            <a:fillRef idx="1001">
              <a:schemeClr val="lt2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vert="horz" wrap="square" lIns="0" tIns="50483" rIns="0" bIns="0" rtlCol="0">
              <a:spAutoFit/>
            </a:bodyPr>
            <a:lstStyle/>
            <a:p>
              <a:pPr marL="19050" marR="7620">
                <a:lnSpc>
                  <a:spcPts val="5294"/>
                </a:lnSpc>
                <a:spcBef>
                  <a:spcPts val="398"/>
                </a:spcBef>
              </a:pPr>
              <a:r>
                <a:rPr sz="4500" b="1" spc="-15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Номинации конкурса</a:t>
              </a:r>
              <a:endParaRPr sz="4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940087" y="2799887"/>
              <a:ext cx="16474830" cy="1323439"/>
            </a:xfrm>
            <a:prstGeom prst="rect">
              <a:avLst/>
            </a:prstGeom>
            <a:ln>
              <a:noFill/>
            </a:ln>
          </p:spPr>
          <p:style>
            <a:lnRef idx="0">
              <a:scrgbClr r="0" g="0" b="0"/>
            </a:lnRef>
            <a:fillRef idx="1001">
              <a:schemeClr val="lt2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ru-RU" sz="4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«Педагог дополнительного образования по направлению деятельности»</a:t>
              </a:r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890753" y="8263838"/>
              <a:ext cx="16573500" cy="120352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1">
              <a:schemeClr val="lt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70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525237" y="8480276"/>
              <a:ext cx="15702174" cy="707886"/>
            </a:xfrm>
            <a:prstGeom prst="rect">
              <a:avLst/>
            </a:prstGeom>
            <a:ln>
              <a:noFill/>
            </a:ln>
          </p:spPr>
          <p:style>
            <a:lnRef idx="0">
              <a:scrgbClr r="0" g="0" b="0"/>
            </a:lnRef>
            <a:fillRef idx="1001">
              <a:schemeClr val="lt2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ru-RU" sz="4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«Наставничество в дополнительном образовании»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800101" y="6406842"/>
              <a:ext cx="16656269" cy="13234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1001">
              <a:schemeClr val="lt2"/>
            </a:fillRef>
            <a:effectRef idx="0">
              <a:scrgbClr r="0" g="0" b="0"/>
            </a:effectRef>
            <a:fontRef idx="major"/>
          </p:style>
          <p:txBody>
            <a:bodyPr wrap="square" rtlCol="0">
              <a:spAutoFit/>
            </a:bodyPr>
            <a:lstStyle/>
            <a:p>
              <a:pPr algn="ctr"/>
              <a:r>
                <a:rPr lang="ru-RU" sz="4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«Педагог дополнительного образования, работающий с детьми с ОВЗ                и детьми-инвалидами»</a:t>
              </a:r>
            </a:p>
          </p:txBody>
        </p:sp>
      </p:grpSp>
      <p:sp>
        <p:nvSpPr>
          <p:cNvPr id="23" name="Прямоугольник 22"/>
          <p:cNvSpPr/>
          <p:nvPr/>
        </p:nvSpPr>
        <p:spPr>
          <a:xfrm>
            <a:off x="458907" y="4648677"/>
            <a:ext cx="16545237" cy="12035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/>
          </a:p>
        </p:txBody>
      </p:sp>
      <p:sp>
        <p:nvSpPr>
          <p:cNvPr id="32" name="TextBox 31"/>
          <p:cNvSpPr txBox="1"/>
          <p:nvPr/>
        </p:nvSpPr>
        <p:spPr>
          <a:xfrm>
            <a:off x="515204" y="4896496"/>
            <a:ext cx="16436403" cy="707886"/>
          </a:xfrm>
          <a:prstGeom prst="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«Профессиональный дебют в дополнительном образовании»</a:t>
            </a:r>
          </a:p>
        </p:txBody>
      </p:sp>
    </p:spTree>
    <p:extLst>
      <p:ext uri="{BB962C8B-B14F-4D97-AF65-F5344CB8AC3E}">
        <p14:creationId xmlns:p14="http://schemas.microsoft.com/office/powerpoint/2010/main" val="3416123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9189973">
            <a:off x="10946652" y="7887842"/>
            <a:ext cx="7867952" cy="4069828"/>
            <a:chOff x="0" y="0"/>
            <a:chExt cx="1571337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71337" cy="812800"/>
            </a:xfrm>
            <a:custGeom>
              <a:avLst/>
              <a:gdLst/>
              <a:ahLst/>
              <a:cxnLst/>
              <a:rect l="l" t="t" r="r" b="b"/>
              <a:pathLst>
                <a:path w="1571337" h="812800">
                  <a:moveTo>
                    <a:pt x="785668" y="0"/>
                  </a:moveTo>
                  <a:cubicBezTo>
                    <a:pt x="351756" y="0"/>
                    <a:pt x="0" y="181951"/>
                    <a:pt x="0" y="406400"/>
                  </a:cubicBezTo>
                  <a:cubicBezTo>
                    <a:pt x="0" y="630849"/>
                    <a:pt x="351756" y="812800"/>
                    <a:pt x="785668" y="812800"/>
                  </a:cubicBezTo>
                  <a:cubicBezTo>
                    <a:pt x="1219581" y="812800"/>
                    <a:pt x="1571337" y="630849"/>
                    <a:pt x="1571337" y="406400"/>
                  </a:cubicBezTo>
                  <a:cubicBezTo>
                    <a:pt x="1571337" y="181951"/>
                    <a:pt x="1219581" y="0"/>
                    <a:pt x="785668" y="0"/>
                  </a:cubicBezTo>
                  <a:close/>
                </a:path>
              </a:pathLst>
            </a:custGeom>
            <a:solidFill>
              <a:srgbClr val="5B4F47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147313" y="38100"/>
              <a:ext cx="1276711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5400000">
            <a:off x="10010735" y="1542235"/>
            <a:ext cx="12114914" cy="5374616"/>
          </a:xfrm>
          <a:custGeom>
            <a:avLst/>
            <a:gdLst/>
            <a:ahLst/>
            <a:cxnLst/>
            <a:rect l="l" t="t" r="r" b="b"/>
            <a:pathLst>
              <a:path w="12114914" h="5374616">
                <a:moveTo>
                  <a:pt x="0" y="0"/>
                </a:moveTo>
                <a:lnTo>
                  <a:pt x="12114915" y="0"/>
                </a:lnTo>
                <a:lnTo>
                  <a:pt x="12114915" y="5374616"/>
                </a:lnTo>
                <a:lnTo>
                  <a:pt x="0" y="53746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0268282" y="-1518080"/>
            <a:ext cx="2750653" cy="2750653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B4F47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-7500125">
            <a:off x="12390741" y="6961049"/>
            <a:ext cx="1256387" cy="1256387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B4F47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 rot="-2275784">
            <a:off x="11315284" y="1676438"/>
            <a:ext cx="656647" cy="656647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B4F47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1634147" y="1311569"/>
            <a:ext cx="6240632" cy="5844176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D9479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007312" y="4132665"/>
            <a:ext cx="11075697" cy="1661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ru-RU" sz="5400" b="1" dirty="0">
                <a:solidFill>
                  <a:srgbClr val="5B4F47"/>
                </a:solidFill>
                <a:latin typeface="Intro"/>
                <a:ea typeface="Intro"/>
                <a:cs typeface="Intro"/>
                <a:sym typeface="Intro"/>
              </a:rPr>
              <a:t>«</a:t>
            </a:r>
            <a:r>
              <a:rPr lang="ru-RU" sz="5400" b="1" dirty="0">
                <a:solidFill>
                  <a:srgbClr val="5B4F47"/>
                </a:solidFill>
                <a:latin typeface="Georgia" panose="02040502050405020303" pitchFamily="18" charset="0"/>
                <a:ea typeface="Intro"/>
                <a:cs typeface="Intro"/>
                <a:sym typeface="Intro"/>
              </a:rPr>
              <a:t>Особенности проведения  открытого занятия» </a:t>
            </a:r>
            <a:endParaRPr lang="en-US" sz="5400" b="1" dirty="0">
              <a:solidFill>
                <a:srgbClr val="5B4F47"/>
              </a:solidFill>
              <a:latin typeface="Georgia" panose="02040502050405020303" pitchFamily="18" charset="0"/>
              <a:ea typeface="Intro"/>
              <a:cs typeface="Intro"/>
              <a:sym typeface="Intro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100323" y="2360177"/>
            <a:ext cx="8692170" cy="1031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99"/>
              </a:lnSpc>
              <a:spcBef>
                <a:spcPct val="0"/>
              </a:spcBef>
            </a:pPr>
            <a:r>
              <a:rPr lang="ru-RU" sz="2999" b="1" dirty="0">
                <a:solidFill>
                  <a:srgbClr val="5B4F47"/>
                </a:solidFill>
                <a:latin typeface="Georgia" panose="02040502050405020303" pitchFamily="18" charset="0"/>
                <a:ea typeface="Roboto Bold"/>
                <a:cs typeface="Roboto Bold"/>
                <a:sym typeface="Roboto Bold"/>
              </a:rPr>
              <a:t>Семинар для педагогических работников образовательных организаций</a:t>
            </a:r>
            <a:endParaRPr lang="en-US" sz="2999" b="1" dirty="0">
              <a:solidFill>
                <a:srgbClr val="5B4F47"/>
              </a:solidFill>
              <a:latin typeface="Georgia" panose="02040502050405020303" pitchFamily="18" charset="0"/>
              <a:ea typeface="Roboto Bold"/>
              <a:cs typeface="Roboto Bold"/>
              <a:sym typeface="Roboto Bold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6468"/>
            <a:ext cx="2167632" cy="218218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4734" y="1810507"/>
            <a:ext cx="5180672" cy="4985849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 rot="9220565">
            <a:off x="9925092" y="7990179"/>
            <a:ext cx="7867952" cy="4069828"/>
            <a:chOff x="0" y="0"/>
            <a:chExt cx="1571337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571337" cy="812800"/>
            </a:xfrm>
            <a:custGeom>
              <a:avLst/>
              <a:gdLst/>
              <a:ahLst/>
              <a:cxnLst/>
              <a:rect l="l" t="t" r="r" b="b"/>
              <a:pathLst>
                <a:path w="1571337" h="812800">
                  <a:moveTo>
                    <a:pt x="785668" y="0"/>
                  </a:moveTo>
                  <a:cubicBezTo>
                    <a:pt x="351756" y="0"/>
                    <a:pt x="0" y="181951"/>
                    <a:pt x="0" y="406400"/>
                  </a:cubicBezTo>
                  <a:cubicBezTo>
                    <a:pt x="0" y="630849"/>
                    <a:pt x="351756" y="812800"/>
                    <a:pt x="785668" y="812800"/>
                  </a:cubicBezTo>
                  <a:cubicBezTo>
                    <a:pt x="1219581" y="812800"/>
                    <a:pt x="1571337" y="630849"/>
                    <a:pt x="1571337" y="406400"/>
                  </a:cubicBezTo>
                  <a:cubicBezTo>
                    <a:pt x="1571337" y="181951"/>
                    <a:pt x="1219581" y="0"/>
                    <a:pt x="785668" y="0"/>
                  </a:cubicBezTo>
                  <a:close/>
                </a:path>
              </a:pathLst>
            </a:custGeom>
            <a:solidFill>
              <a:srgbClr val="5B4F47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147313" y="38100"/>
              <a:ext cx="1276711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-9258397">
            <a:off x="9201344" y="-2942068"/>
            <a:ext cx="7867952" cy="4069828"/>
            <a:chOff x="0" y="0"/>
            <a:chExt cx="1571337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71337" cy="812800"/>
            </a:xfrm>
            <a:custGeom>
              <a:avLst/>
              <a:gdLst/>
              <a:ahLst/>
              <a:cxnLst/>
              <a:rect l="l" t="t" r="r" b="b"/>
              <a:pathLst>
                <a:path w="1571337" h="812800">
                  <a:moveTo>
                    <a:pt x="785668" y="0"/>
                  </a:moveTo>
                  <a:cubicBezTo>
                    <a:pt x="351756" y="0"/>
                    <a:pt x="0" y="181951"/>
                    <a:pt x="0" y="406400"/>
                  </a:cubicBezTo>
                  <a:cubicBezTo>
                    <a:pt x="0" y="630849"/>
                    <a:pt x="351756" y="812800"/>
                    <a:pt x="785668" y="812800"/>
                  </a:cubicBezTo>
                  <a:cubicBezTo>
                    <a:pt x="1219581" y="812800"/>
                    <a:pt x="1571337" y="630849"/>
                    <a:pt x="1571337" y="406400"/>
                  </a:cubicBezTo>
                  <a:cubicBezTo>
                    <a:pt x="1571337" y="181951"/>
                    <a:pt x="1219581" y="0"/>
                    <a:pt x="785668" y="0"/>
                  </a:cubicBezTo>
                  <a:close/>
                </a:path>
              </a:pathLst>
            </a:custGeom>
            <a:solidFill>
              <a:srgbClr val="5B4F47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147313" y="38100"/>
              <a:ext cx="1276711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 rot="5400000">
            <a:off x="10010735" y="1542235"/>
            <a:ext cx="12114914" cy="5374616"/>
          </a:xfrm>
          <a:custGeom>
            <a:avLst/>
            <a:gdLst/>
            <a:ahLst/>
            <a:cxnLst/>
            <a:rect l="l" t="t" r="r" b="b"/>
            <a:pathLst>
              <a:path w="12114914" h="5374616">
                <a:moveTo>
                  <a:pt x="0" y="0"/>
                </a:moveTo>
                <a:lnTo>
                  <a:pt x="12114915" y="0"/>
                </a:lnTo>
                <a:lnTo>
                  <a:pt x="12114915" y="5374616"/>
                </a:lnTo>
                <a:lnTo>
                  <a:pt x="0" y="53746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5400000">
            <a:off x="1194798" y="8570204"/>
            <a:ext cx="521998" cy="854194"/>
          </a:xfrm>
          <a:custGeom>
            <a:avLst/>
            <a:gdLst/>
            <a:ahLst/>
            <a:cxnLst/>
            <a:rect l="l" t="t" r="r" b="b"/>
            <a:pathLst>
              <a:path w="521998" h="854194">
                <a:moveTo>
                  <a:pt x="0" y="0"/>
                </a:moveTo>
                <a:lnTo>
                  <a:pt x="521998" y="0"/>
                </a:lnTo>
                <a:lnTo>
                  <a:pt x="521998" y="854194"/>
                </a:lnTo>
                <a:lnTo>
                  <a:pt x="0" y="8541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40729"/>
            </a:stretch>
          </a:blipFill>
        </p:spPr>
      </p:sp>
      <p:sp>
        <p:nvSpPr>
          <p:cNvPr id="13" name="Freeform 13"/>
          <p:cNvSpPr/>
          <p:nvPr/>
        </p:nvSpPr>
        <p:spPr>
          <a:xfrm rot="-5400000">
            <a:off x="2232099" y="8570204"/>
            <a:ext cx="521998" cy="854194"/>
          </a:xfrm>
          <a:custGeom>
            <a:avLst/>
            <a:gdLst/>
            <a:ahLst/>
            <a:cxnLst/>
            <a:rect l="l" t="t" r="r" b="b"/>
            <a:pathLst>
              <a:path w="521998" h="854194">
                <a:moveTo>
                  <a:pt x="0" y="0"/>
                </a:moveTo>
                <a:lnTo>
                  <a:pt x="521998" y="0"/>
                </a:lnTo>
                <a:lnTo>
                  <a:pt x="521998" y="854194"/>
                </a:lnTo>
                <a:lnTo>
                  <a:pt x="0" y="8541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40729"/>
            </a:stretch>
          </a:blipFill>
        </p:spPr>
      </p:sp>
      <p:sp>
        <p:nvSpPr>
          <p:cNvPr id="14" name="Freeform 14"/>
          <p:cNvSpPr/>
          <p:nvPr/>
        </p:nvSpPr>
        <p:spPr>
          <a:xfrm rot="-5400000">
            <a:off x="5344001" y="8570204"/>
            <a:ext cx="521998" cy="854194"/>
          </a:xfrm>
          <a:custGeom>
            <a:avLst/>
            <a:gdLst/>
            <a:ahLst/>
            <a:cxnLst/>
            <a:rect l="l" t="t" r="r" b="b"/>
            <a:pathLst>
              <a:path w="521998" h="854194">
                <a:moveTo>
                  <a:pt x="0" y="0"/>
                </a:moveTo>
                <a:lnTo>
                  <a:pt x="521998" y="0"/>
                </a:lnTo>
                <a:lnTo>
                  <a:pt x="521998" y="854194"/>
                </a:lnTo>
                <a:lnTo>
                  <a:pt x="0" y="8541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40729"/>
            </a:stretch>
          </a:blipFill>
        </p:spPr>
      </p:sp>
      <p:sp>
        <p:nvSpPr>
          <p:cNvPr id="15" name="Freeform 15"/>
          <p:cNvSpPr/>
          <p:nvPr/>
        </p:nvSpPr>
        <p:spPr>
          <a:xfrm rot="-5400000">
            <a:off x="6381302" y="8570204"/>
            <a:ext cx="521998" cy="854194"/>
          </a:xfrm>
          <a:custGeom>
            <a:avLst/>
            <a:gdLst/>
            <a:ahLst/>
            <a:cxnLst/>
            <a:rect l="l" t="t" r="r" b="b"/>
            <a:pathLst>
              <a:path w="521998" h="854194">
                <a:moveTo>
                  <a:pt x="0" y="0"/>
                </a:moveTo>
                <a:lnTo>
                  <a:pt x="521998" y="0"/>
                </a:lnTo>
                <a:lnTo>
                  <a:pt x="521998" y="854194"/>
                </a:lnTo>
                <a:lnTo>
                  <a:pt x="0" y="8541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40729"/>
            </a:stretch>
          </a:blipFill>
        </p:spPr>
      </p:sp>
      <p:sp>
        <p:nvSpPr>
          <p:cNvPr id="16" name="Freeform 16"/>
          <p:cNvSpPr/>
          <p:nvPr/>
        </p:nvSpPr>
        <p:spPr>
          <a:xfrm rot="-5400000">
            <a:off x="3269400" y="8570204"/>
            <a:ext cx="521998" cy="854194"/>
          </a:xfrm>
          <a:custGeom>
            <a:avLst/>
            <a:gdLst/>
            <a:ahLst/>
            <a:cxnLst/>
            <a:rect l="l" t="t" r="r" b="b"/>
            <a:pathLst>
              <a:path w="521998" h="854194">
                <a:moveTo>
                  <a:pt x="0" y="0"/>
                </a:moveTo>
                <a:lnTo>
                  <a:pt x="521998" y="0"/>
                </a:lnTo>
                <a:lnTo>
                  <a:pt x="521998" y="854194"/>
                </a:lnTo>
                <a:lnTo>
                  <a:pt x="0" y="8541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40729"/>
            </a:stretch>
          </a:blipFill>
        </p:spPr>
      </p:sp>
      <p:sp>
        <p:nvSpPr>
          <p:cNvPr id="17" name="Freeform 17"/>
          <p:cNvSpPr/>
          <p:nvPr/>
        </p:nvSpPr>
        <p:spPr>
          <a:xfrm rot="-5400000">
            <a:off x="4306701" y="8570204"/>
            <a:ext cx="521998" cy="854194"/>
          </a:xfrm>
          <a:custGeom>
            <a:avLst/>
            <a:gdLst/>
            <a:ahLst/>
            <a:cxnLst/>
            <a:rect l="l" t="t" r="r" b="b"/>
            <a:pathLst>
              <a:path w="521998" h="854194">
                <a:moveTo>
                  <a:pt x="0" y="0"/>
                </a:moveTo>
                <a:lnTo>
                  <a:pt x="521998" y="0"/>
                </a:lnTo>
                <a:lnTo>
                  <a:pt x="521998" y="854194"/>
                </a:lnTo>
                <a:lnTo>
                  <a:pt x="0" y="8541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40729"/>
            </a:stretch>
          </a:blipFill>
        </p:spPr>
      </p:sp>
      <p:sp>
        <p:nvSpPr>
          <p:cNvPr id="18" name="Freeform 18"/>
          <p:cNvSpPr/>
          <p:nvPr/>
        </p:nvSpPr>
        <p:spPr>
          <a:xfrm rot="-5400000">
            <a:off x="7418603" y="8570204"/>
            <a:ext cx="521998" cy="854194"/>
          </a:xfrm>
          <a:custGeom>
            <a:avLst/>
            <a:gdLst/>
            <a:ahLst/>
            <a:cxnLst/>
            <a:rect l="l" t="t" r="r" b="b"/>
            <a:pathLst>
              <a:path w="521998" h="854194">
                <a:moveTo>
                  <a:pt x="0" y="0"/>
                </a:moveTo>
                <a:lnTo>
                  <a:pt x="521998" y="0"/>
                </a:lnTo>
                <a:lnTo>
                  <a:pt x="521998" y="854194"/>
                </a:lnTo>
                <a:lnTo>
                  <a:pt x="0" y="8541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40729"/>
            </a:stretch>
          </a:blipFill>
        </p:spPr>
      </p:sp>
      <p:sp>
        <p:nvSpPr>
          <p:cNvPr id="19" name="Freeform 19"/>
          <p:cNvSpPr/>
          <p:nvPr/>
        </p:nvSpPr>
        <p:spPr>
          <a:xfrm rot="-5400000">
            <a:off x="8455904" y="8570204"/>
            <a:ext cx="521998" cy="854194"/>
          </a:xfrm>
          <a:custGeom>
            <a:avLst/>
            <a:gdLst/>
            <a:ahLst/>
            <a:cxnLst/>
            <a:rect l="l" t="t" r="r" b="b"/>
            <a:pathLst>
              <a:path w="521998" h="854194">
                <a:moveTo>
                  <a:pt x="0" y="0"/>
                </a:moveTo>
                <a:lnTo>
                  <a:pt x="521998" y="0"/>
                </a:lnTo>
                <a:lnTo>
                  <a:pt x="521998" y="854194"/>
                </a:lnTo>
                <a:lnTo>
                  <a:pt x="0" y="8541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40729"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614762" y="784748"/>
            <a:ext cx="11314394" cy="1615827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1001">
            <a:schemeClr val="lt2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endParaRPr lang="ru-RU" sz="200" b="1" dirty="0">
              <a:solidFill>
                <a:srgbClr val="5B4F47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ru-RU" sz="3600" b="1" dirty="0">
                <a:solidFill>
                  <a:srgbClr val="5B4F47"/>
                </a:solidFill>
                <a:latin typeface="Georgia" panose="02040502050405020303" pitchFamily="18" charset="0"/>
                <a:ea typeface="Roboto Bold"/>
                <a:cs typeface="Roboto Bold"/>
                <a:sym typeface="Roboto Bold"/>
              </a:rPr>
              <a:t>Открытое занятие для группы обучающихся</a:t>
            </a:r>
          </a:p>
          <a:p>
            <a:pPr algn="ctr">
              <a:lnSpc>
                <a:spcPts val="4199"/>
              </a:lnSpc>
              <a:spcBef>
                <a:spcPct val="0"/>
              </a:spcBef>
            </a:pPr>
            <a:endParaRPr lang="ru-RU" sz="200" b="1" dirty="0">
              <a:solidFill>
                <a:srgbClr val="5B4F47"/>
              </a:solidFill>
              <a:latin typeface="Georgia" panose="02040502050405020303" pitchFamily="18" charset="0"/>
              <a:ea typeface="Roboto Bold"/>
              <a:cs typeface="Roboto Bold"/>
              <a:sym typeface="Roboto Bold"/>
            </a:endParaRPr>
          </a:p>
        </p:txBody>
      </p:sp>
      <p:sp>
        <p:nvSpPr>
          <p:cNvPr id="22" name="object 9"/>
          <p:cNvSpPr txBox="1">
            <a:spLocks/>
          </p:cNvSpPr>
          <p:nvPr/>
        </p:nvSpPr>
        <p:spPr>
          <a:xfrm>
            <a:off x="586349" y="3484084"/>
            <a:ext cx="11162665" cy="38914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 marL="0">
              <a:defRPr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2065" marR="5080">
              <a:spcBef>
                <a:spcPts val="105"/>
              </a:spcBef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конкурсного испытания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выявление профессиональных компетенций и мастерства конкурсанта в 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мотивации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 на образовательную деятельность в соответствии с задачами, содержанием и планируемыми результатами обучения по дополнительной общеобразовательной программе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8787" y="2515898"/>
            <a:ext cx="5876657" cy="4824119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9705" y="0"/>
            <a:ext cx="18394176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  <a:ln>
            <a:noFill/>
          </a:ln>
        </p:spPr>
      </p:sp>
      <p:sp>
        <p:nvSpPr>
          <p:cNvPr id="9" name="Freeform 9"/>
          <p:cNvSpPr/>
          <p:nvPr/>
        </p:nvSpPr>
        <p:spPr>
          <a:xfrm rot="5400000">
            <a:off x="10778046" y="3370149"/>
            <a:ext cx="12114914" cy="5374616"/>
          </a:xfrm>
          <a:custGeom>
            <a:avLst/>
            <a:gdLst/>
            <a:ahLst/>
            <a:cxnLst/>
            <a:rect l="l" t="t" r="r" b="b"/>
            <a:pathLst>
              <a:path w="12114914" h="5374616">
                <a:moveTo>
                  <a:pt x="0" y="0"/>
                </a:moveTo>
                <a:lnTo>
                  <a:pt x="12114915" y="0"/>
                </a:lnTo>
                <a:lnTo>
                  <a:pt x="12114915" y="5374616"/>
                </a:lnTo>
                <a:lnTo>
                  <a:pt x="0" y="53746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5400000">
            <a:off x="1194798" y="8570204"/>
            <a:ext cx="521998" cy="854194"/>
          </a:xfrm>
          <a:custGeom>
            <a:avLst/>
            <a:gdLst/>
            <a:ahLst/>
            <a:cxnLst/>
            <a:rect l="l" t="t" r="r" b="b"/>
            <a:pathLst>
              <a:path w="521998" h="854194">
                <a:moveTo>
                  <a:pt x="0" y="0"/>
                </a:moveTo>
                <a:lnTo>
                  <a:pt x="521998" y="0"/>
                </a:lnTo>
                <a:lnTo>
                  <a:pt x="521998" y="854194"/>
                </a:lnTo>
                <a:lnTo>
                  <a:pt x="0" y="8541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40729"/>
            </a:stretch>
          </a:blipFill>
        </p:spPr>
      </p:sp>
      <p:sp>
        <p:nvSpPr>
          <p:cNvPr id="13" name="Freeform 13"/>
          <p:cNvSpPr/>
          <p:nvPr/>
        </p:nvSpPr>
        <p:spPr>
          <a:xfrm rot="-5400000">
            <a:off x="2232099" y="8570204"/>
            <a:ext cx="521998" cy="854194"/>
          </a:xfrm>
          <a:custGeom>
            <a:avLst/>
            <a:gdLst/>
            <a:ahLst/>
            <a:cxnLst/>
            <a:rect l="l" t="t" r="r" b="b"/>
            <a:pathLst>
              <a:path w="521998" h="854194">
                <a:moveTo>
                  <a:pt x="0" y="0"/>
                </a:moveTo>
                <a:lnTo>
                  <a:pt x="521998" y="0"/>
                </a:lnTo>
                <a:lnTo>
                  <a:pt x="521998" y="854194"/>
                </a:lnTo>
                <a:lnTo>
                  <a:pt x="0" y="8541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40729"/>
            </a:stretch>
          </a:blipFill>
        </p:spPr>
      </p:sp>
      <p:sp>
        <p:nvSpPr>
          <p:cNvPr id="14" name="Freeform 14"/>
          <p:cNvSpPr/>
          <p:nvPr/>
        </p:nvSpPr>
        <p:spPr>
          <a:xfrm rot="-5400000">
            <a:off x="5344001" y="8570204"/>
            <a:ext cx="521998" cy="854194"/>
          </a:xfrm>
          <a:custGeom>
            <a:avLst/>
            <a:gdLst/>
            <a:ahLst/>
            <a:cxnLst/>
            <a:rect l="l" t="t" r="r" b="b"/>
            <a:pathLst>
              <a:path w="521998" h="854194">
                <a:moveTo>
                  <a:pt x="0" y="0"/>
                </a:moveTo>
                <a:lnTo>
                  <a:pt x="521998" y="0"/>
                </a:lnTo>
                <a:lnTo>
                  <a:pt x="521998" y="854194"/>
                </a:lnTo>
                <a:lnTo>
                  <a:pt x="0" y="8541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40729"/>
            </a:stretch>
          </a:blipFill>
        </p:spPr>
      </p:sp>
      <p:sp>
        <p:nvSpPr>
          <p:cNvPr id="15" name="Freeform 15"/>
          <p:cNvSpPr/>
          <p:nvPr/>
        </p:nvSpPr>
        <p:spPr>
          <a:xfrm rot="-5400000">
            <a:off x="6381302" y="8570204"/>
            <a:ext cx="521998" cy="854194"/>
          </a:xfrm>
          <a:custGeom>
            <a:avLst/>
            <a:gdLst/>
            <a:ahLst/>
            <a:cxnLst/>
            <a:rect l="l" t="t" r="r" b="b"/>
            <a:pathLst>
              <a:path w="521998" h="854194">
                <a:moveTo>
                  <a:pt x="0" y="0"/>
                </a:moveTo>
                <a:lnTo>
                  <a:pt x="521998" y="0"/>
                </a:lnTo>
                <a:lnTo>
                  <a:pt x="521998" y="854194"/>
                </a:lnTo>
                <a:lnTo>
                  <a:pt x="0" y="8541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40729"/>
            </a:stretch>
          </a:blipFill>
        </p:spPr>
      </p:sp>
      <p:sp>
        <p:nvSpPr>
          <p:cNvPr id="16" name="Freeform 16"/>
          <p:cNvSpPr/>
          <p:nvPr/>
        </p:nvSpPr>
        <p:spPr>
          <a:xfrm rot="-5400000">
            <a:off x="3269400" y="8570204"/>
            <a:ext cx="521998" cy="854194"/>
          </a:xfrm>
          <a:custGeom>
            <a:avLst/>
            <a:gdLst/>
            <a:ahLst/>
            <a:cxnLst/>
            <a:rect l="l" t="t" r="r" b="b"/>
            <a:pathLst>
              <a:path w="521998" h="854194">
                <a:moveTo>
                  <a:pt x="0" y="0"/>
                </a:moveTo>
                <a:lnTo>
                  <a:pt x="521998" y="0"/>
                </a:lnTo>
                <a:lnTo>
                  <a:pt x="521998" y="854194"/>
                </a:lnTo>
                <a:lnTo>
                  <a:pt x="0" y="8541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40729"/>
            </a:stretch>
          </a:blipFill>
        </p:spPr>
      </p:sp>
      <p:sp>
        <p:nvSpPr>
          <p:cNvPr id="17" name="Freeform 17"/>
          <p:cNvSpPr/>
          <p:nvPr/>
        </p:nvSpPr>
        <p:spPr>
          <a:xfrm rot="-5400000">
            <a:off x="4306701" y="8570204"/>
            <a:ext cx="521998" cy="854194"/>
          </a:xfrm>
          <a:custGeom>
            <a:avLst/>
            <a:gdLst/>
            <a:ahLst/>
            <a:cxnLst/>
            <a:rect l="l" t="t" r="r" b="b"/>
            <a:pathLst>
              <a:path w="521998" h="854194">
                <a:moveTo>
                  <a:pt x="0" y="0"/>
                </a:moveTo>
                <a:lnTo>
                  <a:pt x="521998" y="0"/>
                </a:lnTo>
                <a:lnTo>
                  <a:pt x="521998" y="854194"/>
                </a:lnTo>
                <a:lnTo>
                  <a:pt x="0" y="8541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40729"/>
            </a:stretch>
          </a:blipFill>
        </p:spPr>
      </p:sp>
      <p:sp>
        <p:nvSpPr>
          <p:cNvPr id="18" name="Freeform 18"/>
          <p:cNvSpPr/>
          <p:nvPr/>
        </p:nvSpPr>
        <p:spPr>
          <a:xfrm rot="-5400000">
            <a:off x="7418603" y="8570204"/>
            <a:ext cx="521998" cy="854194"/>
          </a:xfrm>
          <a:custGeom>
            <a:avLst/>
            <a:gdLst/>
            <a:ahLst/>
            <a:cxnLst/>
            <a:rect l="l" t="t" r="r" b="b"/>
            <a:pathLst>
              <a:path w="521998" h="854194">
                <a:moveTo>
                  <a:pt x="0" y="0"/>
                </a:moveTo>
                <a:lnTo>
                  <a:pt x="521998" y="0"/>
                </a:lnTo>
                <a:lnTo>
                  <a:pt x="521998" y="854194"/>
                </a:lnTo>
                <a:lnTo>
                  <a:pt x="0" y="8541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40729"/>
            </a:stretch>
          </a:blipFill>
        </p:spPr>
      </p:sp>
      <p:sp>
        <p:nvSpPr>
          <p:cNvPr id="19" name="Freeform 19"/>
          <p:cNvSpPr/>
          <p:nvPr/>
        </p:nvSpPr>
        <p:spPr>
          <a:xfrm rot="-5400000">
            <a:off x="8455904" y="8570204"/>
            <a:ext cx="521998" cy="854194"/>
          </a:xfrm>
          <a:custGeom>
            <a:avLst/>
            <a:gdLst/>
            <a:ahLst/>
            <a:cxnLst/>
            <a:rect l="l" t="t" r="r" b="b"/>
            <a:pathLst>
              <a:path w="521998" h="854194">
                <a:moveTo>
                  <a:pt x="0" y="0"/>
                </a:moveTo>
                <a:lnTo>
                  <a:pt x="521998" y="0"/>
                </a:lnTo>
                <a:lnTo>
                  <a:pt x="521998" y="854194"/>
                </a:lnTo>
                <a:lnTo>
                  <a:pt x="0" y="8541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40729"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2096084" y="458413"/>
            <a:ext cx="11869918" cy="107721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ru-RU" sz="3600" b="1" dirty="0">
                <a:solidFill>
                  <a:srgbClr val="5B4F47"/>
                </a:solidFill>
                <a:latin typeface="Georgia" panose="02040502050405020303" pitchFamily="18" charset="0"/>
                <a:ea typeface="Roboto Bold"/>
                <a:cs typeface="Roboto Bold"/>
                <a:sym typeface="Roboto Bold"/>
              </a:rPr>
              <a:t>Открытое занятие для группы обучающихся</a:t>
            </a:r>
          </a:p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ru-RU" sz="3600" b="1" dirty="0">
                <a:solidFill>
                  <a:srgbClr val="5B4F47"/>
                </a:solidFill>
                <a:latin typeface="Georgia" panose="02040502050405020303" pitchFamily="18" charset="0"/>
                <a:ea typeface="Roboto Bold"/>
                <a:cs typeface="Roboto Bold"/>
                <a:sym typeface="Roboto Bold"/>
              </a:rPr>
              <a:t>«Твой путь к самореализации и успеху»</a:t>
            </a:r>
            <a:endParaRPr lang="ru-RU" sz="200" b="1" dirty="0">
              <a:solidFill>
                <a:srgbClr val="5B4F47"/>
              </a:solidFill>
              <a:latin typeface="Georgia" panose="02040502050405020303" pitchFamily="18" charset="0"/>
              <a:ea typeface="Roboto Bold"/>
              <a:cs typeface="Roboto Bold"/>
              <a:sym typeface="Roboto Bold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91646" y="1803563"/>
            <a:ext cx="15234279" cy="1569660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1001">
            <a:schemeClr val="lt1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2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Мотивация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это совокупность внутренних и внешних движущих сил, которые побуждают человека к деятельности, придают этой деятельности направленность, ориентированную на достижение цели.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93226" y="3579638"/>
            <a:ext cx="12991123" cy="5847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проявления мастерства</a:t>
            </a:r>
          </a:p>
        </p:txBody>
      </p:sp>
      <p:grpSp>
        <p:nvGrpSpPr>
          <p:cNvPr id="51" name="Группа 50"/>
          <p:cNvGrpSpPr/>
          <p:nvPr/>
        </p:nvGrpSpPr>
        <p:grpSpPr>
          <a:xfrm>
            <a:off x="891646" y="4432345"/>
            <a:ext cx="15234279" cy="5410369"/>
            <a:chOff x="891646" y="4432345"/>
            <a:chExt cx="15234279" cy="5410369"/>
          </a:xfrm>
        </p:grpSpPr>
        <p:grpSp>
          <p:nvGrpSpPr>
            <p:cNvPr id="22" name="Группа 21"/>
            <p:cNvGrpSpPr/>
            <p:nvPr/>
          </p:nvGrpSpPr>
          <p:grpSpPr>
            <a:xfrm>
              <a:off x="972672" y="4432345"/>
              <a:ext cx="8044249" cy="2005564"/>
              <a:chOff x="937456" y="4431376"/>
              <a:chExt cx="8044249" cy="2005564"/>
            </a:xfrm>
          </p:grpSpPr>
          <p:grpSp>
            <p:nvGrpSpPr>
              <p:cNvPr id="24" name="object 35"/>
              <p:cNvGrpSpPr/>
              <p:nvPr/>
            </p:nvGrpSpPr>
            <p:grpSpPr>
              <a:xfrm>
                <a:off x="937456" y="4431376"/>
                <a:ext cx="8044249" cy="2005564"/>
                <a:chOff x="271272" y="789432"/>
                <a:chExt cx="3971729" cy="996950"/>
              </a:xfrm>
              <a:blipFill>
                <a:blip r:embed="rId7"/>
                <a:tile tx="0" ty="0" sx="100000" sy="100000" flip="none" algn="tl"/>
              </a:blipFill>
            </p:grpSpPr>
            <p:sp>
              <p:nvSpPr>
                <p:cNvPr id="43" name="object 36"/>
                <p:cNvSpPr/>
                <p:nvPr/>
              </p:nvSpPr>
              <p:spPr>
                <a:xfrm>
                  <a:off x="3240900" y="890774"/>
                  <a:ext cx="1002101" cy="844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0119" h="844550">
                      <a:moveTo>
                        <a:pt x="277266" y="0"/>
                      </a:moveTo>
                      <a:lnTo>
                        <a:pt x="0" y="0"/>
                      </a:lnTo>
                      <a:lnTo>
                        <a:pt x="0" y="771906"/>
                      </a:lnTo>
                      <a:lnTo>
                        <a:pt x="658025" y="771906"/>
                      </a:lnTo>
                      <a:lnTo>
                        <a:pt x="658025" y="844296"/>
                      </a:lnTo>
                      <a:lnTo>
                        <a:pt x="960119" y="633222"/>
                      </a:lnTo>
                      <a:lnTo>
                        <a:pt x="658025" y="422148"/>
                      </a:lnTo>
                      <a:lnTo>
                        <a:pt x="658025" y="494538"/>
                      </a:lnTo>
                      <a:lnTo>
                        <a:pt x="277266" y="494538"/>
                      </a:lnTo>
                      <a:lnTo>
                        <a:pt x="277266" y="0"/>
                      </a:lnTo>
                      <a:close/>
                    </a:path>
                  </a:pathLst>
                </a:custGeom>
              </p:spPr>
              <p:style>
                <a:lnRef idx="0">
                  <a:scrgbClr r="0" g="0" b="0"/>
                </a:lnRef>
                <a:fillRef idx="1001">
                  <a:schemeClr val="lt2"/>
                </a:fillRef>
                <a:effectRef idx="0">
                  <a:scrgbClr r="0" g="0" b="0"/>
                </a:effectRef>
                <a:fontRef idx="major"/>
              </p:style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44" name="object 37"/>
                <p:cNvSpPr/>
                <p:nvPr/>
              </p:nvSpPr>
              <p:spPr>
                <a:xfrm>
                  <a:off x="271272" y="789432"/>
                  <a:ext cx="3270885" cy="996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0885" h="996950">
                      <a:moveTo>
                        <a:pt x="3104388" y="0"/>
                      </a:moveTo>
                      <a:lnTo>
                        <a:pt x="166154" y="0"/>
                      </a:lnTo>
                      <a:lnTo>
                        <a:pt x="121981" y="5937"/>
                      </a:lnTo>
                      <a:lnTo>
                        <a:pt x="82290" y="22690"/>
                      </a:lnTo>
                      <a:lnTo>
                        <a:pt x="48663" y="48672"/>
                      </a:lnTo>
                      <a:lnTo>
                        <a:pt x="22683" y="82295"/>
                      </a:lnTo>
                      <a:lnTo>
                        <a:pt x="5934" y="121972"/>
                      </a:lnTo>
                      <a:lnTo>
                        <a:pt x="0" y="166115"/>
                      </a:lnTo>
                      <a:lnTo>
                        <a:pt x="0" y="830579"/>
                      </a:lnTo>
                      <a:lnTo>
                        <a:pt x="5934" y="874723"/>
                      </a:lnTo>
                      <a:lnTo>
                        <a:pt x="22683" y="914400"/>
                      </a:lnTo>
                      <a:lnTo>
                        <a:pt x="48663" y="948023"/>
                      </a:lnTo>
                      <a:lnTo>
                        <a:pt x="82290" y="974005"/>
                      </a:lnTo>
                      <a:lnTo>
                        <a:pt x="121981" y="990758"/>
                      </a:lnTo>
                      <a:lnTo>
                        <a:pt x="166154" y="996695"/>
                      </a:lnTo>
                      <a:lnTo>
                        <a:pt x="3104388" y="996695"/>
                      </a:lnTo>
                      <a:lnTo>
                        <a:pt x="3148531" y="990758"/>
                      </a:lnTo>
                      <a:lnTo>
                        <a:pt x="3188208" y="974005"/>
                      </a:lnTo>
                      <a:lnTo>
                        <a:pt x="3221831" y="948023"/>
                      </a:lnTo>
                      <a:lnTo>
                        <a:pt x="3247813" y="914399"/>
                      </a:lnTo>
                      <a:lnTo>
                        <a:pt x="3264566" y="874723"/>
                      </a:lnTo>
                      <a:lnTo>
                        <a:pt x="3270504" y="830579"/>
                      </a:lnTo>
                      <a:lnTo>
                        <a:pt x="3270504" y="166115"/>
                      </a:lnTo>
                      <a:lnTo>
                        <a:pt x="3264566" y="121972"/>
                      </a:lnTo>
                      <a:lnTo>
                        <a:pt x="3247813" y="82295"/>
                      </a:lnTo>
                      <a:lnTo>
                        <a:pt x="3221831" y="48672"/>
                      </a:lnTo>
                      <a:lnTo>
                        <a:pt x="3188207" y="22690"/>
                      </a:lnTo>
                      <a:lnTo>
                        <a:pt x="3148531" y="5937"/>
                      </a:lnTo>
                      <a:lnTo>
                        <a:pt x="3104388" y="0"/>
                      </a:lnTo>
                      <a:close/>
                    </a:path>
                  </a:pathLst>
                </a:custGeom>
              </p:spPr>
              <p:style>
                <a:lnRef idx="0">
                  <a:scrgbClr r="0" g="0" b="0"/>
                </a:lnRef>
                <a:fillRef idx="1001">
                  <a:schemeClr val="lt2"/>
                </a:fillRef>
                <a:effectRef idx="0">
                  <a:scrgbClr r="0" g="0" b="0"/>
                </a:effectRef>
                <a:fontRef idx="major"/>
              </p:style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45" name="object 38"/>
                <p:cNvSpPr/>
                <p:nvPr/>
              </p:nvSpPr>
              <p:spPr>
                <a:xfrm>
                  <a:off x="271272" y="789432"/>
                  <a:ext cx="3270885" cy="996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0885" h="996950">
                      <a:moveTo>
                        <a:pt x="0" y="166115"/>
                      </a:moveTo>
                      <a:lnTo>
                        <a:pt x="5934" y="121972"/>
                      </a:lnTo>
                      <a:lnTo>
                        <a:pt x="22683" y="82295"/>
                      </a:lnTo>
                      <a:lnTo>
                        <a:pt x="48663" y="48672"/>
                      </a:lnTo>
                      <a:lnTo>
                        <a:pt x="82290" y="22690"/>
                      </a:lnTo>
                      <a:lnTo>
                        <a:pt x="121981" y="5937"/>
                      </a:lnTo>
                      <a:lnTo>
                        <a:pt x="166154" y="0"/>
                      </a:lnTo>
                      <a:lnTo>
                        <a:pt x="3104388" y="0"/>
                      </a:lnTo>
                      <a:lnTo>
                        <a:pt x="3148531" y="5937"/>
                      </a:lnTo>
                      <a:lnTo>
                        <a:pt x="3188207" y="22690"/>
                      </a:lnTo>
                      <a:lnTo>
                        <a:pt x="3221831" y="48672"/>
                      </a:lnTo>
                      <a:lnTo>
                        <a:pt x="3247813" y="82295"/>
                      </a:lnTo>
                      <a:lnTo>
                        <a:pt x="3264566" y="121972"/>
                      </a:lnTo>
                      <a:lnTo>
                        <a:pt x="3270504" y="166115"/>
                      </a:lnTo>
                      <a:lnTo>
                        <a:pt x="3270504" y="830579"/>
                      </a:lnTo>
                      <a:lnTo>
                        <a:pt x="3264566" y="874723"/>
                      </a:lnTo>
                      <a:lnTo>
                        <a:pt x="3247813" y="914399"/>
                      </a:lnTo>
                      <a:lnTo>
                        <a:pt x="3221831" y="948023"/>
                      </a:lnTo>
                      <a:lnTo>
                        <a:pt x="3188208" y="974005"/>
                      </a:lnTo>
                      <a:lnTo>
                        <a:pt x="3148531" y="990758"/>
                      </a:lnTo>
                      <a:lnTo>
                        <a:pt x="3104388" y="996695"/>
                      </a:lnTo>
                      <a:lnTo>
                        <a:pt x="166154" y="996695"/>
                      </a:lnTo>
                      <a:lnTo>
                        <a:pt x="121981" y="990758"/>
                      </a:lnTo>
                      <a:lnTo>
                        <a:pt x="82290" y="974005"/>
                      </a:lnTo>
                      <a:lnTo>
                        <a:pt x="48663" y="948023"/>
                      </a:lnTo>
                      <a:lnTo>
                        <a:pt x="22683" y="914400"/>
                      </a:lnTo>
                      <a:lnTo>
                        <a:pt x="5934" y="874723"/>
                      </a:lnTo>
                      <a:lnTo>
                        <a:pt x="0" y="830579"/>
                      </a:lnTo>
                      <a:lnTo>
                        <a:pt x="0" y="166115"/>
                      </a:lnTo>
                      <a:close/>
                    </a:path>
                  </a:pathLst>
                </a:custGeom>
                <a:ln w="18288">
                  <a:solidFill>
                    <a:srgbClr val="FFFFFF"/>
                  </a:solidFill>
                </a:ln>
              </p:spPr>
              <p:style>
                <a:lnRef idx="0">
                  <a:scrgbClr r="0" g="0" b="0"/>
                </a:lnRef>
                <a:fillRef idx="1001">
                  <a:schemeClr val="lt2"/>
                </a:fillRef>
                <a:effectRef idx="0">
                  <a:scrgbClr r="0" g="0" b="0"/>
                </a:effectRef>
                <a:fontRef idx="major"/>
              </p:style>
              <p:txBody>
                <a:bodyPr wrap="square" lIns="0" tIns="0" rIns="0" bIns="0" rtlCol="0"/>
                <a:lstStyle/>
                <a:p>
                  <a:endParaRPr dirty="0"/>
                </a:p>
              </p:txBody>
            </p:sp>
          </p:grpSp>
          <p:sp>
            <p:nvSpPr>
              <p:cNvPr id="4" name="TextBox 3"/>
              <p:cNvSpPr txBox="1"/>
              <p:nvPr/>
            </p:nvSpPr>
            <p:spPr>
              <a:xfrm>
                <a:off x="1176190" y="4945725"/>
                <a:ext cx="644868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3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Владение методиками мотивации</a:t>
                </a:r>
              </a:p>
            </p:txBody>
          </p:sp>
        </p:grpSp>
        <p:grpSp>
          <p:nvGrpSpPr>
            <p:cNvPr id="29" name="Группа 28"/>
            <p:cNvGrpSpPr/>
            <p:nvPr/>
          </p:nvGrpSpPr>
          <p:grpSpPr>
            <a:xfrm>
              <a:off x="8868443" y="4454887"/>
              <a:ext cx="7257482" cy="3286531"/>
              <a:chOff x="8868443" y="4454887"/>
              <a:chExt cx="7257482" cy="3286531"/>
            </a:xfrm>
          </p:grpSpPr>
          <p:sp>
            <p:nvSpPr>
              <p:cNvPr id="40" name="object 42"/>
              <p:cNvSpPr/>
              <p:nvPr/>
            </p:nvSpPr>
            <p:spPr>
              <a:xfrm rot="5400000">
                <a:off x="14131161" y="5906423"/>
                <a:ext cx="1951034" cy="1718956"/>
              </a:xfrm>
              <a:custGeom>
                <a:avLst/>
                <a:gdLst/>
                <a:ahLst/>
                <a:cxnLst/>
                <a:rect l="l" t="t" r="r" b="b"/>
                <a:pathLst>
                  <a:path w="963294" h="844550">
                    <a:moveTo>
                      <a:pt x="277241" y="0"/>
                    </a:moveTo>
                    <a:lnTo>
                      <a:pt x="277241" y="494538"/>
                    </a:lnTo>
                    <a:lnTo>
                      <a:pt x="661035" y="494538"/>
                    </a:lnTo>
                    <a:lnTo>
                      <a:pt x="661035" y="422148"/>
                    </a:lnTo>
                    <a:lnTo>
                      <a:pt x="963168" y="633222"/>
                    </a:lnTo>
                    <a:lnTo>
                      <a:pt x="661035" y="844296"/>
                    </a:lnTo>
                    <a:lnTo>
                      <a:pt x="661035" y="771906"/>
                    </a:lnTo>
                    <a:lnTo>
                      <a:pt x="0" y="771906"/>
                    </a:lnTo>
                    <a:lnTo>
                      <a:pt x="0" y="0"/>
                    </a:lnTo>
                    <a:lnTo>
                      <a:pt x="277241" y="0"/>
                    </a:lnTo>
                    <a:close/>
                  </a:path>
                </a:pathLst>
              </a:custGeom>
              <a:ln w="18288">
                <a:solidFill>
                  <a:srgbClr val="FFFFFF"/>
                </a:solidFill>
              </a:ln>
            </p:spPr>
            <p:style>
              <a:lnRef idx="0">
                <a:scrgbClr r="0" g="0" b="0"/>
              </a:lnRef>
              <a:fillRef idx="1001">
                <a:schemeClr val="lt2"/>
              </a:fillRef>
              <a:effectRef idx="0">
                <a:scrgbClr r="0" g="0" b="0"/>
              </a:effectRef>
              <a:fontRef idx="major"/>
            </p:style>
            <p:txBody>
              <a:bodyPr wrap="square" lIns="0" tIns="0" rIns="0" bIns="0" rtlCol="0"/>
              <a:lstStyle/>
              <a:p>
                <a:endParaRPr/>
              </a:p>
            </p:txBody>
          </p:sp>
          <p:grpSp>
            <p:nvGrpSpPr>
              <p:cNvPr id="28" name="Группа 27"/>
              <p:cNvGrpSpPr/>
              <p:nvPr/>
            </p:nvGrpSpPr>
            <p:grpSpPr>
              <a:xfrm>
                <a:off x="8868443" y="4454887"/>
                <a:ext cx="7257482" cy="2022681"/>
                <a:chOff x="8868443" y="4454887"/>
                <a:chExt cx="7257482" cy="2022681"/>
              </a:xfrm>
            </p:grpSpPr>
            <p:sp>
              <p:nvSpPr>
                <p:cNvPr id="41" name="object 43"/>
                <p:cNvSpPr/>
                <p:nvPr/>
              </p:nvSpPr>
              <p:spPr>
                <a:xfrm>
                  <a:off x="8868443" y="4454887"/>
                  <a:ext cx="7229250" cy="20226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9335" h="993775">
                      <a:moveTo>
                        <a:pt x="3403600" y="0"/>
                      </a:moveTo>
                      <a:lnTo>
                        <a:pt x="165608" y="0"/>
                      </a:lnTo>
                      <a:lnTo>
                        <a:pt x="121590" y="5917"/>
                      </a:lnTo>
                      <a:lnTo>
                        <a:pt x="82032" y="22615"/>
                      </a:lnTo>
                      <a:lnTo>
                        <a:pt x="48513" y="48513"/>
                      </a:lnTo>
                      <a:lnTo>
                        <a:pt x="22615" y="82032"/>
                      </a:lnTo>
                      <a:lnTo>
                        <a:pt x="5917" y="121590"/>
                      </a:lnTo>
                      <a:lnTo>
                        <a:pt x="0" y="165607"/>
                      </a:lnTo>
                      <a:lnTo>
                        <a:pt x="0" y="828039"/>
                      </a:lnTo>
                      <a:lnTo>
                        <a:pt x="5917" y="872057"/>
                      </a:lnTo>
                      <a:lnTo>
                        <a:pt x="22615" y="911615"/>
                      </a:lnTo>
                      <a:lnTo>
                        <a:pt x="48513" y="945133"/>
                      </a:lnTo>
                      <a:lnTo>
                        <a:pt x="82032" y="971032"/>
                      </a:lnTo>
                      <a:lnTo>
                        <a:pt x="121590" y="987730"/>
                      </a:lnTo>
                      <a:lnTo>
                        <a:pt x="165608" y="993648"/>
                      </a:lnTo>
                      <a:lnTo>
                        <a:pt x="3403600" y="993648"/>
                      </a:lnTo>
                      <a:lnTo>
                        <a:pt x="3447617" y="987730"/>
                      </a:lnTo>
                      <a:lnTo>
                        <a:pt x="3487175" y="971032"/>
                      </a:lnTo>
                      <a:lnTo>
                        <a:pt x="3520693" y="945134"/>
                      </a:lnTo>
                      <a:lnTo>
                        <a:pt x="3546592" y="911615"/>
                      </a:lnTo>
                      <a:lnTo>
                        <a:pt x="3563290" y="872057"/>
                      </a:lnTo>
                      <a:lnTo>
                        <a:pt x="3569208" y="828039"/>
                      </a:lnTo>
                      <a:lnTo>
                        <a:pt x="3569208" y="165607"/>
                      </a:lnTo>
                      <a:lnTo>
                        <a:pt x="3563290" y="121590"/>
                      </a:lnTo>
                      <a:lnTo>
                        <a:pt x="3546592" y="82032"/>
                      </a:lnTo>
                      <a:lnTo>
                        <a:pt x="3520694" y="48514"/>
                      </a:lnTo>
                      <a:lnTo>
                        <a:pt x="3487175" y="22615"/>
                      </a:lnTo>
                      <a:lnTo>
                        <a:pt x="3447617" y="5917"/>
                      </a:lnTo>
                      <a:lnTo>
                        <a:pt x="3403600" y="0"/>
                      </a:lnTo>
                      <a:close/>
                    </a:path>
                  </a:pathLst>
                </a:custGeom>
              </p:spPr>
              <p:style>
                <a:lnRef idx="0">
                  <a:scrgbClr r="0" g="0" b="0"/>
                </a:lnRef>
                <a:fillRef idx="1001">
                  <a:schemeClr val="lt2"/>
                </a:fillRef>
                <a:effectRef idx="0">
                  <a:scrgbClr r="0" g="0" b="0"/>
                </a:effectRef>
                <a:fontRef idx="major"/>
              </p:style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>
                  <a:off x="10225270" y="5143500"/>
                  <a:ext cx="5900655" cy="9541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32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Гибкое сочетание приемов </a:t>
                  </a:r>
                </a:p>
                <a:p>
                  <a:endParaRPr lang="ru-RU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50" name="Группа 49"/>
            <p:cNvGrpSpPr/>
            <p:nvPr/>
          </p:nvGrpSpPr>
          <p:grpSpPr>
            <a:xfrm>
              <a:off x="7452371" y="7741418"/>
              <a:ext cx="8553104" cy="2096952"/>
              <a:chOff x="7452371" y="7741418"/>
              <a:chExt cx="8553104" cy="2096952"/>
            </a:xfrm>
          </p:grpSpPr>
          <p:sp>
            <p:nvSpPr>
              <p:cNvPr id="36" name="object 48"/>
              <p:cNvSpPr/>
              <p:nvPr/>
            </p:nvSpPr>
            <p:spPr>
              <a:xfrm rot="10800000">
                <a:off x="7452371" y="8271751"/>
                <a:ext cx="1944603" cy="1451099"/>
              </a:xfrm>
              <a:custGeom>
                <a:avLst/>
                <a:gdLst/>
                <a:ahLst/>
                <a:cxnLst/>
                <a:rect l="l" t="t" r="r" b="b"/>
                <a:pathLst>
                  <a:path w="960120" h="844550">
                    <a:moveTo>
                      <a:pt x="277240" y="0"/>
                    </a:moveTo>
                    <a:lnTo>
                      <a:pt x="277240" y="494538"/>
                    </a:lnTo>
                    <a:lnTo>
                      <a:pt x="657986" y="494538"/>
                    </a:lnTo>
                    <a:lnTo>
                      <a:pt x="657986" y="422148"/>
                    </a:lnTo>
                    <a:lnTo>
                      <a:pt x="960119" y="633222"/>
                    </a:lnTo>
                    <a:lnTo>
                      <a:pt x="657986" y="844295"/>
                    </a:lnTo>
                    <a:lnTo>
                      <a:pt x="657986" y="771906"/>
                    </a:lnTo>
                    <a:lnTo>
                      <a:pt x="0" y="771906"/>
                    </a:lnTo>
                    <a:lnTo>
                      <a:pt x="0" y="0"/>
                    </a:lnTo>
                    <a:lnTo>
                      <a:pt x="277240" y="0"/>
                    </a:lnTo>
                    <a:close/>
                  </a:path>
                </a:pathLst>
              </a:custGeom>
              <a:ln w="18287">
                <a:solidFill>
                  <a:srgbClr val="FFFFFF"/>
                </a:solidFill>
              </a:ln>
            </p:spPr>
            <p:style>
              <a:lnRef idx="0">
                <a:scrgbClr r="0" g="0" b="0"/>
              </a:lnRef>
              <a:fillRef idx="1001">
                <a:schemeClr val="lt2"/>
              </a:fillRef>
              <a:effectRef idx="0">
                <a:scrgbClr r="0" g="0" b="0"/>
              </a:effectRef>
              <a:fontRef idx="major"/>
            </p:style>
            <p:txBody>
              <a:bodyPr wrap="square" lIns="0" tIns="0" rIns="0" bIns="0" rtlCol="0"/>
              <a:lstStyle/>
              <a:p>
                <a:endParaRPr/>
              </a:p>
            </p:txBody>
          </p:sp>
          <p:grpSp>
            <p:nvGrpSpPr>
              <p:cNvPr id="49" name="Группа 48"/>
              <p:cNvGrpSpPr/>
              <p:nvPr/>
            </p:nvGrpSpPr>
            <p:grpSpPr>
              <a:xfrm>
                <a:off x="8742646" y="7741418"/>
                <a:ext cx="7262829" cy="2096952"/>
                <a:chOff x="8742646" y="7741418"/>
                <a:chExt cx="7262829" cy="2096952"/>
              </a:xfrm>
            </p:grpSpPr>
            <p:sp>
              <p:nvSpPr>
                <p:cNvPr id="37" name="object 49"/>
                <p:cNvSpPr/>
                <p:nvPr/>
              </p:nvSpPr>
              <p:spPr>
                <a:xfrm>
                  <a:off x="8742646" y="7741418"/>
                  <a:ext cx="7229249" cy="20969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9335" h="996950">
                      <a:moveTo>
                        <a:pt x="3403092" y="0"/>
                      </a:moveTo>
                      <a:lnTo>
                        <a:pt x="166116" y="0"/>
                      </a:lnTo>
                      <a:lnTo>
                        <a:pt x="121972" y="5937"/>
                      </a:lnTo>
                      <a:lnTo>
                        <a:pt x="82295" y="22690"/>
                      </a:lnTo>
                      <a:lnTo>
                        <a:pt x="48672" y="48672"/>
                      </a:lnTo>
                      <a:lnTo>
                        <a:pt x="22690" y="82296"/>
                      </a:lnTo>
                      <a:lnTo>
                        <a:pt x="5937" y="121972"/>
                      </a:lnTo>
                      <a:lnTo>
                        <a:pt x="0" y="166115"/>
                      </a:lnTo>
                      <a:lnTo>
                        <a:pt x="0" y="830580"/>
                      </a:lnTo>
                      <a:lnTo>
                        <a:pt x="5937" y="874723"/>
                      </a:lnTo>
                      <a:lnTo>
                        <a:pt x="22690" y="914400"/>
                      </a:lnTo>
                      <a:lnTo>
                        <a:pt x="48672" y="948023"/>
                      </a:lnTo>
                      <a:lnTo>
                        <a:pt x="82295" y="974005"/>
                      </a:lnTo>
                      <a:lnTo>
                        <a:pt x="121972" y="990758"/>
                      </a:lnTo>
                      <a:lnTo>
                        <a:pt x="166116" y="996695"/>
                      </a:lnTo>
                      <a:lnTo>
                        <a:pt x="3403092" y="996695"/>
                      </a:lnTo>
                      <a:lnTo>
                        <a:pt x="3447235" y="990758"/>
                      </a:lnTo>
                      <a:lnTo>
                        <a:pt x="3486912" y="974005"/>
                      </a:lnTo>
                      <a:lnTo>
                        <a:pt x="3520535" y="948023"/>
                      </a:lnTo>
                      <a:lnTo>
                        <a:pt x="3546517" y="914400"/>
                      </a:lnTo>
                      <a:lnTo>
                        <a:pt x="3563270" y="874723"/>
                      </a:lnTo>
                      <a:lnTo>
                        <a:pt x="3569207" y="830580"/>
                      </a:lnTo>
                      <a:lnTo>
                        <a:pt x="3569207" y="166115"/>
                      </a:lnTo>
                      <a:lnTo>
                        <a:pt x="3563270" y="121972"/>
                      </a:lnTo>
                      <a:lnTo>
                        <a:pt x="3546517" y="82295"/>
                      </a:lnTo>
                      <a:lnTo>
                        <a:pt x="3520535" y="48672"/>
                      </a:lnTo>
                      <a:lnTo>
                        <a:pt x="3486911" y="22690"/>
                      </a:lnTo>
                      <a:lnTo>
                        <a:pt x="3447235" y="5937"/>
                      </a:lnTo>
                      <a:lnTo>
                        <a:pt x="3403092" y="0"/>
                      </a:lnTo>
                      <a:close/>
                    </a:path>
                  </a:pathLst>
                </a:custGeom>
              </p:spPr>
              <p:style>
                <a:lnRef idx="0">
                  <a:scrgbClr r="0" g="0" b="0"/>
                </a:lnRef>
                <a:fillRef idx="1001">
                  <a:schemeClr val="lt2"/>
                </a:fillRef>
                <a:effectRef idx="0">
                  <a:scrgbClr r="0" g="0" b="0"/>
                </a:effectRef>
                <a:fontRef idx="major"/>
              </p:style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>
                  <a:off x="10099438" y="8306869"/>
                  <a:ext cx="5906037" cy="10772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32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Удержание внимания и </a:t>
                  </a:r>
                </a:p>
                <a:p>
                  <a:r>
                    <a:rPr lang="ru-RU" sz="32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познавательной активности</a:t>
                  </a:r>
                </a:p>
              </p:txBody>
            </p:sp>
          </p:grpSp>
        </p:grpSp>
        <p:grpSp>
          <p:nvGrpSpPr>
            <p:cNvPr id="30" name="Группа 29"/>
            <p:cNvGrpSpPr/>
            <p:nvPr/>
          </p:nvGrpSpPr>
          <p:grpSpPr>
            <a:xfrm>
              <a:off x="891646" y="7687813"/>
              <a:ext cx="6618345" cy="2154901"/>
              <a:chOff x="891646" y="7687813"/>
              <a:chExt cx="6618345" cy="2154901"/>
            </a:xfrm>
          </p:grpSpPr>
          <p:sp>
            <p:nvSpPr>
              <p:cNvPr id="33" name="object 55"/>
              <p:cNvSpPr/>
              <p:nvPr/>
            </p:nvSpPr>
            <p:spPr>
              <a:xfrm>
                <a:off x="891646" y="7687813"/>
                <a:ext cx="6618345" cy="2154901"/>
              </a:xfrm>
              <a:custGeom>
                <a:avLst/>
                <a:gdLst/>
                <a:ahLst/>
                <a:cxnLst/>
                <a:rect l="l" t="t" r="r" b="b"/>
                <a:pathLst>
                  <a:path w="3267709" h="993775">
                    <a:moveTo>
                      <a:pt x="3101848" y="0"/>
                    </a:moveTo>
                    <a:lnTo>
                      <a:pt x="165607" y="0"/>
                    </a:lnTo>
                    <a:lnTo>
                      <a:pt x="121590" y="5917"/>
                    </a:lnTo>
                    <a:lnTo>
                      <a:pt x="82032" y="22615"/>
                    </a:lnTo>
                    <a:lnTo>
                      <a:pt x="48514" y="48513"/>
                    </a:lnTo>
                    <a:lnTo>
                      <a:pt x="22615" y="82032"/>
                    </a:lnTo>
                    <a:lnTo>
                      <a:pt x="5917" y="121590"/>
                    </a:lnTo>
                    <a:lnTo>
                      <a:pt x="0" y="165607"/>
                    </a:lnTo>
                    <a:lnTo>
                      <a:pt x="0" y="828039"/>
                    </a:lnTo>
                    <a:lnTo>
                      <a:pt x="5917" y="872057"/>
                    </a:lnTo>
                    <a:lnTo>
                      <a:pt x="22615" y="911615"/>
                    </a:lnTo>
                    <a:lnTo>
                      <a:pt x="48513" y="945133"/>
                    </a:lnTo>
                    <a:lnTo>
                      <a:pt x="82032" y="971032"/>
                    </a:lnTo>
                    <a:lnTo>
                      <a:pt x="121590" y="987730"/>
                    </a:lnTo>
                    <a:lnTo>
                      <a:pt x="165607" y="993647"/>
                    </a:lnTo>
                    <a:lnTo>
                      <a:pt x="3101848" y="993647"/>
                    </a:lnTo>
                    <a:lnTo>
                      <a:pt x="3145865" y="987730"/>
                    </a:lnTo>
                    <a:lnTo>
                      <a:pt x="3185423" y="971032"/>
                    </a:lnTo>
                    <a:lnTo>
                      <a:pt x="3218942" y="945133"/>
                    </a:lnTo>
                    <a:lnTo>
                      <a:pt x="3244840" y="911615"/>
                    </a:lnTo>
                    <a:lnTo>
                      <a:pt x="3261538" y="872057"/>
                    </a:lnTo>
                    <a:lnTo>
                      <a:pt x="3267456" y="828039"/>
                    </a:lnTo>
                    <a:lnTo>
                      <a:pt x="3267456" y="165607"/>
                    </a:lnTo>
                    <a:lnTo>
                      <a:pt x="3261538" y="121590"/>
                    </a:lnTo>
                    <a:lnTo>
                      <a:pt x="3244840" y="82032"/>
                    </a:lnTo>
                    <a:lnTo>
                      <a:pt x="3218941" y="48513"/>
                    </a:lnTo>
                    <a:lnTo>
                      <a:pt x="3185423" y="22615"/>
                    </a:lnTo>
                    <a:lnTo>
                      <a:pt x="3145865" y="5917"/>
                    </a:lnTo>
                    <a:lnTo>
                      <a:pt x="3101848" y="0"/>
                    </a:lnTo>
                    <a:close/>
                  </a:path>
                </a:pathLst>
              </a:custGeom>
            </p:spPr>
            <p:style>
              <a:lnRef idx="0">
                <a:scrgbClr r="0" g="0" b="0"/>
              </a:lnRef>
              <a:fillRef idx="1001">
                <a:schemeClr val="lt2"/>
              </a:fillRef>
              <a:effectRef idx="0">
                <a:scrgbClr r="0" g="0" b="0"/>
              </a:effectRef>
              <a:fontRef idx="major"/>
            </p:style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1985201" y="8116149"/>
                <a:ext cx="4554265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3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Создание условий      для самостоятельности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59015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9" name="Freeform 9"/>
          <p:cNvSpPr/>
          <p:nvPr/>
        </p:nvSpPr>
        <p:spPr>
          <a:xfrm rot="5400000">
            <a:off x="10135406" y="2036649"/>
            <a:ext cx="12114914" cy="5374616"/>
          </a:xfrm>
          <a:custGeom>
            <a:avLst/>
            <a:gdLst/>
            <a:ahLst/>
            <a:cxnLst/>
            <a:rect l="l" t="t" r="r" b="b"/>
            <a:pathLst>
              <a:path w="12114914" h="5374616">
                <a:moveTo>
                  <a:pt x="0" y="0"/>
                </a:moveTo>
                <a:lnTo>
                  <a:pt x="12114915" y="0"/>
                </a:lnTo>
                <a:lnTo>
                  <a:pt x="12114915" y="5374616"/>
                </a:lnTo>
                <a:lnTo>
                  <a:pt x="0" y="53746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5400000">
            <a:off x="1194798" y="8570204"/>
            <a:ext cx="521998" cy="854194"/>
          </a:xfrm>
          <a:custGeom>
            <a:avLst/>
            <a:gdLst/>
            <a:ahLst/>
            <a:cxnLst/>
            <a:rect l="l" t="t" r="r" b="b"/>
            <a:pathLst>
              <a:path w="521998" h="854194">
                <a:moveTo>
                  <a:pt x="0" y="0"/>
                </a:moveTo>
                <a:lnTo>
                  <a:pt x="521998" y="0"/>
                </a:lnTo>
                <a:lnTo>
                  <a:pt x="521998" y="854194"/>
                </a:lnTo>
                <a:lnTo>
                  <a:pt x="0" y="8541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40729"/>
            </a:stretch>
          </a:blipFill>
        </p:spPr>
      </p:sp>
      <p:sp>
        <p:nvSpPr>
          <p:cNvPr id="13" name="Freeform 13"/>
          <p:cNvSpPr/>
          <p:nvPr/>
        </p:nvSpPr>
        <p:spPr>
          <a:xfrm rot="-5400000">
            <a:off x="2232099" y="8570204"/>
            <a:ext cx="521998" cy="854194"/>
          </a:xfrm>
          <a:custGeom>
            <a:avLst/>
            <a:gdLst/>
            <a:ahLst/>
            <a:cxnLst/>
            <a:rect l="l" t="t" r="r" b="b"/>
            <a:pathLst>
              <a:path w="521998" h="854194">
                <a:moveTo>
                  <a:pt x="0" y="0"/>
                </a:moveTo>
                <a:lnTo>
                  <a:pt x="521998" y="0"/>
                </a:lnTo>
                <a:lnTo>
                  <a:pt x="521998" y="854194"/>
                </a:lnTo>
                <a:lnTo>
                  <a:pt x="0" y="8541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40729"/>
            </a:stretch>
          </a:blipFill>
        </p:spPr>
      </p:sp>
      <p:sp>
        <p:nvSpPr>
          <p:cNvPr id="14" name="Freeform 14"/>
          <p:cNvSpPr/>
          <p:nvPr/>
        </p:nvSpPr>
        <p:spPr>
          <a:xfrm rot="-5400000">
            <a:off x="5344001" y="8570204"/>
            <a:ext cx="521998" cy="854194"/>
          </a:xfrm>
          <a:custGeom>
            <a:avLst/>
            <a:gdLst/>
            <a:ahLst/>
            <a:cxnLst/>
            <a:rect l="l" t="t" r="r" b="b"/>
            <a:pathLst>
              <a:path w="521998" h="854194">
                <a:moveTo>
                  <a:pt x="0" y="0"/>
                </a:moveTo>
                <a:lnTo>
                  <a:pt x="521998" y="0"/>
                </a:lnTo>
                <a:lnTo>
                  <a:pt x="521998" y="854194"/>
                </a:lnTo>
                <a:lnTo>
                  <a:pt x="0" y="8541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40729"/>
            </a:stretch>
          </a:blipFill>
        </p:spPr>
      </p:sp>
      <p:sp>
        <p:nvSpPr>
          <p:cNvPr id="15" name="Freeform 15"/>
          <p:cNvSpPr/>
          <p:nvPr/>
        </p:nvSpPr>
        <p:spPr>
          <a:xfrm rot="-5400000">
            <a:off x="6381302" y="8570204"/>
            <a:ext cx="521998" cy="854194"/>
          </a:xfrm>
          <a:custGeom>
            <a:avLst/>
            <a:gdLst/>
            <a:ahLst/>
            <a:cxnLst/>
            <a:rect l="l" t="t" r="r" b="b"/>
            <a:pathLst>
              <a:path w="521998" h="854194">
                <a:moveTo>
                  <a:pt x="0" y="0"/>
                </a:moveTo>
                <a:lnTo>
                  <a:pt x="521998" y="0"/>
                </a:lnTo>
                <a:lnTo>
                  <a:pt x="521998" y="854194"/>
                </a:lnTo>
                <a:lnTo>
                  <a:pt x="0" y="8541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40729"/>
            </a:stretch>
          </a:blipFill>
        </p:spPr>
      </p:sp>
      <p:sp>
        <p:nvSpPr>
          <p:cNvPr id="16" name="Freeform 16"/>
          <p:cNvSpPr/>
          <p:nvPr/>
        </p:nvSpPr>
        <p:spPr>
          <a:xfrm rot="-5400000">
            <a:off x="3269400" y="8570204"/>
            <a:ext cx="521998" cy="854194"/>
          </a:xfrm>
          <a:custGeom>
            <a:avLst/>
            <a:gdLst/>
            <a:ahLst/>
            <a:cxnLst/>
            <a:rect l="l" t="t" r="r" b="b"/>
            <a:pathLst>
              <a:path w="521998" h="854194">
                <a:moveTo>
                  <a:pt x="0" y="0"/>
                </a:moveTo>
                <a:lnTo>
                  <a:pt x="521998" y="0"/>
                </a:lnTo>
                <a:lnTo>
                  <a:pt x="521998" y="854194"/>
                </a:lnTo>
                <a:lnTo>
                  <a:pt x="0" y="8541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40729"/>
            </a:stretch>
          </a:blipFill>
        </p:spPr>
      </p:sp>
      <p:sp>
        <p:nvSpPr>
          <p:cNvPr id="17" name="Freeform 17"/>
          <p:cNvSpPr/>
          <p:nvPr/>
        </p:nvSpPr>
        <p:spPr>
          <a:xfrm rot="-5400000">
            <a:off x="4306701" y="8570204"/>
            <a:ext cx="521998" cy="854194"/>
          </a:xfrm>
          <a:custGeom>
            <a:avLst/>
            <a:gdLst/>
            <a:ahLst/>
            <a:cxnLst/>
            <a:rect l="l" t="t" r="r" b="b"/>
            <a:pathLst>
              <a:path w="521998" h="854194">
                <a:moveTo>
                  <a:pt x="0" y="0"/>
                </a:moveTo>
                <a:lnTo>
                  <a:pt x="521998" y="0"/>
                </a:lnTo>
                <a:lnTo>
                  <a:pt x="521998" y="854194"/>
                </a:lnTo>
                <a:lnTo>
                  <a:pt x="0" y="8541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40729"/>
            </a:stretch>
          </a:blipFill>
        </p:spPr>
      </p:sp>
      <p:sp>
        <p:nvSpPr>
          <p:cNvPr id="18" name="Freeform 18"/>
          <p:cNvSpPr/>
          <p:nvPr/>
        </p:nvSpPr>
        <p:spPr>
          <a:xfrm rot="-5400000">
            <a:off x="7418603" y="8570204"/>
            <a:ext cx="521998" cy="854194"/>
          </a:xfrm>
          <a:custGeom>
            <a:avLst/>
            <a:gdLst/>
            <a:ahLst/>
            <a:cxnLst/>
            <a:rect l="l" t="t" r="r" b="b"/>
            <a:pathLst>
              <a:path w="521998" h="854194">
                <a:moveTo>
                  <a:pt x="0" y="0"/>
                </a:moveTo>
                <a:lnTo>
                  <a:pt x="521998" y="0"/>
                </a:lnTo>
                <a:lnTo>
                  <a:pt x="521998" y="854194"/>
                </a:lnTo>
                <a:lnTo>
                  <a:pt x="0" y="8541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40729"/>
            </a:stretch>
          </a:blipFill>
        </p:spPr>
      </p:sp>
      <p:sp>
        <p:nvSpPr>
          <p:cNvPr id="19" name="Freeform 19"/>
          <p:cNvSpPr/>
          <p:nvPr/>
        </p:nvSpPr>
        <p:spPr>
          <a:xfrm rot="-5400000">
            <a:off x="8455904" y="8570204"/>
            <a:ext cx="521998" cy="854194"/>
          </a:xfrm>
          <a:custGeom>
            <a:avLst/>
            <a:gdLst/>
            <a:ahLst/>
            <a:cxnLst/>
            <a:rect l="l" t="t" r="r" b="b"/>
            <a:pathLst>
              <a:path w="521998" h="854194">
                <a:moveTo>
                  <a:pt x="0" y="0"/>
                </a:moveTo>
                <a:lnTo>
                  <a:pt x="521998" y="0"/>
                </a:lnTo>
                <a:lnTo>
                  <a:pt x="521998" y="854194"/>
                </a:lnTo>
                <a:lnTo>
                  <a:pt x="0" y="8541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40729"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2750729" y="471492"/>
            <a:ext cx="11589092" cy="107721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ru-RU" sz="3600" b="1" dirty="0">
                <a:solidFill>
                  <a:srgbClr val="5B4F47"/>
                </a:solidFill>
                <a:latin typeface="Georgia" panose="02040502050405020303" pitchFamily="18" charset="0"/>
                <a:ea typeface="Roboto Bold"/>
                <a:cs typeface="Roboto Bold"/>
                <a:sym typeface="Roboto Bold"/>
              </a:rPr>
              <a:t>Открытое занятие для группы обучающихся</a:t>
            </a:r>
          </a:p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ru-RU" sz="3600" b="1" dirty="0">
                <a:solidFill>
                  <a:srgbClr val="5B4F47"/>
                </a:solidFill>
                <a:latin typeface="Georgia" panose="02040502050405020303" pitchFamily="18" charset="0"/>
                <a:ea typeface="Roboto Bold"/>
                <a:cs typeface="Roboto Bold"/>
                <a:sym typeface="Roboto Bold"/>
              </a:rPr>
              <a:t>«Твой путь к самореализации и успеху»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047293" y="1653273"/>
            <a:ext cx="7987726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открытого занятия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697200" y="5981700"/>
            <a:ext cx="4656799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43087" y="2625439"/>
            <a:ext cx="4815285" cy="646331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Публичность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3087" y="3671350"/>
            <a:ext cx="5520429" cy="646331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Структурированность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47183" y="4510241"/>
            <a:ext cx="7968223" cy="646331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Образовательная направленность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47182" y="5451043"/>
            <a:ext cx="9330217" cy="646331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Демонстративность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инновационность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47183" y="6381554"/>
            <a:ext cx="4815285" cy="646331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Интерактивность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3087" y="7250304"/>
            <a:ext cx="6714148" cy="646331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Эмоциональная атмосфера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62618" y="8068468"/>
            <a:ext cx="4815285" cy="646331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Результативность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43086" y="9079994"/>
            <a:ext cx="11239314" cy="646331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Соответствие  заданной теме и критериям оценки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272857" y="2447938"/>
            <a:ext cx="10994861" cy="23083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5.Умение обеспечить целостность и завершенность открытого занятия, 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оригинальность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 его проведения и получение обратной связи от участников</a:t>
            </a:r>
            <a:endParaRPr lang="ru-RU" sz="36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272857" y="2403293"/>
            <a:ext cx="11017616" cy="23083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5.Умение обеспечить целостность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завершенность открытого занятия, оригинальность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 его проведения и получение обратной связи от участников</a:t>
            </a:r>
            <a:endParaRPr lang="ru-RU" sz="36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9012763" y="3162841"/>
            <a:ext cx="9254955" cy="23083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1.Умение 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вовлечь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участников открытого занятия 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конструктивный диалог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создать благоприятный психологический климат и 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достичь планируемого результата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820593" y="3396854"/>
            <a:ext cx="9447125" cy="23083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2.Умение 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представить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педагогически обоснованные и эффективные 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формы, методы, средства и приемы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обучения и воспитания детей в рамках ДОП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818120" y="3370066"/>
            <a:ext cx="9266297" cy="23083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3.Умение представить эффективные практики методического сопровождения профориентации обучающихся при реализации ДОП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490075" y="4738405"/>
            <a:ext cx="8717735" cy="23083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4.Умение дифференцировать и предъявлять новые профессиональные компетенции по внедрению новых форм в обучение и воспитание детей по ДОП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527771" y="6172905"/>
            <a:ext cx="9461523" cy="23083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1.Умение 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вовлечь участников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открытого занятия 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конструктивный диалог,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благоприятный психологический климат и достичь планируемого результата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539934" y="6099249"/>
            <a:ext cx="8837956" cy="286232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1.Умение вовлечь участников открытого занятия в конструктивный диалог, 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благоприятный психологический климат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достичь планируемого результата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493713" y="6667721"/>
            <a:ext cx="8816815" cy="23083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5.Умение обеспечить целостность и завершенность открытого занятия, оригинальность формы его проведения и 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обратной связи от участников</a:t>
            </a:r>
          </a:p>
        </p:txBody>
      </p:sp>
    </p:spTree>
    <p:extLst>
      <p:ext uri="{BB962C8B-B14F-4D97-AF65-F5344CB8AC3E}">
        <p14:creationId xmlns:p14="http://schemas.microsoft.com/office/powerpoint/2010/main" val="1145699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0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5" grpId="0" animBg="1"/>
      <p:bldP spid="35" grpId="1" animBg="1"/>
      <p:bldP spid="40" grpId="0" animBg="1"/>
      <p:bldP spid="40" grpId="1" animBg="1"/>
      <p:bldP spid="45" grpId="0" animBg="1"/>
      <p:bldP spid="45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9" name="Freeform 9"/>
          <p:cNvSpPr/>
          <p:nvPr/>
        </p:nvSpPr>
        <p:spPr>
          <a:xfrm rot="5400000">
            <a:off x="10143155" y="2036649"/>
            <a:ext cx="12114914" cy="5374616"/>
          </a:xfrm>
          <a:custGeom>
            <a:avLst/>
            <a:gdLst/>
            <a:ahLst/>
            <a:cxnLst/>
            <a:rect l="l" t="t" r="r" b="b"/>
            <a:pathLst>
              <a:path w="12114914" h="5374616">
                <a:moveTo>
                  <a:pt x="0" y="0"/>
                </a:moveTo>
                <a:lnTo>
                  <a:pt x="12114915" y="0"/>
                </a:lnTo>
                <a:lnTo>
                  <a:pt x="12114915" y="5374616"/>
                </a:lnTo>
                <a:lnTo>
                  <a:pt x="0" y="53746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2667000" y="400793"/>
            <a:ext cx="11777172" cy="107721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ru-RU" sz="3600" b="1" dirty="0">
                <a:solidFill>
                  <a:srgbClr val="5B4F47"/>
                </a:solidFill>
                <a:latin typeface="Georgia" panose="02040502050405020303" pitchFamily="18" charset="0"/>
                <a:ea typeface="Roboto Bold"/>
                <a:cs typeface="Roboto Bold"/>
                <a:sym typeface="Roboto Bold"/>
              </a:rPr>
              <a:t>Открытое занятие для группы обучающихся</a:t>
            </a:r>
          </a:p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ru-RU" sz="3600" b="1" dirty="0">
                <a:solidFill>
                  <a:srgbClr val="5B4F47"/>
                </a:solidFill>
                <a:latin typeface="Georgia" panose="02040502050405020303" pitchFamily="18" charset="0"/>
                <a:ea typeface="Roboto Bold"/>
                <a:cs typeface="Roboto Bold"/>
                <a:sym typeface="Roboto Bold"/>
              </a:rPr>
              <a:t>«Твой путь к самореализации и успеху»</a:t>
            </a:r>
            <a:endParaRPr lang="ru-RU" sz="200" b="1" dirty="0">
              <a:solidFill>
                <a:srgbClr val="5B4F47"/>
              </a:solidFill>
              <a:latin typeface="Georgia" panose="02040502050405020303" pitchFamily="18" charset="0"/>
              <a:ea typeface="Roboto Bold"/>
              <a:cs typeface="Roboto Bold"/>
              <a:sym typeface="Roboto Bold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903558" y="1878803"/>
            <a:ext cx="12991123" cy="1200329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1001">
            <a:schemeClr val="lt2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по подготовки и организации</a:t>
            </a:r>
          </a:p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открытого занятия</a:t>
            </a:r>
          </a:p>
        </p:txBody>
      </p:sp>
      <p:graphicFrame>
        <p:nvGraphicFramePr>
          <p:cNvPr id="24" name="Таблица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1335559"/>
              </p:ext>
            </p:extLst>
          </p:nvPr>
        </p:nvGraphicFramePr>
        <p:xfrm>
          <a:off x="1876344" y="3541172"/>
          <a:ext cx="12991123" cy="6087845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218172">
                  <a:extLst>
                    <a:ext uri="{9D8B030D-6E8A-4147-A177-3AD203B41FA5}">
                      <a16:colId xmlns:a16="http://schemas.microsoft.com/office/drawing/2014/main" val="3461632161"/>
                    </a:ext>
                  </a:extLst>
                </a:gridCol>
                <a:gridCol w="11772951">
                  <a:extLst>
                    <a:ext uri="{9D8B030D-6E8A-4147-A177-3AD203B41FA5}">
                      <a16:colId xmlns:a16="http://schemas.microsoft.com/office/drawing/2014/main" val="344500201"/>
                    </a:ext>
                  </a:extLst>
                </a:gridCol>
              </a:tblGrid>
              <a:tr h="979825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3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Определить</a:t>
                      </a:r>
                      <a:r>
                        <a:rPr lang="ru-RU" sz="36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цель</a:t>
                      </a:r>
                      <a:endParaRPr lang="ru-RU" sz="3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9113979"/>
                  </a:ext>
                </a:extLst>
              </a:tr>
              <a:tr h="979825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3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Отобрать</a:t>
                      </a:r>
                      <a:r>
                        <a:rPr lang="ru-RU" sz="36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и структурировать содержание </a:t>
                      </a:r>
                      <a:endParaRPr lang="ru-RU" sz="3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177123"/>
                  </a:ext>
                </a:extLst>
              </a:tr>
              <a:tr h="979825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3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Подобрать</a:t>
                      </a:r>
                      <a:r>
                        <a:rPr lang="ru-RU" sz="36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3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методы и приемы</a:t>
                      </a:r>
                      <a:endParaRPr lang="ru-RU" sz="3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067121"/>
                  </a:ext>
                </a:extLst>
              </a:tr>
              <a:tr h="979825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3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Продумать</a:t>
                      </a:r>
                      <a:r>
                        <a:rPr lang="ru-RU" sz="36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</a:t>
                      </a:r>
                      <a:r>
                        <a:rPr lang="ru-RU" sz="3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правление деятельностью обучающихся</a:t>
                      </a:r>
                      <a:endParaRPr lang="ru-RU" sz="3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780225"/>
                  </a:ext>
                </a:extLst>
              </a:tr>
              <a:tr h="979825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3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Выстроить</a:t>
                      </a:r>
                      <a:r>
                        <a:rPr lang="ru-RU" sz="36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баланс фронтального и индивидуального взаимодействия</a:t>
                      </a:r>
                      <a:endParaRPr lang="ru-RU" sz="3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4593979"/>
                  </a:ext>
                </a:extLst>
              </a:tr>
              <a:tr h="979825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3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Подобрать</a:t>
                      </a:r>
                      <a:r>
                        <a:rPr lang="ru-RU" sz="36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оснащение</a:t>
                      </a:r>
                      <a:endParaRPr lang="ru-RU" sz="3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781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33208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9480"/>
            <a:ext cx="18389962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12" name="AutoShape 12"/>
          <p:cNvSpPr/>
          <p:nvPr/>
        </p:nvSpPr>
        <p:spPr>
          <a:xfrm flipV="1">
            <a:off x="1592499" y="3020217"/>
            <a:ext cx="13502802" cy="46562"/>
          </a:xfrm>
          <a:prstGeom prst="line">
            <a:avLst/>
          </a:prstGeom>
          <a:ln w="38100" cap="flat">
            <a:solidFill>
              <a:srgbClr val="5B4F47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4" name="Group 14"/>
          <p:cNvGrpSpPr/>
          <p:nvPr/>
        </p:nvGrpSpPr>
        <p:grpSpPr>
          <a:xfrm rot="-9283268">
            <a:off x="10029769" y="-3547482"/>
            <a:ext cx="7867952" cy="4069828"/>
            <a:chOff x="0" y="0"/>
            <a:chExt cx="1571337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571337" cy="812800"/>
            </a:xfrm>
            <a:custGeom>
              <a:avLst/>
              <a:gdLst/>
              <a:ahLst/>
              <a:cxnLst/>
              <a:rect l="l" t="t" r="r" b="b"/>
              <a:pathLst>
                <a:path w="1571337" h="812800">
                  <a:moveTo>
                    <a:pt x="785668" y="0"/>
                  </a:moveTo>
                  <a:cubicBezTo>
                    <a:pt x="351756" y="0"/>
                    <a:pt x="0" y="181951"/>
                    <a:pt x="0" y="406400"/>
                  </a:cubicBezTo>
                  <a:cubicBezTo>
                    <a:pt x="0" y="630849"/>
                    <a:pt x="351756" y="812800"/>
                    <a:pt x="785668" y="812800"/>
                  </a:cubicBezTo>
                  <a:cubicBezTo>
                    <a:pt x="1219581" y="812800"/>
                    <a:pt x="1571337" y="630849"/>
                    <a:pt x="1571337" y="406400"/>
                  </a:cubicBezTo>
                  <a:cubicBezTo>
                    <a:pt x="1571337" y="181951"/>
                    <a:pt x="1219581" y="0"/>
                    <a:pt x="785668" y="0"/>
                  </a:cubicBezTo>
                  <a:close/>
                </a:path>
              </a:pathLst>
            </a:custGeom>
            <a:solidFill>
              <a:srgbClr val="BD9479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147313" y="38100"/>
              <a:ext cx="1276711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 rot="5400000" flipH="1">
            <a:off x="11444826" y="1350849"/>
            <a:ext cx="12114914" cy="5374616"/>
          </a:xfrm>
          <a:custGeom>
            <a:avLst/>
            <a:gdLst/>
            <a:ahLst/>
            <a:cxnLst/>
            <a:rect l="l" t="t" r="r" b="b"/>
            <a:pathLst>
              <a:path w="12114914" h="5374616">
                <a:moveTo>
                  <a:pt x="12114914" y="0"/>
                </a:moveTo>
                <a:lnTo>
                  <a:pt x="0" y="0"/>
                </a:lnTo>
                <a:lnTo>
                  <a:pt x="0" y="5374616"/>
                </a:lnTo>
                <a:lnTo>
                  <a:pt x="12114914" y="5374616"/>
                </a:lnTo>
                <a:lnTo>
                  <a:pt x="12114914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23"/>
          <p:cNvSpPr txBox="1"/>
          <p:nvPr/>
        </p:nvSpPr>
        <p:spPr>
          <a:xfrm>
            <a:off x="1537996" y="223632"/>
            <a:ext cx="13557305" cy="1615827"/>
          </a:xfrm>
          <a:prstGeom prst="rect">
            <a:avLst/>
          </a:prstGeom>
          <a:gradFill>
            <a:gsLst>
              <a:gs pos="0">
                <a:schemeClr val="bg2">
                  <a:lumMod val="25000"/>
                </a:schemeClr>
              </a:gs>
              <a:gs pos="35000">
                <a:schemeClr val="accent6">
                  <a:tint val="37000"/>
                  <a:satMod val="300000"/>
                </a:schemeClr>
              </a:gs>
              <a:gs pos="100000">
                <a:schemeClr val="accent6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endParaRPr lang="ru-RU" sz="3600" b="1" dirty="0">
              <a:solidFill>
                <a:srgbClr val="5B4F47"/>
              </a:solidFill>
              <a:latin typeface="Georgia" panose="02040502050405020303" pitchFamily="18" charset="0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ru-RU" sz="3600" b="1" dirty="0">
                <a:solidFill>
                  <a:srgbClr val="5B4F47"/>
                </a:solidFill>
                <a:latin typeface="Georgia" panose="02040502050405020303" pitchFamily="18" charset="0"/>
                <a:ea typeface="Roboto Bold"/>
                <a:cs typeface="Roboto Bold"/>
                <a:sym typeface="Roboto Bold"/>
              </a:rPr>
              <a:t>Открытое занятие для группы обучающихся</a:t>
            </a:r>
          </a:p>
          <a:p>
            <a:pPr algn="ctr">
              <a:lnSpc>
                <a:spcPts val="4199"/>
              </a:lnSpc>
              <a:spcBef>
                <a:spcPct val="0"/>
              </a:spcBef>
            </a:pPr>
            <a:endParaRPr lang="ru-RU" sz="200" b="1" dirty="0">
              <a:solidFill>
                <a:srgbClr val="5B4F47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596114" y="2179891"/>
            <a:ext cx="124828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spc="-2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</a:t>
            </a:r>
            <a:r>
              <a:rPr lang="ru-RU" sz="3600" b="1" spc="-125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3600" b="1" spc="-55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spc="-1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конкурсному</a:t>
            </a:r>
            <a:r>
              <a:rPr lang="ru-RU" sz="3600" b="1" spc="-114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spc="-1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испытанию:</a:t>
            </a:r>
            <a:endParaRPr lang="ru-RU" sz="36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607949" y="3967466"/>
            <a:ext cx="13557304" cy="4524315"/>
          </a:xfrm>
          <a:prstGeom prst="rect">
            <a:avLst/>
          </a:prstGeom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 – 30 минут;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самоанализ  – не более 5 минут;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не допускается использование </a:t>
            </a:r>
            <a:r>
              <a:rPr kumimoji="0" lang="ru-RU" sz="3200" b="1" i="0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подготовленных письменных</a:t>
            </a:r>
          </a:p>
          <a:p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тезисов самоанализа;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помощи в проведении открытого занятия не</a:t>
            </a:r>
            <a:r>
              <a:rPr kumimoji="0" lang="ru-RU" sz="3200" b="1" i="0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предусмотрено;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детей-участников в количестве от  8 человек</a:t>
            </a:r>
          </a:p>
          <a:p>
            <a:endParaRPr kumimoji="0" lang="ru-RU" sz="3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29751"/>
            <a:ext cx="18389962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12" name="AutoShape 12"/>
          <p:cNvSpPr/>
          <p:nvPr/>
        </p:nvSpPr>
        <p:spPr>
          <a:xfrm>
            <a:off x="1167995" y="2854577"/>
            <a:ext cx="16580156" cy="37767"/>
          </a:xfrm>
          <a:prstGeom prst="line">
            <a:avLst/>
          </a:prstGeom>
          <a:ln w="38100" cap="flat">
            <a:solidFill>
              <a:srgbClr val="5B4F47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4" name="Group 14"/>
          <p:cNvGrpSpPr/>
          <p:nvPr/>
        </p:nvGrpSpPr>
        <p:grpSpPr>
          <a:xfrm rot="-9283268">
            <a:off x="10029769" y="-3547482"/>
            <a:ext cx="7867952" cy="4069828"/>
            <a:chOff x="0" y="0"/>
            <a:chExt cx="1571337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571337" cy="812800"/>
            </a:xfrm>
            <a:custGeom>
              <a:avLst/>
              <a:gdLst/>
              <a:ahLst/>
              <a:cxnLst/>
              <a:rect l="l" t="t" r="r" b="b"/>
              <a:pathLst>
                <a:path w="1571337" h="812800">
                  <a:moveTo>
                    <a:pt x="785668" y="0"/>
                  </a:moveTo>
                  <a:cubicBezTo>
                    <a:pt x="351756" y="0"/>
                    <a:pt x="0" y="181951"/>
                    <a:pt x="0" y="406400"/>
                  </a:cubicBezTo>
                  <a:cubicBezTo>
                    <a:pt x="0" y="630849"/>
                    <a:pt x="351756" y="812800"/>
                    <a:pt x="785668" y="812800"/>
                  </a:cubicBezTo>
                  <a:cubicBezTo>
                    <a:pt x="1219581" y="812800"/>
                    <a:pt x="1571337" y="630849"/>
                    <a:pt x="1571337" y="406400"/>
                  </a:cubicBezTo>
                  <a:cubicBezTo>
                    <a:pt x="1571337" y="181951"/>
                    <a:pt x="1219581" y="0"/>
                    <a:pt x="785668" y="0"/>
                  </a:cubicBezTo>
                  <a:close/>
                </a:path>
              </a:pathLst>
            </a:custGeom>
            <a:solidFill>
              <a:srgbClr val="BD9479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147313" y="38100"/>
              <a:ext cx="1276711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9" name="TextBox 23"/>
          <p:cNvSpPr txBox="1"/>
          <p:nvPr/>
        </p:nvSpPr>
        <p:spPr>
          <a:xfrm>
            <a:off x="929898" y="433529"/>
            <a:ext cx="16580156" cy="1436291"/>
          </a:xfrm>
          <a:prstGeom prst="rect">
            <a:avLst/>
          </a:prstGeom>
          <a:gradFill>
            <a:gsLst>
              <a:gs pos="0">
                <a:schemeClr val="bg2">
                  <a:lumMod val="25000"/>
                </a:schemeClr>
              </a:gs>
              <a:gs pos="35000">
                <a:schemeClr val="accent6">
                  <a:tint val="37000"/>
                  <a:satMod val="300000"/>
                </a:schemeClr>
              </a:gs>
              <a:gs pos="100000">
                <a:schemeClr val="accent6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  <a:spcBef>
                <a:spcPct val="0"/>
              </a:spcBef>
            </a:pPr>
            <a:endParaRPr lang="ru-RU" sz="3000" b="1" dirty="0">
              <a:solidFill>
                <a:srgbClr val="5B4F47"/>
              </a:solidFill>
              <a:latin typeface="Georgia" panose="02040502050405020303" pitchFamily="18" charset="0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ru-RU" sz="3600" b="1" dirty="0">
                <a:solidFill>
                  <a:srgbClr val="5B4F47"/>
                </a:solidFill>
                <a:latin typeface="Georgia" panose="02040502050405020303" pitchFamily="18" charset="0"/>
                <a:ea typeface="Roboto Bold"/>
                <a:cs typeface="Roboto Bold"/>
                <a:sym typeface="Roboto Bold"/>
              </a:rPr>
              <a:t>Открытое занятие для группы обучающихся</a:t>
            </a:r>
          </a:p>
          <a:p>
            <a:pPr algn="ctr">
              <a:lnSpc>
                <a:spcPts val="3500"/>
              </a:lnSpc>
              <a:spcBef>
                <a:spcPct val="0"/>
              </a:spcBef>
            </a:pPr>
            <a:endParaRPr lang="ru-RU" sz="200" b="1" dirty="0">
              <a:solidFill>
                <a:srgbClr val="5B4F47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485900" y="2132179"/>
            <a:ext cx="13716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spc="-2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оценки (мах. – 30 б.)</a:t>
            </a:r>
            <a:endParaRPr lang="ru-RU" sz="36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18004" y="3057238"/>
            <a:ext cx="16630147" cy="7155805"/>
          </a:xfrm>
          <a:prstGeom prst="rect">
            <a:avLst/>
          </a:prstGeom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вовлечь участников открытого занятия в конструктивный диалог, создать</a:t>
            </a: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благоприятный психологический климат и достичь планируемого результата.</a:t>
            </a:r>
            <a:endParaRPr lang="ru-RU" sz="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Умение представить педагогически обоснованные и эффективные формы, методы, средства и приемы обучения и воспитания детей в рамках ДОП.</a:t>
            </a:r>
            <a:endParaRPr lang="ru-RU" sz="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Умение представить эффективные  практики методического сопровождения профориентации обучающихся при реализации ДОП.</a:t>
            </a:r>
            <a:endParaRPr lang="ru-RU" sz="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Умение дифференцировать и предъявлять новые профессиональные компетенции    по внедрению новых форм в обучение и воспитание детей по ДОП.</a:t>
            </a:r>
          </a:p>
          <a:p>
            <a:endParaRPr lang="ru-RU" sz="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Умение обеспечить целостность и завершенность открытого занятия,  оригинальность формы его проведения и получение обратной связи от участников.</a:t>
            </a:r>
          </a:p>
          <a:p>
            <a:endParaRPr lang="ru-RU" sz="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Умение анализировать открытое занятие для установления соответствия содержания, методов и средств поставленным целям и задачам.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3262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9189973">
            <a:off x="10946652" y="7887842"/>
            <a:ext cx="7867952" cy="4069828"/>
            <a:chOff x="0" y="0"/>
            <a:chExt cx="1571337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71337" cy="812800"/>
            </a:xfrm>
            <a:custGeom>
              <a:avLst/>
              <a:gdLst/>
              <a:ahLst/>
              <a:cxnLst/>
              <a:rect l="l" t="t" r="r" b="b"/>
              <a:pathLst>
                <a:path w="1571337" h="812800">
                  <a:moveTo>
                    <a:pt x="785668" y="0"/>
                  </a:moveTo>
                  <a:cubicBezTo>
                    <a:pt x="351756" y="0"/>
                    <a:pt x="0" y="181951"/>
                    <a:pt x="0" y="406400"/>
                  </a:cubicBezTo>
                  <a:cubicBezTo>
                    <a:pt x="0" y="630849"/>
                    <a:pt x="351756" y="812800"/>
                    <a:pt x="785668" y="812800"/>
                  </a:cubicBezTo>
                  <a:cubicBezTo>
                    <a:pt x="1219581" y="812800"/>
                    <a:pt x="1571337" y="630849"/>
                    <a:pt x="1571337" y="406400"/>
                  </a:cubicBezTo>
                  <a:cubicBezTo>
                    <a:pt x="1571337" y="181951"/>
                    <a:pt x="1219581" y="0"/>
                    <a:pt x="785668" y="0"/>
                  </a:cubicBezTo>
                  <a:close/>
                </a:path>
              </a:pathLst>
            </a:custGeom>
            <a:solidFill>
              <a:srgbClr val="5B4F47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147313" y="38100"/>
              <a:ext cx="1276711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5400000">
            <a:off x="10010735" y="1542235"/>
            <a:ext cx="12114914" cy="5374616"/>
          </a:xfrm>
          <a:custGeom>
            <a:avLst/>
            <a:gdLst/>
            <a:ahLst/>
            <a:cxnLst/>
            <a:rect l="l" t="t" r="r" b="b"/>
            <a:pathLst>
              <a:path w="12114914" h="5374616">
                <a:moveTo>
                  <a:pt x="0" y="0"/>
                </a:moveTo>
                <a:lnTo>
                  <a:pt x="12114915" y="0"/>
                </a:lnTo>
                <a:lnTo>
                  <a:pt x="12114915" y="5374616"/>
                </a:lnTo>
                <a:lnTo>
                  <a:pt x="0" y="53746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0268282" y="-1518080"/>
            <a:ext cx="2750653" cy="2750653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B4F47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-7500125">
            <a:off x="12390741" y="6961049"/>
            <a:ext cx="1256387" cy="1256387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B4F47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 rot="-2275784">
            <a:off x="11315284" y="1676438"/>
            <a:ext cx="656647" cy="656647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B4F47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036294" y="700537"/>
            <a:ext cx="6376212" cy="6376212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D9479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698896" y="4267175"/>
            <a:ext cx="11075697" cy="1661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ru-RU" sz="5400" b="1" dirty="0">
                <a:solidFill>
                  <a:srgbClr val="5B4F47"/>
                </a:solidFill>
                <a:latin typeface="Georgia" panose="02040502050405020303" pitchFamily="18" charset="0"/>
                <a:ea typeface="Intro"/>
                <a:cs typeface="Intro"/>
                <a:sym typeface="Intro"/>
              </a:rPr>
              <a:t>«Особенности проведения открытого мастер-класса» </a:t>
            </a:r>
            <a:endParaRPr lang="en-US" sz="5400" b="1" dirty="0">
              <a:solidFill>
                <a:srgbClr val="5B4F47"/>
              </a:solidFill>
              <a:latin typeface="Georgia" panose="02040502050405020303" pitchFamily="18" charset="0"/>
              <a:ea typeface="Intro"/>
              <a:cs typeface="Intro"/>
              <a:sym typeface="Intro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087865" y="2400463"/>
            <a:ext cx="8692170" cy="1031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99"/>
              </a:lnSpc>
              <a:spcBef>
                <a:spcPct val="0"/>
              </a:spcBef>
            </a:pPr>
            <a:r>
              <a:rPr lang="ru-RU" sz="2999" b="1" dirty="0">
                <a:solidFill>
                  <a:srgbClr val="5B4F47"/>
                </a:solidFill>
                <a:latin typeface="Georgia" panose="02040502050405020303" pitchFamily="18" charset="0"/>
                <a:ea typeface="Roboto Bold"/>
                <a:cs typeface="Roboto Bold"/>
                <a:sym typeface="Roboto Bold"/>
              </a:rPr>
              <a:t>Семинар для педагогических работников образовательных организаций</a:t>
            </a:r>
            <a:endParaRPr lang="en-US" sz="2999" b="1" dirty="0">
              <a:solidFill>
                <a:srgbClr val="5B4F47"/>
              </a:solidFill>
              <a:latin typeface="Georgia" panose="02040502050405020303" pitchFamily="18" charset="0"/>
              <a:ea typeface="Roboto Bold"/>
              <a:cs typeface="Roboto Bold"/>
              <a:sym typeface="Roboto Bold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6468"/>
            <a:ext cx="2167632" cy="218218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0254" y="1615756"/>
            <a:ext cx="4904640" cy="4418369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6298520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5831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  <a:ln>
            <a:noFill/>
          </a:ln>
        </p:spPr>
      </p:sp>
      <p:grpSp>
        <p:nvGrpSpPr>
          <p:cNvPr id="6" name="Group 6"/>
          <p:cNvGrpSpPr/>
          <p:nvPr/>
        </p:nvGrpSpPr>
        <p:grpSpPr>
          <a:xfrm rot="-9258397">
            <a:off x="9201344" y="-2942068"/>
            <a:ext cx="7867952" cy="4069828"/>
            <a:chOff x="0" y="0"/>
            <a:chExt cx="1571337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71337" cy="812800"/>
            </a:xfrm>
            <a:custGeom>
              <a:avLst/>
              <a:gdLst/>
              <a:ahLst/>
              <a:cxnLst/>
              <a:rect l="l" t="t" r="r" b="b"/>
              <a:pathLst>
                <a:path w="1571337" h="812800">
                  <a:moveTo>
                    <a:pt x="785668" y="0"/>
                  </a:moveTo>
                  <a:cubicBezTo>
                    <a:pt x="351756" y="0"/>
                    <a:pt x="0" y="181951"/>
                    <a:pt x="0" y="406400"/>
                  </a:cubicBezTo>
                  <a:cubicBezTo>
                    <a:pt x="0" y="630849"/>
                    <a:pt x="351756" y="812800"/>
                    <a:pt x="785668" y="812800"/>
                  </a:cubicBezTo>
                  <a:cubicBezTo>
                    <a:pt x="1219581" y="812800"/>
                    <a:pt x="1571337" y="630849"/>
                    <a:pt x="1571337" y="406400"/>
                  </a:cubicBezTo>
                  <a:cubicBezTo>
                    <a:pt x="1571337" y="181951"/>
                    <a:pt x="1219581" y="0"/>
                    <a:pt x="785668" y="0"/>
                  </a:cubicBezTo>
                  <a:close/>
                </a:path>
              </a:pathLst>
            </a:custGeom>
            <a:solidFill>
              <a:srgbClr val="5B4F47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147313" y="38100"/>
              <a:ext cx="1276711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 rot="5400000">
            <a:off x="10010735" y="1542235"/>
            <a:ext cx="12114914" cy="5374616"/>
          </a:xfrm>
          <a:custGeom>
            <a:avLst/>
            <a:gdLst/>
            <a:ahLst/>
            <a:cxnLst/>
            <a:rect l="l" t="t" r="r" b="b"/>
            <a:pathLst>
              <a:path w="12114914" h="5374616">
                <a:moveTo>
                  <a:pt x="0" y="0"/>
                </a:moveTo>
                <a:lnTo>
                  <a:pt x="12114915" y="0"/>
                </a:lnTo>
                <a:lnTo>
                  <a:pt x="12114915" y="5374616"/>
                </a:lnTo>
                <a:lnTo>
                  <a:pt x="0" y="53746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5400000">
            <a:off x="1194798" y="8570204"/>
            <a:ext cx="521998" cy="854194"/>
          </a:xfrm>
          <a:custGeom>
            <a:avLst/>
            <a:gdLst/>
            <a:ahLst/>
            <a:cxnLst/>
            <a:rect l="l" t="t" r="r" b="b"/>
            <a:pathLst>
              <a:path w="521998" h="854194">
                <a:moveTo>
                  <a:pt x="0" y="0"/>
                </a:moveTo>
                <a:lnTo>
                  <a:pt x="521998" y="0"/>
                </a:lnTo>
                <a:lnTo>
                  <a:pt x="521998" y="854194"/>
                </a:lnTo>
                <a:lnTo>
                  <a:pt x="0" y="8541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40729"/>
            </a:stretch>
          </a:blipFill>
        </p:spPr>
      </p:sp>
      <p:sp>
        <p:nvSpPr>
          <p:cNvPr id="13" name="Freeform 13"/>
          <p:cNvSpPr/>
          <p:nvPr/>
        </p:nvSpPr>
        <p:spPr>
          <a:xfrm rot="-5400000">
            <a:off x="2232099" y="8570204"/>
            <a:ext cx="521998" cy="854194"/>
          </a:xfrm>
          <a:custGeom>
            <a:avLst/>
            <a:gdLst/>
            <a:ahLst/>
            <a:cxnLst/>
            <a:rect l="l" t="t" r="r" b="b"/>
            <a:pathLst>
              <a:path w="521998" h="854194">
                <a:moveTo>
                  <a:pt x="0" y="0"/>
                </a:moveTo>
                <a:lnTo>
                  <a:pt x="521998" y="0"/>
                </a:lnTo>
                <a:lnTo>
                  <a:pt x="521998" y="854194"/>
                </a:lnTo>
                <a:lnTo>
                  <a:pt x="0" y="8541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40729"/>
            </a:stretch>
          </a:blipFill>
        </p:spPr>
      </p:sp>
      <p:sp>
        <p:nvSpPr>
          <p:cNvPr id="14" name="Freeform 14"/>
          <p:cNvSpPr/>
          <p:nvPr/>
        </p:nvSpPr>
        <p:spPr>
          <a:xfrm rot="-5400000">
            <a:off x="5344001" y="8570204"/>
            <a:ext cx="521998" cy="854194"/>
          </a:xfrm>
          <a:custGeom>
            <a:avLst/>
            <a:gdLst/>
            <a:ahLst/>
            <a:cxnLst/>
            <a:rect l="l" t="t" r="r" b="b"/>
            <a:pathLst>
              <a:path w="521998" h="854194">
                <a:moveTo>
                  <a:pt x="0" y="0"/>
                </a:moveTo>
                <a:lnTo>
                  <a:pt x="521998" y="0"/>
                </a:lnTo>
                <a:lnTo>
                  <a:pt x="521998" y="854194"/>
                </a:lnTo>
                <a:lnTo>
                  <a:pt x="0" y="8541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40729"/>
            </a:stretch>
          </a:blipFill>
        </p:spPr>
      </p:sp>
      <p:sp>
        <p:nvSpPr>
          <p:cNvPr id="15" name="Freeform 15"/>
          <p:cNvSpPr/>
          <p:nvPr/>
        </p:nvSpPr>
        <p:spPr>
          <a:xfrm rot="-5400000">
            <a:off x="6381302" y="8570204"/>
            <a:ext cx="521998" cy="854194"/>
          </a:xfrm>
          <a:custGeom>
            <a:avLst/>
            <a:gdLst/>
            <a:ahLst/>
            <a:cxnLst/>
            <a:rect l="l" t="t" r="r" b="b"/>
            <a:pathLst>
              <a:path w="521998" h="854194">
                <a:moveTo>
                  <a:pt x="0" y="0"/>
                </a:moveTo>
                <a:lnTo>
                  <a:pt x="521998" y="0"/>
                </a:lnTo>
                <a:lnTo>
                  <a:pt x="521998" y="854194"/>
                </a:lnTo>
                <a:lnTo>
                  <a:pt x="0" y="8541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40729"/>
            </a:stretch>
          </a:blipFill>
        </p:spPr>
      </p:sp>
      <p:sp>
        <p:nvSpPr>
          <p:cNvPr id="16" name="Freeform 16"/>
          <p:cNvSpPr/>
          <p:nvPr/>
        </p:nvSpPr>
        <p:spPr>
          <a:xfrm rot="-5400000">
            <a:off x="3269400" y="8570204"/>
            <a:ext cx="521998" cy="854194"/>
          </a:xfrm>
          <a:custGeom>
            <a:avLst/>
            <a:gdLst/>
            <a:ahLst/>
            <a:cxnLst/>
            <a:rect l="l" t="t" r="r" b="b"/>
            <a:pathLst>
              <a:path w="521998" h="854194">
                <a:moveTo>
                  <a:pt x="0" y="0"/>
                </a:moveTo>
                <a:lnTo>
                  <a:pt x="521998" y="0"/>
                </a:lnTo>
                <a:lnTo>
                  <a:pt x="521998" y="854194"/>
                </a:lnTo>
                <a:lnTo>
                  <a:pt x="0" y="8541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40729"/>
            </a:stretch>
          </a:blipFill>
        </p:spPr>
      </p:sp>
      <p:sp>
        <p:nvSpPr>
          <p:cNvPr id="17" name="Freeform 17"/>
          <p:cNvSpPr/>
          <p:nvPr/>
        </p:nvSpPr>
        <p:spPr>
          <a:xfrm rot="-5400000">
            <a:off x="4306701" y="8570204"/>
            <a:ext cx="521998" cy="854194"/>
          </a:xfrm>
          <a:custGeom>
            <a:avLst/>
            <a:gdLst/>
            <a:ahLst/>
            <a:cxnLst/>
            <a:rect l="l" t="t" r="r" b="b"/>
            <a:pathLst>
              <a:path w="521998" h="854194">
                <a:moveTo>
                  <a:pt x="0" y="0"/>
                </a:moveTo>
                <a:lnTo>
                  <a:pt x="521998" y="0"/>
                </a:lnTo>
                <a:lnTo>
                  <a:pt x="521998" y="854194"/>
                </a:lnTo>
                <a:lnTo>
                  <a:pt x="0" y="8541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40729"/>
            </a:stretch>
          </a:blipFill>
        </p:spPr>
      </p:sp>
      <p:sp>
        <p:nvSpPr>
          <p:cNvPr id="18" name="Freeform 18"/>
          <p:cNvSpPr/>
          <p:nvPr/>
        </p:nvSpPr>
        <p:spPr>
          <a:xfrm rot="-5400000">
            <a:off x="7418603" y="8570204"/>
            <a:ext cx="521998" cy="854194"/>
          </a:xfrm>
          <a:custGeom>
            <a:avLst/>
            <a:gdLst/>
            <a:ahLst/>
            <a:cxnLst/>
            <a:rect l="l" t="t" r="r" b="b"/>
            <a:pathLst>
              <a:path w="521998" h="854194">
                <a:moveTo>
                  <a:pt x="0" y="0"/>
                </a:moveTo>
                <a:lnTo>
                  <a:pt x="521998" y="0"/>
                </a:lnTo>
                <a:lnTo>
                  <a:pt x="521998" y="854194"/>
                </a:lnTo>
                <a:lnTo>
                  <a:pt x="0" y="8541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40729"/>
            </a:stretch>
          </a:blipFill>
        </p:spPr>
      </p:sp>
      <p:sp>
        <p:nvSpPr>
          <p:cNvPr id="19" name="Freeform 19"/>
          <p:cNvSpPr/>
          <p:nvPr/>
        </p:nvSpPr>
        <p:spPr>
          <a:xfrm rot="-5400000">
            <a:off x="8455904" y="8570204"/>
            <a:ext cx="521998" cy="854194"/>
          </a:xfrm>
          <a:custGeom>
            <a:avLst/>
            <a:gdLst/>
            <a:ahLst/>
            <a:cxnLst/>
            <a:rect l="l" t="t" r="r" b="b"/>
            <a:pathLst>
              <a:path w="521998" h="854194">
                <a:moveTo>
                  <a:pt x="0" y="0"/>
                </a:moveTo>
                <a:lnTo>
                  <a:pt x="521998" y="0"/>
                </a:lnTo>
                <a:lnTo>
                  <a:pt x="521998" y="854194"/>
                </a:lnTo>
                <a:lnTo>
                  <a:pt x="0" y="8541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40729"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681790" y="547158"/>
            <a:ext cx="11134256" cy="2154436"/>
          </a:xfrm>
          <a:prstGeom prst="rect">
            <a:avLst/>
          </a:prstGeom>
          <a:gradFill>
            <a:gsLst>
              <a:gs pos="0">
                <a:schemeClr val="bg2">
                  <a:lumMod val="25000"/>
                </a:schemeClr>
              </a:gs>
              <a:gs pos="35000">
                <a:schemeClr val="accent6">
                  <a:tint val="37000"/>
                  <a:satMod val="300000"/>
                </a:schemeClr>
              </a:gs>
              <a:gs pos="100000">
                <a:schemeClr val="accent6">
                  <a:tint val="15000"/>
                  <a:satMod val="350000"/>
                </a:schemeClr>
              </a:gs>
            </a:gsLst>
          </a:gra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endParaRPr lang="ru-RU" sz="200" b="1" dirty="0">
              <a:solidFill>
                <a:srgbClr val="5B4F47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ru-RU" sz="3600" b="1" dirty="0">
                <a:solidFill>
                  <a:srgbClr val="5B4F47"/>
                </a:solidFill>
                <a:latin typeface="Roboto Bold"/>
                <a:ea typeface="Roboto Bold"/>
                <a:cs typeface="Roboto Bold"/>
                <a:sym typeface="Roboto Bold"/>
              </a:rPr>
              <a:t>Мастер-класс для группы педагогов/студентов </a:t>
            </a:r>
          </a:p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ru-RU" sz="3600" b="1" dirty="0">
                <a:solidFill>
                  <a:srgbClr val="5B4F47"/>
                </a:solidFill>
                <a:latin typeface="Roboto Bold"/>
                <a:ea typeface="Roboto Bold"/>
                <a:cs typeface="Roboto Bold"/>
                <a:sym typeface="Roboto Bold"/>
              </a:rPr>
              <a:t>«Твой путь к самореализации и успеху»</a:t>
            </a:r>
          </a:p>
          <a:p>
            <a:pPr algn="ctr">
              <a:lnSpc>
                <a:spcPts val="4199"/>
              </a:lnSpc>
              <a:spcBef>
                <a:spcPct val="0"/>
              </a:spcBef>
            </a:pPr>
            <a:endParaRPr lang="ru-RU" sz="200" b="1" dirty="0">
              <a:solidFill>
                <a:srgbClr val="5B4F47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22" name="object 9"/>
          <p:cNvSpPr txBox="1">
            <a:spLocks/>
          </p:cNvSpPr>
          <p:nvPr/>
        </p:nvSpPr>
        <p:spPr>
          <a:xfrm>
            <a:off x="732473" y="6657490"/>
            <a:ext cx="11060407" cy="33374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 marL="0">
              <a:defRPr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2065" marR="5080">
              <a:spcBef>
                <a:spcPts val="105"/>
              </a:spcBef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Цель конкурсного испытания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профессиональных знаний, компетенций и мастерства конкурсанта по организационно-методическому сопровождению образовательной деятельности наставляемых и/или развитию их профессиональных компетенций.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00714" y="2949112"/>
            <a:ext cx="11092166" cy="341632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6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Мастер-класс</a:t>
            </a:r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передачи уникального педагогического опыта путем демонстрация  наиболее эффективных технологий,  методов приемов, форм деятельности в освоении определенного содержания при активной роли всех участников мастер-класса.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5490" y="2421293"/>
            <a:ext cx="5773656" cy="4724846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5380416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8782" y="191554"/>
            <a:ext cx="18389962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14" name="Group 14"/>
          <p:cNvGrpSpPr/>
          <p:nvPr/>
        </p:nvGrpSpPr>
        <p:grpSpPr>
          <a:xfrm rot="-9283268">
            <a:off x="10029769" y="-3547482"/>
            <a:ext cx="7867952" cy="4069828"/>
            <a:chOff x="0" y="0"/>
            <a:chExt cx="1571337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571337" cy="812800"/>
            </a:xfrm>
            <a:custGeom>
              <a:avLst/>
              <a:gdLst/>
              <a:ahLst/>
              <a:cxnLst/>
              <a:rect l="l" t="t" r="r" b="b"/>
              <a:pathLst>
                <a:path w="1571337" h="812800">
                  <a:moveTo>
                    <a:pt x="785668" y="0"/>
                  </a:moveTo>
                  <a:cubicBezTo>
                    <a:pt x="351756" y="0"/>
                    <a:pt x="0" y="181951"/>
                    <a:pt x="0" y="406400"/>
                  </a:cubicBezTo>
                  <a:cubicBezTo>
                    <a:pt x="0" y="630849"/>
                    <a:pt x="351756" y="812800"/>
                    <a:pt x="785668" y="812800"/>
                  </a:cubicBezTo>
                  <a:cubicBezTo>
                    <a:pt x="1219581" y="812800"/>
                    <a:pt x="1571337" y="630849"/>
                    <a:pt x="1571337" y="406400"/>
                  </a:cubicBezTo>
                  <a:cubicBezTo>
                    <a:pt x="1571337" y="181951"/>
                    <a:pt x="1219581" y="0"/>
                    <a:pt x="785668" y="0"/>
                  </a:cubicBezTo>
                  <a:close/>
                </a:path>
              </a:pathLst>
            </a:custGeom>
            <a:solidFill>
              <a:srgbClr val="BD9479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147313" y="38100"/>
              <a:ext cx="1276711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 rot="5400000" flipH="1">
            <a:off x="10724677" y="1943833"/>
            <a:ext cx="12114914" cy="5374616"/>
          </a:xfrm>
          <a:custGeom>
            <a:avLst/>
            <a:gdLst/>
            <a:ahLst/>
            <a:cxnLst/>
            <a:rect l="l" t="t" r="r" b="b"/>
            <a:pathLst>
              <a:path w="12114914" h="5374616">
                <a:moveTo>
                  <a:pt x="12114914" y="0"/>
                </a:moveTo>
                <a:lnTo>
                  <a:pt x="0" y="0"/>
                </a:lnTo>
                <a:lnTo>
                  <a:pt x="0" y="5374616"/>
                </a:lnTo>
                <a:lnTo>
                  <a:pt x="12114914" y="5374616"/>
                </a:lnTo>
                <a:lnTo>
                  <a:pt x="12114914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23"/>
          <p:cNvSpPr txBox="1"/>
          <p:nvPr/>
        </p:nvSpPr>
        <p:spPr>
          <a:xfrm>
            <a:off x="927395" y="289089"/>
            <a:ext cx="17055805" cy="1346522"/>
          </a:xfrm>
          <a:prstGeom prst="rect">
            <a:avLst/>
          </a:prstGeom>
          <a:gradFill>
            <a:gsLst>
              <a:gs pos="0">
                <a:schemeClr val="bg2">
                  <a:lumMod val="25000"/>
                </a:schemeClr>
              </a:gs>
              <a:gs pos="35000">
                <a:schemeClr val="accent6">
                  <a:tint val="37000"/>
                  <a:satMod val="300000"/>
                </a:schemeClr>
              </a:gs>
              <a:gs pos="100000">
                <a:schemeClr val="accent6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endParaRPr lang="ru-RU" sz="3600" b="1" dirty="0">
              <a:solidFill>
                <a:srgbClr val="5B4F47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ru-RU" sz="3600" b="1" dirty="0">
                <a:solidFill>
                  <a:srgbClr val="5B4F47"/>
                </a:solidFill>
                <a:latin typeface="Roboto Bold"/>
                <a:ea typeface="Roboto Bold"/>
                <a:cs typeface="Roboto Bold"/>
                <a:sym typeface="Roboto Bold"/>
              </a:rPr>
              <a:t>Алгоритм технологии проведения мастер-класса</a:t>
            </a:r>
            <a:endParaRPr lang="ru-RU" sz="500" b="1" dirty="0">
              <a:solidFill>
                <a:srgbClr val="5B4F47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3500"/>
              </a:lnSpc>
              <a:spcBef>
                <a:spcPct val="0"/>
              </a:spcBef>
            </a:pPr>
            <a:endParaRPr lang="ru-RU" sz="3600" b="1" dirty="0">
              <a:solidFill>
                <a:srgbClr val="5B4F47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858802" y="1983988"/>
            <a:ext cx="17357452" cy="8146188"/>
            <a:chOff x="1061292" y="1877846"/>
            <a:chExt cx="17357452" cy="8146188"/>
          </a:xfrm>
        </p:grpSpPr>
        <p:sp>
          <p:nvSpPr>
            <p:cNvPr id="20" name="Полилиния 19"/>
            <p:cNvSpPr/>
            <p:nvPr/>
          </p:nvSpPr>
          <p:spPr>
            <a:xfrm>
              <a:off x="1178367" y="1901803"/>
              <a:ext cx="5900383" cy="1759019"/>
            </a:xfrm>
            <a:custGeom>
              <a:avLst/>
              <a:gdLst>
                <a:gd name="connsiteX0" fmla="*/ 0 w 5349239"/>
                <a:gd name="connsiteY0" fmla="*/ 159293 h 955740"/>
                <a:gd name="connsiteX1" fmla="*/ 159293 w 5349239"/>
                <a:gd name="connsiteY1" fmla="*/ 0 h 955740"/>
                <a:gd name="connsiteX2" fmla="*/ 5189946 w 5349239"/>
                <a:gd name="connsiteY2" fmla="*/ 0 h 955740"/>
                <a:gd name="connsiteX3" fmla="*/ 5349239 w 5349239"/>
                <a:gd name="connsiteY3" fmla="*/ 159293 h 955740"/>
                <a:gd name="connsiteX4" fmla="*/ 5349239 w 5349239"/>
                <a:gd name="connsiteY4" fmla="*/ 796447 h 955740"/>
                <a:gd name="connsiteX5" fmla="*/ 5189946 w 5349239"/>
                <a:gd name="connsiteY5" fmla="*/ 955740 h 955740"/>
                <a:gd name="connsiteX6" fmla="*/ 159293 w 5349239"/>
                <a:gd name="connsiteY6" fmla="*/ 955740 h 955740"/>
                <a:gd name="connsiteX7" fmla="*/ 0 w 5349239"/>
                <a:gd name="connsiteY7" fmla="*/ 796447 h 955740"/>
                <a:gd name="connsiteX8" fmla="*/ 0 w 5349239"/>
                <a:gd name="connsiteY8" fmla="*/ 159293 h 955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49239" h="955740">
                  <a:moveTo>
                    <a:pt x="0" y="159293"/>
                  </a:moveTo>
                  <a:cubicBezTo>
                    <a:pt x="0" y="71318"/>
                    <a:pt x="71318" y="0"/>
                    <a:pt x="159293" y="0"/>
                  </a:cubicBezTo>
                  <a:lnTo>
                    <a:pt x="5189946" y="0"/>
                  </a:lnTo>
                  <a:cubicBezTo>
                    <a:pt x="5277921" y="0"/>
                    <a:pt x="5349239" y="71318"/>
                    <a:pt x="5349239" y="159293"/>
                  </a:cubicBezTo>
                  <a:lnTo>
                    <a:pt x="5349239" y="796447"/>
                  </a:lnTo>
                  <a:cubicBezTo>
                    <a:pt x="5349239" y="884422"/>
                    <a:pt x="5277921" y="955740"/>
                    <a:pt x="5189946" y="955740"/>
                  </a:cubicBezTo>
                  <a:lnTo>
                    <a:pt x="159293" y="955740"/>
                  </a:lnTo>
                  <a:cubicBezTo>
                    <a:pt x="71318" y="955740"/>
                    <a:pt x="0" y="884422"/>
                    <a:pt x="0" y="796447"/>
                  </a:cubicBezTo>
                  <a:lnTo>
                    <a:pt x="0" y="159293"/>
                  </a:lnTo>
                  <a:close/>
                </a:path>
              </a:pathLst>
            </a:custGeom>
            <a:ln/>
          </p:spPr>
          <p:style>
            <a:lnRef idx="1">
              <a:schemeClr val="dk1"/>
            </a:lnRef>
            <a:fillRef idx="1001">
              <a:schemeClr val="lt2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0" vert="horz" wrap="square" lIns="130475" tIns="88565" rIns="130475" bIns="88565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b="1" kern="1200" dirty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Презентация педагогического опыта</a:t>
              </a:r>
            </a:p>
          </p:txBody>
        </p:sp>
        <p:sp>
          <p:nvSpPr>
            <p:cNvPr id="29" name="Полилиния 28"/>
            <p:cNvSpPr/>
            <p:nvPr/>
          </p:nvSpPr>
          <p:spPr>
            <a:xfrm>
              <a:off x="6956866" y="8573748"/>
              <a:ext cx="11433096" cy="1450286"/>
            </a:xfrm>
            <a:custGeom>
              <a:avLst/>
              <a:gdLst>
                <a:gd name="connsiteX0" fmla="*/ 127435 w 764592"/>
                <a:gd name="connsiteY0" fmla="*/ 0 h 9509759"/>
                <a:gd name="connsiteX1" fmla="*/ 637157 w 764592"/>
                <a:gd name="connsiteY1" fmla="*/ 0 h 9509759"/>
                <a:gd name="connsiteX2" fmla="*/ 764592 w 764592"/>
                <a:gd name="connsiteY2" fmla="*/ 127435 h 9509759"/>
                <a:gd name="connsiteX3" fmla="*/ 764592 w 764592"/>
                <a:gd name="connsiteY3" fmla="*/ 9509759 h 9509759"/>
                <a:gd name="connsiteX4" fmla="*/ 764592 w 764592"/>
                <a:gd name="connsiteY4" fmla="*/ 9509759 h 9509759"/>
                <a:gd name="connsiteX5" fmla="*/ 0 w 764592"/>
                <a:gd name="connsiteY5" fmla="*/ 9509759 h 9509759"/>
                <a:gd name="connsiteX6" fmla="*/ 0 w 764592"/>
                <a:gd name="connsiteY6" fmla="*/ 9509759 h 9509759"/>
                <a:gd name="connsiteX7" fmla="*/ 0 w 764592"/>
                <a:gd name="connsiteY7" fmla="*/ 127435 h 9509759"/>
                <a:gd name="connsiteX8" fmla="*/ 127435 w 764592"/>
                <a:gd name="connsiteY8" fmla="*/ 0 h 9509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4592" h="9509759">
                  <a:moveTo>
                    <a:pt x="764592" y="1585001"/>
                  </a:moveTo>
                  <a:lnTo>
                    <a:pt x="764592" y="7924758"/>
                  </a:lnTo>
                  <a:cubicBezTo>
                    <a:pt x="764592" y="8800121"/>
                    <a:pt x="760005" y="9509753"/>
                    <a:pt x="754346" y="9509753"/>
                  </a:cubicBezTo>
                  <a:lnTo>
                    <a:pt x="0" y="9509753"/>
                  </a:lnTo>
                  <a:lnTo>
                    <a:pt x="0" y="9509753"/>
                  </a:lnTo>
                  <a:lnTo>
                    <a:pt x="0" y="6"/>
                  </a:lnTo>
                  <a:lnTo>
                    <a:pt x="0" y="6"/>
                  </a:lnTo>
                  <a:lnTo>
                    <a:pt x="754346" y="6"/>
                  </a:lnTo>
                  <a:cubicBezTo>
                    <a:pt x="760005" y="6"/>
                    <a:pt x="764592" y="709638"/>
                    <a:pt x="764592" y="1585001"/>
                  </a:cubicBezTo>
                  <a:close/>
                </a:path>
              </a:pathLst>
            </a:custGeom>
            <a:ln/>
          </p:spPr>
          <p:style>
            <a:lnRef idx="1">
              <a:schemeClr val="dk1"/>
            </a:lnRef>
            <a:fillRef idx="1001">
              <a:schemeClr val="lt2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0" vert="horz" wrap="square" lIns="57151" tIns="65899" rIns="94474" bIns="65900" numCol="1" spcCol="1270" anchor="ctr" anchorCtr="0">
              <a:noAutofit/>
            </a:bodyPr>
            <a:lstStyle/>
            <a:p>
              <a:pPr marL="114300" lvl="1" indent="-114300" algn="l" defTabSz="666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32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Обсуждение результатов совместной деятельности,  возможности тиражирования данной </a:t>
              </a:r>
              <a:r>
                <a:rPr lang="ru-RU" sz="3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методики</a:t>
              </a:r>
              <a:endParaRPr lang="ru-RU" sz="32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Полилиния 22"/>
            <p:cNvSpPr/>
            <p:nvPr/>
          </p:nvSpPr>
          <p:spPr>
            <a:xfrm>
              <a:off x="7094260" y="1877846"/>
              <a:ext cx="11222522" cy="1793945"/>
            </a:xfrm>
            <a:custGeom>
              <a:avLst/>
              <a:gdLst>
                <a:gd name="connsiteX0" fmla="*/ 127435 w 764592"/>
                <a:gd name="connsiteY0" fmla="*/ 0 h 9509759"/>
                <a:gd name="connsiteX1" fmla="*/ 637157 w 764592"/>
                <a:gd name="connsiteY1" fmla="*/ 0 h 9509759"/>
                <a:gd name="connsiteX2" fmla="*/ 764592 w 764592"/>
                <a:gd name="connsiteY2" fmla="*/ 127435 h 9509759"/>
                <a:gd name="connsiteX3" fmla="*/ 764592 w 764592"/>
                <a:gd name="connsiteY3" fmla="*/ 9509759 h 9509759"/>
                <a:gd name="connsiteX4" fmla="*/ 764592 w 764592"/>
                <a:gd name="connsiteY4" fmla="*/ 9509759 h 9509759"/>
                <a:gd name="connsiteX5" fmla="*/ 0 w 764592"/>
                <a:gd name="connsiteY5" fmla="*/ 9509759 h 9509759"/>
                <a:gd name="connsiteX6" fmla="*/ 0 w 764592"/>
                <a:gd name="connsiteY6" fmla="*/ 9509759 h 9509759"/>
                <a:gd name="connsiteX7" fmla="*/ 0 w 764592"/>
                <a:gd name="connsiteY7" fmla="*/ 127435 h 9509759"/>
                <a:gd name="connsiteX8" fmla="*/ 127435 w 764592"/>
                <a:gd name="connsiteY8" fmla="*/ 0 h 9509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4592" h="9509759">
                  <a:moveTo>
                    <a:pt x="764592" y="1585001"/>
                  </a:moveTo>
                  <a:lnTo>
                    <a:pt x="764592" y="7924758"/>
                  </a:lnTo>
                  <a:cubicBezTo>
                    <a:pt x="764592" y="8800121"/>
                    <a:pt x="760005" y="9509753"/>
                    <a:pt x="754346" y="9509753"/>
                  </a:cubicBezTo>
                  <a:lnTo>
                    <a:pt x="0" y="9509753"/>
                  </a:lnTo>
                  <a:lnTo>
                    <a:pt x="0" y="9509753"/>
                  </a:lnTo>
                  <a:lnTo>
                    <a:pt x="0" y="6"/>
                  </a:lnTo>
                  <a:lnTo>
                    <a:pt x="0" y="6"/>
                  </a:lnTo>
                  <a:lnTo>
                    <a:pt x="754346" y="6"/>
                  </a:lnTo>
                  <a:cubicBezTo>
                    <a:pt x="760005" y="6"/>
                    <a:pt x="764592" y="709638"/>
                    <a:pt x="764592" y="1585001"/>
                  </a:cubicBezTo>
                  <a:close/>
                </a:path>
              </a:pathLst>
            </a:custGeom>
            <a:ln>
              <a:noFill/>
            </a:ln>
          </p:spPr>
          <p:style>
            <a:lnRef idx="1">
              <a:schemeClr val="dk1"/>
            </a:lnRef>
            <a:fillRef idx="1001">
              <a:schemeClr val="lt2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0" vert="horz" wrap="square" lIns="57151" tIns="65899" rIns="94474" bIns="65900" numCol="1" spcCol="1270" anchor="ctr" anchorCtr="0">
              <a:noAutofit/>
            </a:bodyPr>
            <a:lstStyle/>
            <a:p>
              <a:pPr marL="114300" lvl="1" indent="-114300" algn="l" defTabSz="666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32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Обоснование основной идеи </a:t>
              </a:r>
              <a:r>
                <a:rPr lang="ru-RU" sz="3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методики</a:t>
              </a:r>
              <a:endParaRPr lang="ru-RU" sz="32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114300" lvl="1" indent="-114300" algn="l" defTabSz="666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32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Характеристика результативности </a:t>
              </a:r>
              <a:r>
                <a:rPr lang="ru-RU" sz="3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методики</a:t>
              </a:r>
              <a:endParaRPr lang="ru-RU" sz="32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Полилиния 24"/>
            <p:cNvSpPr/>
            <p:nvPr/>
          </p:nvSpPr>
          <p:spPr>
            <a:xfrm>
              <a:off x="7041506" y="3706046"/>
              <a:ext cx="11275276" cy="1654610"/>
            </a:xfrm>
            <a:custGeom>
              <a:avLst/>
              <a:gdLst>
                <a:gd name="connsiteX0" fmla="*/ 127435 w 764592"/>
                <a:gd name="connsiteY0" fmla="*/ 0 h 9509759"/>
                <a:gd name="connsiteX1" fmla="*/ 637157 w 764592"/>
                <a:gd name="connsiteY1" fmla="*/ 0 h 9509759"/>
                <a:gd name="connsiteX2" fmla="*/ 764592 w 764592"/>
                <a:gd name="connsiteY2" fmla="*/ 127435 h 9509759"/>
                <a:gd name="connsiteX3" fmla="*/ 764592 w 764592"/>
                <a:gd name="connsiteY3" fmla="*/ 9509759 h 9509759"/>
                <a:gd name="connsiteX4" fmla="*/ 764592 w 764592"/>
                <a:gd name="connsiteY4" fmla="*/ 9509759 h 9509759"/>
                <a:gd name="connsiteX5" fmla="*/ 0 w 764592"/>
                <a:gd name="connsiteY5" fmla="*/ 9509759 h 9509759"/>
                <a:gd name="connsiteX6" fmla="*/ 0 w 764592"/>
                <a:gd name="connsiteY6" fmla="*/ 9509759 h 9509759"/>
                <a:gd name="connsiteX7" fmla="*/ 0 w 764592"/>
                <a:gd name="connsiteY7" fmla="*/ 127435 h 9509759"/>
                <a:gd name="connsiteX8" fmla="*/ 127435 w 764592"/>
                <a:gd name="connsiteY8" fmla="*/ 0 h 9509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4592" h="9509759">
                  <a:moveTo>
                    <a:pt x="764592" y="1585001"/>
                  </a:moveTo>
                  <a:lnTo>
                    <a:pt x="764592" y="7924758"/>
                  </a:lnTo>
                  <a:cubicBezTo>
                    <a:pt x="764592" y="8800121"/>
                    <a:pt x="760005" y="9509753"/>
                    <a:pt x="754346" y="9509753"/>
                  </a:cubicBezTo>
                  <a:lnTo>
                    <a:pt x="0" y="9509753"/>
                  </a:lnTo>
                  <a:lnTo>
                    <a:pt x="0" y="9509753"/>
                  </a:lnTo>
                  <a:lnTo>
                    <a:pt x="0" y="6"/>
                  </a:lnTo>
                  <a:lnTo>
                    <a:pt x="0" y="6"/>
                  </a:lnTo>
                  <a:lnTo>
                    <a:pt x="754346" y="6"/>
                  </a:lnTo>
                  <a:cubicBezTo>
                    <a:pt x="760005" y="6"/>
                    <a:pt x="764592" y="709638"/>
                    <a:pt x="764592" y="1585001"/>
                  </a:cubicBezTo>
                  <a:close/>
                </a:path>
              </a:pathLst>
            </a:custGeom>
            <a:ln/>
          </p:spPr>
          <p:style>
            <a:lnRef idx="1">
              <a:schemeClr val="dk1"/>
            </a:lnRef>
            <a:fillRef idx="1001">
              <a:schemeClr val="lt2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0" vert="horz" wrap="square" lIns="57151" tIns="65899" rIns="94474" bIns="65900" numCol="1" spcCol="1270" anchor="ctr" anchorCtr="0">
              <a:noAutofit/>
            </a:bodyPr>
            <a:lstStyle/>
            <a:p>
              <a:pPr marL="114300" lvl="1" indent="-114300" algn="l" defTabSz="666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32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Описание системы занятий в рамках </a:t>
              </a:r>
              <a:r>
                <a:rPr lang="ru-RU" sz="3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методики</a:t>
              </a:r>
              <a:endParaRPr lang="ru-RU" sz="32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114300" lvl="1" indent="-114300" algn="l" defTabSz="666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32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Определение основных  рассматриваемых приемов</a:t>
              </a:r>
            </a:p>
          </p:txBody>
        </p:sp>
        <p:sp>
          <p:nvSpPr>
            <p:cNvPr id="32" name="Полилиния 31"/>
            <p:cNvSpPr/>
            <p:nvPr/>
          </p:nvSpPr>
          <p:spPr>
            <a:xfrm>
              <a:off x="1151259" y="3682154"/>
              <a:ext cx="5910714" cy="1652900"/>
            </a:xfrm>
            <a:custGeom>
              <a:avLst/>
              <a:gdLst>
                <a:gd name="connsiteX0" fmla="*/ 0 w 5349239"/>
                <a:gd name="connsiteY0" fmla="*/ 159293 h 955740"/>
                <a:gd name="connsiteX1" fmla="*/ 159293 w 5349239"/>
                <a:gd name="connsiteY1" fmla="*/ 0 h 955740"/>
                <a:gd name="connsiteX2" fmla="*/ 5189946 w 5349239"/>
                <a:gd name="connsiteY2" fmla="*/ 0 h 955740"/>
                <a:gd name="connsiteX3" fmla="*/ 5349239 w 5349239"/>
                <a:gd name="connsiteY3" fmla="*/ 159293 h 955740"/>
                <a:gd name="connsiteX4" fmla="*/ 5349239 w 5349239"/>
                <a:gd name="connsiteY4" fmla="*/ 796447 h 955740"/>
                <a:gd name="connsiteX5" fmla="*/ 5189946 w 5349239"/>
                <a:gd name="connsiteY5" fmla="*/ 955740 h 955740"/>
                <a:gd name="connsiteX6" fmla="*/ 159293 w 5349239"/>
                <a:gd name="connsiteY6" fmla="*/ 955740 h 955740"/>
                <a:gd name="connsiteX7" fmla="*/ 0 w 5349239"/>
                <a:gd name="connsiteY7" fmla="*/ 796447 h 955740"/>
                <a:gd name="connsiteX8" fmla="*/ 0 w 5349239"/>
                <a:gd name="connsiteY8" fmla="*/ 159293 h 955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49239" h="955740">
                  <a:moveTo>
                    <a:pt x="0" y="159293"/>
                  </a:moveTo>
                  <a:cubicBezTo>
                    <a:pt x="0" y="71318"/>
                    <a:pt x="71318" y="0"/>
                    <a:pt x="159293" y="0"/>
                  </a:cubicBezTo>
                  <a:lnTo>
                    <a:pt x="5189946" y="0"/>
                  </a:lnTo>
                  <a:cubicBezTo>
                    <a:pt x="5277921" y="0"/>
                    <a:pt x="5349239" y="71318"/>
                    <a:pt x="5349239" y="159293"/>
                  </a:cubicBezTo>
                  <a:lnTo>
                    <a:pt x="5349239" y="796447"/>
                  </a:lnTo>
                  <a:cubicBezTo>
                    <a:pt x="5349239" y="884422"/>
                    <a:pt x="5277921" y="955740"/>
                    <a:pt x="5189946" y="955740"/>
                  </a:cubicBezTo>
                  <a:lnTo>
                    <a:pt x="159293" y="955740"/>
                  </a:lnTo>
                  <a:cubicBezTo>
                    <a:pt x="71318" y="955740"/>
                    <a:pt x="0" y="884422"/>
                    <a:pt x="0" y="796447"/>
                  </a:cubicBezTo>
                  <a:lnTo>
                    <a:pt x="0" y="159293"/>
                  </a:lnTo>
                  <a:close/>
                </a:path>
              </a:pathLst>
            </a:custGeom>
            <a:ln/>
          </p:spPr>
          <p:style>
            <a:lnRef idx="1">
              <a:schemeClr val="dk1"/>
            </a:lnRef>
            <a:fillRef idx="1001">
              <a:schemeClr val="lt2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0" vert="horz" wrap="square" lIns="130475" tIns="88565" rIns="130475" bIns="88565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000" b="1" kern="1200" dirty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Представление системы занятий </a:t>
              </a:r>
            </a:p>
          </p:txBody>
        </p:sp>
        <p:sp>
          <p:nvSpPr>
            <p:cNvPr id="33" name="Полилиния 32"/>
            <p:cNvSpPr/>
            <p:nvPr/>
          </p:nvSpPr>
          <p:spPr>
            <a:xfrm>
              <a:off x="7051640" y="5380399"/>
              <a:ext cx="11265142" cy="1627833"/>
            </a:xfrm>
            <a:custGeom>
              <a:avLst/>
              <a:gdLst>
                <a:gd name="connsiteX0" fmla="*/ 127435 w 764592"/>
                <a:gd name="connsiteY0" fmla="*/ 0 h 9509759"/>
                <a:gd name="connsiteX1" fmla="*/ 637157 w 764592"/>
                <a:gd name="connsiteY1" fmla="*/ 0 h 9509759"/>
                <a:gd name="connsiteX2" fmla="*/ 764592 w 764592"/>
                <a:gd name="connsiteY2" fmla="*/ 127435 h 9509759"/>
                <a:gd name="connsiteX3" fmla="*/ 764592 w 764592"/>
                <a:gd name="connsiteY3" fmla="*/ 9509759 h 9509759"/>
                <a:gd name="connsiteX4" fmla="*/ 764592 w 764592"/>
                <a:gd name="connsiteY4" fmla="*/ 9509759 h 9509759"/>
                <a:gd name="connsiteX5" fmla="*/ 0 w 764592"/>
                <a:gd name="connsiteY5" fmla="*/ 9509759 h 9509759"/>
                <a:gd name="connsiteX6" fmla="*/ 0 w 764592"/>
                <a:gd name="connsiteY6" fmla="*/ 9509759 h 9509759"/>
                <a:gd name="connsiteX7" fmla="*/ 0 w 764592"/>
                <a:gd name="connsiteY7" fmla="*/ 127435 h 9509759"/>
                <a:gd name="connsiteX8" fmla="*/ 127435 w 764592"/>
                <a:gd name="connsiteY8" fmla="*/ 0 h 9509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4592" h="9509759">
                  <a:moveTo>
                    <a:pt x="764592" y="1585001"/>
                  </a:moveTo>
                  <a:lnTo>
                    <a:pt x="764592" y="7924758"/>
                  </a:lnTo>
                  <a:cubicBezTo>
                    <a:pt x="764592" y="8800121"/>
                    <a:pt x="760005" y="9509753"/>
                    <a:pt x="754346" y="9509753"/>
                  </a:cubicBezTo>
                  <a:lnTo>
                    <a:pt x="0" y="9509753"/>
                  </a:lnTo>
                  <a:lnTo>
                    <a:pt x="0" y="9509753"/>
                  </a:lnTo>
                  <a:lnTo>
                    <a:pt x="0" y="6"/>
                  </a:lnTo>
                  <a:lnTo>
                    <a:pt x="0" y="6"/>
                  </a:lnTo>
                  <a:lnTo>
                    <a:pt x="754346" y="6"/>
                  </a:lnTo>
                  <a:cubicBezTo>
                    <a:pt x="760005" y="6"/>
                    <a:pt x="764592" y="709638"/>
                    <a:pt x="764592" y="1585001"/>
                  </a:cubicBezTo>
                  <a:close/>
                </a:path>
              </a:pathLst>
            </a:custGeom>
            <a:ln/>
          </p:spPr>
          <p:style>
            <a:lnRef idx="1">
              <a:schemeClr val="dk1"/>
            </a:lnRef>
            <a:fillRef idx="1001">
              <a:schemeClr val="lt2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0" vert="horz" wrap="square" lIns="57151" tIns="65899" rIns="94474" bIns="65900" numCol="1" spcCol="1270" anchor="ctr" anchorCtr="0">
              <a:noAutofit/>
            </a:bodyPr>
            <a:lstStyle/>
            <a:p>
              <a:pPr marL="114300" lvl="1" indent="-114300" algn="l" defTabSz="666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3200" b="1" kern="1200" dirty="0">
                  <a:solidFill>
                    <a:srgbClr val="4D4D4D">
                      <a:hueOff val="0"/>
                      <a:satOff val="0"/>
                      <a:lumOff val="0"/>
                      <a:alphaOff val="0"/>
                    </a:srgb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П</a:t>
              </a:r>
              <a:r>
                <a:rPr lang="ru-RU" sz="3200" b="1" kern="1200" dirty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оказ методик, приемов, техник в рамках игры-занятия    с фокус-группой</a:t>
              </a:r>
            </a:p>
          </p:txBody>
        </p:sp>
        <p:sp>
          <p:nvSpPr>
            <p:cNvPr id="34" name="Полилиния 33"/>
            <p:cNvSpPr/>
            <p:nvPr/>
          </p:nvSpPr>
          <p:spPr>
            <a:xfrm>
              <a:off x="1129885" y="5343865"/>
              <a:ext cx="5910714" cy="1766545"/>
            </a:xfrm>
            <a:custGeom>
              <a:avLst/>
              <a:gdLst>
                <a:gd name="connsiteX0" fmla="*/ 0 w 5349239"/>
                <a:gd name="connsiteY0" fmla="*/ 159293 h 955740"/>
                <a:gd name="connsiteX1" fmla="*/ 159293 w 5349239"/>
                <a:gd name="connsiteY1" fmla="*/ 0 h 955740"/>
                <a:gd name="connsiteX2" fmla="*/ 5189946 w 5349239"/>
                <a:gd name="connsiteY2" fmla="*/ 0 h 955740"/>
                <a:gd name="connsiteX3" fmla="*/ 5349239 w 5349239"/>
                <a:gd name="connsiteY3" fmla="*/ 159293 h 955740"/>
                <a:gd name="connsiteX4" fmla="*/ 5349239 w 5349239"/>
                <a:gd name="connsiteY4" fmla="*/ 796447 h 955740"/>
                <a:gd name="connsiteX5" fmla="*/ 5189946 w 5349239"/>
                <a:gd name="connsiteY5" fmla="*/ 955740 h 955740"/>
                <a:gd name="connsiteX6" fmla="*/ 159293 w 5349239"/>
                <a:gd name="connsiteY6" fmla="*/ 955740 h 955740"/>
                <a:gd name="connsiteX7" fmla="*/ 0 w 5349239"/>
                <a:gd name="connsiteY7" fmla="*/ 796447 h 955740"/>
                <a:gd name="connsiteX8" fmla="*/ 0 w 5349239"/>
                <a:gd name="connsiteY8" fmla="*/ 159293 h 955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49239" h="955740">
                  <a:moveTo>
                    <a:pt x="0" y="159293"/>
                  </a:moveTo>
                  <a:cubicBezTo>
                    <a:pt x="0" y="71318"/>
                    <a:pt x="71318" y="0"/>
                    <a:pt x="159293" y="0"/>
                  </a:cubicBezTo>
                  <a:lnTo>
                    <a:pt x="5189946" y="0"/>
                  </a:lnTo>
                  <a:cubicBezTo>
                    <a:pt x="5277921" y="0"/>
                    <a:pt x="5349239" y="71318"/>
                    <a:pt x="5349239" y="159293"/>
                  </a:cubicBezTo>
                  <a:lnTo>
                    <a:pt x="5349239" y="796447"/>
                  </a:lnTo>
                  <a:cubicBezTo>
                    <a:pt x="5349239" y="884422"/>
                    <a:pt x="5277921" y="955740"/>
                    <a:pt x="5189946" y="955740"/>
                  </a:cubicBezTo>
                  <a:lnTo>
                    <a:pt x="159293" y="955740"/>
                  </a:lnTo>
                  <a:cubicBezTo>
                    <a:pt x="71318" y="955740"/>
                    <a:pt x="0" y="884422"/>
                    <a:pt x="0" y="796447"/>
                  </a:cubicBezTo>
                  <a:lnTo>
                    <a:pt x="0" y="159293"/>
                  </a:lnTo>
                  <a:close/>
                </a:path>
              </a:pathLst>
            </a:custGeom>
            <a:ln/>
          </p:spPr>
          <p:style>
            <a:lnRef idx="1">
              <a:schemeClr val="dk1"/>
            </a:lnRef>
            <a:fillRef idx="1001">
              <a:schemeClr val="lt2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0" vert="horz" wrap="square" lIns="130475" tIns="88565" rIns="130475" bIns="88565" numCol="1" spcCol="1270" anchor="ctr" anchorCtr="0">
              <a:noAutofit/>
            </a:bodyPr>
            <a:lstStyle/>
            <a:p>
              <a:pPr lvl="0" algn="ctr" defTabSz="977900"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b="1" kern="1200" dirty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Практическая  часть.            Проведение имитационной            игры-занятия</a:t>
              </a:r>
            </a:p>
          </p:txBody>
        </p:sp>
        <p:sp>
          <p:nvSpPr>
            <p:cNvPr id="35" name="Полилиния 34"/>
            <p:cNvSpPr/>
            <p:nvPr/>
          </p:nvSpPr>
          <p:spPr>
            <a:xfrm>
              <a:off x="6971050" y="7040206"/>
              <a:ext cx="11447694" cy="1498262"/>
            </a:xfrm>
            <a:custGeom>
              <a:avLst/>
              <a:gdLst>
                <a:gd name="connsiteX0" fmla="*/ 127435 w 764592"/>
                <a:gd name="connsiteY0" fmla="*/ 0 h 9509759"/>
                <a:gd name="connsiteX1" fmla="*/ 637157 w 764592"/>
                <a:gd name="connsiteY1" fmla="*/ 0 h 9509759"/>
                <a:gd name="connsiteX2" fmla="*/ 764592 w 764592"/>
                <a:gd name="connsiteY2" fmla="*/ 127435 h 9509759"/>
                <a:gd name="connsiteX3" fmla="*/ 764592 w 764592"/>
                <a:gd name="connsiteY3" fmla="*/ 9509759 h 9509759"/>
                <a:gd name="connsiteX4" fmla="*/ 764592 w 764592"/>
                <a:gd name="connsiteY4" fmla="*/ 9509759 h 9509759"/>
                <a:gd name="connsiteX5" fmla="*/ 0 w 764592"/>
                <a:gd name="connsiteY5" fmla="*/ 9509759 h 9509759"/>
                <a:gd name="connsiteX6" fmla="*/ 0 w 764592"/>
                <a:gd name="connsiteY6" fmla="*/ 9509759 h 9509759"/>
                <a:gd name="connsiteX7" fmla="*/ 0 w 764592"/>
                <a:gd name="connsiteY7" fmla="*/ 127435 h 9509759"/>
                <a:gd name="connsiteX8" fmla="*/ 127435 w 764592"/>
                <a:gd name="connsiteY8" fmla="*/ 0 h 9509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4592" h="9509759">
                  <a:moveTo>
                    <a:pt x="764592" y="1585001"/>
                  </a:moveTo>
                  <a:lnTo>
                    <a:pt x="764592" y="7924758"/>
                  </a:lnTo>
                  <a:cubicBezTo>
                    <a:pt x="764592" y="8800121"/>
                    <a:pt x="760005" y="9509753"/>
                    <a:pt x="754346" y="9509753"/>
                  </a:cubicBezTo>
                  <a:lnTo>
                    <a:pt x="0" y="9509753"/>
                  </a:lnTo>
                  <a:lnTo>
                    <a:pt x="0" y="9509753"/>
                  </a:lnTo>
                  <a:lnTo>
                    <a:pt x="0" y="6"/>
                  </a:lnTo>
                  <a:lnTo>
                    <a:pt x="0" y="6"/>
                  </a:lnTo>
                  <a:lnTo>
                    <a:pt x="754346" y="6"/>
                  </a:lnTo>
                  <a:cubicBezTo>
                    <a:pt x="760005" y="6"/>
                    <a:pt x="764592" y="709638"/>
                    <a:pt x="764592" y="1585001"/>
                  </a:cubicBezTo>
                  <a:close/>
                </a:path>
              </a:pathLst>
            </a:custGeom>
            <a:ln/>
          </p:spPr>
          <p:style>
            <a:lnRef idx="1">
              <a:schemeClr val="dk1"/>
            </a:lnRef>
            <a:fillRef idx="1001">
              <a:schemeClr val="lt2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0" vert="horz" wrap="square" lIns="57151" tIns="65899" rIns="94474" bIns="65900" numCol="1" spcCol="1270" anchor="ctr" anchorCtr="0">
              <a:noAutofit/>
            </a:bodyPr>
            <a:lstStyle/>
            <a:p>
              <a:pPr marL="114300" lvl="1" indent="-114300" algn="l" defTabSz="666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32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Выполнение участниками самостоятельной работы по созданию модели занятия с применением данной </a:t>
              </a:r>
              <a:r>
                <a:rPr lang="ru-RU" sz="3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методики</a:t>
              </a:r>
              <a:endParaRPr lang="ru-RU" sz="32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114300" lvl="1" indent="-114300" algn="l" defTabSz="666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32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Представление результатов самостоятельной работы</a:t>
              </a:r>
            </a:p>
          </p:txBody>
        </p:sp>
        <p:sp>
          <p:nvSpPr>
            <p:cNvPr id="36" name="Полилиния 35"/>
            <p:cNvSpPr/>
            <p:nvPr/>
          </p:nvSpPr>
          <p:spPr>
            <a:xfrm>
              <a:off x="1068476" y="7134282"/>
              <a:ext cx="5910714" cy="1437301"/>
            </a:xfrm>
            <a:custGeom>
              <a:avLst/>
              <a:gdLst>
                <a:gd name="connsiteX0" fmla="*/ 0 w 5349239"/>
                <a:gd name="connsiteY0" fmla="*/ 159293 h 955740"/>
                <a:gd name="connsiteX1" fmla="*/ 159293 w 5349239"/>
                <a:gd name="connsiteY1" fmla="*/ 0 h 955740"/>
                <a:gd name="connsiteX2" fmla="*/ 5189946 w 5349239"/>
                <a:gd name="connsiteY2" fmla="*/ 0 h 955740"/>
                <a:gd name="connsiteX3" fmla="*/ 5349239 w 5349239"/>
                <a:gd name="connsiteY3" fmla="*/ 159293 h 955740"/>
                <a:gd name="connsiteX4" fmla="*/ 5349239 w 5349239"/>
                <a:gd name="connsiteY4" fmla="*/ 796447 h 955740"/>
                <a:gd name="connsiteX5" fmla="*/ 5189946 w 5349239"/>
                <a:gd name="connsiteY5" fmla="*/ 955740 h 955740"/>
                <a:gd name="connsiteX6" fmla="*/ 159293 w 5349239"/>
                <a:gd name="connsiteY6" fmla="*/ 955740 h 955740"/>
                <a:gd name="connsiteX7" fmla="*/ 0 w 5349239"/>
                <a:gd name="connsiteY7" fmla="*/ 796447 h 955740"/>
                <a:gd name="connsiteX8" fmla="*/ 0 w 5349239"/>
                <a:gd name="connsiteY8" fmla="*/ 159293 h 955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49239" h="955740">
                  <a:moveTo>
                    <a:pt x="0" y="159293"/>
                  </a:moveTo>
                  <a:cubicBezTo>
                    <a:pt x="0" y="71318"/>
                    <a:pt x="71318" y="0"/>
                    <a:pt x="159293" y="0"/>
                  </a:cubicBezTo>
                  <a:lnTo>
                    <a:pt x="5189946" y="0"/>
                  </a:lnTo>
                  <a:cubicBezTo>
                    <a:pt x="5277921" y="0"/>
                    <a:pt x="5349239" y="71318"/>
                    <a:pt x="5349239" y="159293"/>
                  </a:cubicBezTo>
                  <a:lnTo>
                    <a:pt x="5349239" y="796447"/>
                  </a:lnTo>
                  <a:cubicBezTo>
                    <a:pt x="5349239" y="884422"/>
                    <a:pt x="5277921" y="955740"/>
                    <a:pt x="5189946" y="955740"/>
                  </a:cubicBezTo>
                  <a:lnTo>
                    <a:pt x="159293" y="955740"/>
                  </a:lnTo>
                  <a:cubicBezTo>
                    <a:pt x="71318" y="955740"/>
                    <a:pt x="0" y="884422"/>
                    <a:pt x="0" y="796447"/>
                  </a:cubicBezTo>
                  <a:lnTo>
                    <a:pt x="0" y="159293"/>
                  </a:lnTo>
                  <a:close/>
                </a:path>
              </a:pathLst>
            </a:custGeom>
            <a:ln/>
          </p:spPr>
          <p:style>
            <a:lnRef idx="1">
              <a:schemeClr val="dk1"/>
            </a:lnRef>
            <a:fillRef idx="1001">
              <a:schemeClr val="lt2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0" vert="horz" wrap="square" lIns="130475" tIns="88565" rIns="130475" bIns="88565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b="1" kern="1200" dirty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Моделирование. Афиширование результатов</a:t>
              </a:r>
            </a:p>
          </p:txBody>
        </p:sp>
        <p:sp>
          <p:nvSpPr>
            <p:cNvPr id="37" name="Полилиния 36"/>
            <p:cNvSpPr/>
            <p:nvPr/>
          </p:nvSpPr>
          <p:spPr>
            <a:xfrm>
              <a:off x="1061292" y="8573748"/>
              <a:ext cx="5917172" cy="1437301"/>
            </a:xfrm>
            <a:custGeom>
              <a:avLst/>
              <a:gdLst>
                <a:gd name="connsiteX0" fmla="*/ 0 w 5349239"/>
                <a:gd name="connsiteY0" fmla="*/ 159293 h 955740"/>
                <a:gd name="connsiteX1" fmla="*/ 159293 w 5349239"/>
                <a:gd name="connsiteY1" fmla="*/ 0 h 955740"/>
                <a:gd name="connsiteX2" fmla="*/ 5189946 w 5349239"/>
                <a:gd name="connsiteY2" fmla="*/ 0 h 955740"/>
                <a:gd name="connsiteX3" fmla="*/ 5349239 w 5349239"/>
                <a:gd name="connsiteY3" fmla="*/ 159293 h 955740"/>
                <a:gd name="connsiteX4" fmla="*/ 5349239 w 5349239"/>
                <a:gd name="connsiteY4" fmla="*/ 796447 h 955740"/>
                <a:gd name="connsiteX5" fmla="*/ 5189946 w 5349239"/>
                <a:gd name="connsiteY5" fmla="*/ 955740 h 955740"/>
                <a:gd name="connsiteX6" fmla="*/ 159293 w 5349239"/>
                <a:gd name="connsiteY6" fmla="*/ 955740 h 955740"/>
                <a:gd name="connsiteX7" fmla="*/ 0 w 5349239"/>
                <a:gd name="connsiteY7" fmla="*/ 796447 h 955740"/>
                <a:gd name="connsiteX8" fmla="*/ 0 w 5349239"/>
                <a:gd name="connsiteY8" fmla="*/ 159293 h 955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49239" h="955740">
                  <a:moveTo>
                    <a:pt x="0" y="159293"/>
                  </a:moveTo>
                  <a:cubicBezTo>
                    <a:pt x="0" y="71318"/>
                    <a:pt x="71318" y="0"/>
                    <a:pt x="159293" y="0"/>
                  </a:cubicBezTo>
                  <a:lnTo>
                    <a:pt x="5189946" y="0"/>
                  </a:lnTo>
                  <a:cubicBezTo>
                    <a:pt x="5277921" y="0"/>
                    <a:pt x="5349239" y="71318"/>
                    <a:pt x="5349239" y="159293"/>
                  </a:cubicBezTo>
                  <a:lnTo>
                    <a:pt x="5349239" y="796447"/>
                  </a:lnTo>
                  <a:cubicBezTo>
                    <a:pt x="5349239" y="884422"/>
                    <a:pt x="5277921" y="955740"/>
                    <a:pt x="5189946" y="955740"/>
                  </a:cubicBezTo>
                  <a:lnTo>
                    <a:pt x="159293" y="955740"/>
                  </a:lnTo>
                  <a:cubicBezTo>
                    <a:pt x="71318" y="955740"/>
                    <a:pt x="0" y="884422"/>
                    <a:pt x="0" y="796447"/>
                  </a:cubicBezTo>
                  <a:lnTo>
                    <a:pt x="0" y="159293"/>
                  </a:lnTo>
                  <a:close/>
                </a:path>
              </a:pathLst>
            </a:custGeom>
            <a:ln/>
          </p:spPr>
          <p:style>
            <a:lnRef idx="1">
              <a:schemeClr val="dk1"/>
            </a:lnRef>
            <a:fillRef idx="1001">
              <a:schemeClr val="lt2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0" vert="horz" wrap="square" lIns="130475" tIns="88565" rIns="130475" bIns="88565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b="1" kern="1200" dirty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Рефлексия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944193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346736" y="0"/>
            <a:ext cx="1764640" cy="9388446"/>
            <a:chOff x="0" y="0"/>
            <a:chExt cx="464761" cy="247267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4761" cy="2472677"/>
            </a:xfrm>
            <a:custGeom>
              <a:avLst/>
              <a:gdLst/>
              <a:ahLst/>
              <a:cxnLst/>
              <a:rect l="l" t="t" r="r" b="b"/>
              <a:pathLst>
                <a:path w="464761" h="2472677">
                  <a:moveTo>
                    <a:pt x="0" y="0"/>
                  </a:moveTo>
                  <a:lnTo>
                    <a:pt x="464761" y="0"/>
                  </a:lnTo>
                  <a:lnTo>
                    <a:pt x="464761" y="2472677"/>
                  </a:lnTo>
                  <a:lnTo>
                    <a:pt x="0" y="2472677"/>
                  </a:lnTo>
                  <a:close/>
                </a:path>
              </a:pathLst>
            </a:custGeom>
            <a:solidFill>
              <a:srgbClr val="5B4F47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4761" cy="25107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9888952">
            <a:off x="10506596" y="7997332"/>
            <a:ext cx="11507725" cy="5105245"/>
          </a:xfrm>
          <a:custGeom>
            <a:avLst/>
            <a:gdLst/>
            <a:ahLst/>
            <a:cxnLst/>
            <a:rect l="l" t="t" r="r" b="b"/>
            <a:pathLst>
              <a:path w="11507725" h="5105245">
                <a:moveTo>
                  <a:pt x="0" y="0"/>
                </a:moveTo>
                <a:lnTo>
                  <a:pt x="11507725" y="0"/>
                </a:lnTo>
                <a:lnTo>
                  <a:pt x="11507725" y="5105246"/>
                </a:lnTo>
                <a:lnTo>
                  <a:pt x="0" y="51052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400000">
            <a:off x="1118598" y="8700350"/>
            <a:ext cx="521998" cy="854194"/>
          </a:xfrm>
          <a:custGeom>
            <a:avLst/>
            <a:gdLst/>
            <a:ahLst/>
            <a:cxnLst/>
            <a:rect l="l" t="t" r="r" b="b"/>
            <a:pathLst>
              <a:path w="521998" h="854194">
                <a:moveTo>
                  <a:pt x="0" y="0"/>
                </a:moveTo>
                <a:lnTo>
                  <a:pt x="521998" y="0"/>
                </a:lnTo>
                <a:lnTo>
                  <a:pt x="521998" y="854194"/>
                </a:lnTo>
                <a:lnTo>
                  <a:pt x="0" y="8541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40729"/>
            </a:stretch>
          </a:blipFill>
        </p:spPr>
      </p:sp>
      <p:sp>
        <p:nvSpPr>
          <p:cNvPr id="9" name="Freeform 9"/>
          <p:cNvSpPr/>
          <p:nvPr/>
        </p:nvSpPr>
        <p:spPr>
          <a:xfrm rot="-5400000">
            <a:off x="2155899" y="8700350"/>
            <a:ext cx="521998" cy="854194"/>
          </a:xfrm>
          <a:custGeom>
            <a:avLst/>
            <a:gdLst/>
            <a:ahLst/>
            <a:cxnLst/>
            <a:rect l="l" t="t" r="r" b="b"/>
            <a:pathLst>
              <a:path w="521998" h="854194">
                <a:moveTo>
                  <a:pt x="0" y="0"/>
                </a:moveTo>
                <a:lnTo>
                  <a:pt x="521998" y="0"/>
                </a:lnTo>
                <a:lnTo>
                  <a:pt x="521998" y="854194"/>
                </a:lnTo>
                <a:lnTo>
                  <a:pt x="0" y="8541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40729"/>
            </a:stretch>
          </a:blipFill>
        </p:spPr>
      </p:sp>
      <p:sp>
        <p:nvSpPr>
          <p:cNvPr id="10" name="Freeform 10"/>
          <p:cNvSpPr/>
          <p:nvPr/>
        </p:nvSpPr>
        <p:spPr>
          <a:xfrm rot="-5400000">
            <a:off x="5267801" y="8700350"/>
            <a:ext cx="521998" cy="854194"/>
          </a:xfrm>
          <a:custGeom>
            <a:avLst/>
            <a:gdLst/>
            <a:ahLst/>
            <a:cxnLst/>
            <a:rect l="l" t="t" r="r" b="b"/>
            <a:pathLst>
              <a:path w="521998" h="854194">
                <a:moveTo>
                  <a:pt x="0" y="0"/>
                </a:moveTo>
                <a:lnTo>
                  <a:pt x="521998" y="0"/>
                </a:lnTo>
                <a:lnTo>
                  <a:pt x="521998" y="854194"/>
                </a:lnTo>
                <a:lnTo>
                  <a:pt x="0" y="8541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40729"/>
            </a:stretch>
          </a:blipFill>
        </p:spPr>
      </p:sp>
      <p:sp>
        <p:nvSpPr>
          <p:cNvPr id="11" name="Freeform 11"/>
          <p:cNvSpPr/>
          <p:nvPr/>
        </p:nvSpPr>
        <p:spPr>
          <a:xfrm rot="-5400000">
            <a:off x="6305102" y="8700350"/>
            <a:ext cx="521998" cy="854194"/>
          </a:xfrm>
          <a:custGeom>
            <a:avLst/>
            <a:gdLst/>
            <a:ahLst/>
            <a:cxnLst/>
            <a:rect l="l" t="t" r="r" b="b"/>
            <a:pathLst>
              <a:path w="521998" h="854194">
                <a:moveTo>
                  <a:pt x="0" y="0"/>
                </a:moveTo>
                <a:lnTo>
                  <a:pt x="521998" y="0"/>
                </a:lnTo>
                <a:lnTo>
                  <a:pt x="521998" y="854194"/>
                </a:lnTo>
                <a:lnTo>
                  <a:pt x="0" y="8541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40729"/>
            </a:stretch>
          </a:blipFill>
        </p:spPr>
      </p:sp>
      <p:sp>
        <p:nvSpPr>
          <p:cNvPr id="12" name="Freeform 12"/>
          <p:cNvSpPr/>
          <p:nvPr/>
        </p:nvSpPr>
        <p:spPr>
          <a:xfrm rot="-5400000">
            <a:off x="3193200" y="8700350"/>
            <a:ext cx="521998" cy="854194"/>
          </a:xfrm>
          <a:custGeom>
            <a:avLst/>
            <a:gdLst/>
            <a:ahLst/>
            <a:cxnLst/>
            <a:rect l="l" t="t" r="r" b="b"/>
            <a:pathLst>
              <a:path w="521998" h="854194">
                <a:moveTo>
                  <a:pt x="0" y="0"/>
                </a:moveTo>
                <a:lnTo>
                  <a:pt x="521998" y="0"/>
                </a:lnTo>
                <a:lnTo>
                  <a:pt x="521998" y="854194"/>
                </a:lnTo>
                <a:lnTo>
                  <a:pt x="0" y="8541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40729"/>
            </a:stretch>
          </a:blipFill>
        </p:spPr>
      </p:sp>
      <p:sp>
        <p:nvSpPr>
          <p:cNvPr id="13" name="Freeform 13"/>
          <p:cNvSpPr/>
          <p:nvPr/>
        </p:nvSpPr>
        <p:spPr>
          <a:xfrm rot="-5400000">
            <a:off x="4230501" y="8700350"/>
            <a:ext cx="521998" cy="854194"/>
          </a:xfrm>
          <a:custGeom>
            <a:avLst/>
            <a:gdLst/>
            <a:ahLst/>
            <a:cxnLst/>
            <a:rect l="l" t="t" r="r" b="b"/>
            <a:pathLst>
              <a:path w="521998" h="854194">
                <a:moveTo>
                  <a:pt x="0" y="0"/>
                </a:moveTo>
                <a:lnTo>
                  <a:pt x="521998" y="0"/>
                </a:lnTo>
                <a:lnTo>
                  <a:pt x="521998" y="854194"/>
                </a:lnTo>
                <a:lnTo>
                  <a:pt x="0" y="8541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40729"/>
            </a:stretch>
          </a:blipFill>
        </p:spPr>
      </p:sp>
      <p:sp>
        <p:nvSpPr>
          <p:cNvPr id="14" name="Freeform 14"/>
          <p:cNvSpPr/>
          <p:nvPr/>
        </p:nvSpPr>
        <p:spPr>
          <a:xfrm rot="-5400000">
            <a:off x="7400397" y="8739768"/>
            <a:ext cx="521998" cy="854194"/>
          </a:xfrm>
          <a:custGeom>
            <a:avLst/>
            <a:gdLst/>
            <a:ahLst/>
            <a:cxnLst/>
            <a:rect l="l" t="t" r="r" b="b"/>
            <a:pathLst>
              <a:path w="521998" h="854194">
                <a:moveTo>
                  <a:pt x="0" y="0"/>
                </a:moveTo>
                <a:lnTo>
                  <a:pt x="521998" y="0"/>
                </a:lnTo>
                <a:lnTo>
                  <a:pt x="521998" y="854194"/>
                </a:lnTo>
                <a:lnTo>
                  <a:pt x="0" y="8541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40729"/>
            </a:stretch>
          </a:blipFill>
        </p:spPr>
      </p:sp>
      <p:sp>
        <p:nvSpPr>
          <p:cNvPr id="15" name="Freeform 15"/>
          <p:cNvSpPr/>
          <p:nvPr/>
        </p:nvSpPr>
        <p:spPr>
          <a:xfrm rot="-5400000">
            <a:off x="8379704" y="8700350"/>
            <a:ext cx="521998" cy="854194"/>
          </a:xfrm>
          <a:custGeom>
            <a:avLst/>
            <a:gdLst/>
            <a:ahLst/>
            <a:cxnLst/>
            <a:rect l="l" t="t" r="r" b="b"/>
            <a:pathLst>
              <a:path w="521998" h="854194">
                <a:moveTo>
                  <a:pt x="0" y="0"/>
                </a:moveTo>
                <a:lnTo>
                  <a:pt x="521998" y="0"/>
                </a:lnTo>
                <a:lnTo>
                  <a:pt x="521998" y="854194"/>
                </a:lnTo>
                <a:lnTo>
                  <a:pt x="0" y="8541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40729"/>
            </a:stretch>
          </a:blipFill>
        </p:spPr>
      </p:sp>
      <p:sp>
        <p:nvSpPr>
          <p:cNvPr id="16" name="Freeform 16"/>
          <p:cNvSpPr/>
          <p:nvPr/>
        </p:nvSpPr>
        <p:spPr>
          <a:xfrm rot="-5400000">
            <a:off x="9414873" y="8700350"/>
            <a:ext cx="521998" cy="854194"/>
          </a:xfrm>
          <a:custGeom>
            <a:avLst/>
            <a:gdLst/>
            <a:ahLst/>
            <a:cxnLst/>
            <a:rect l="l" t="t" r="r" b="b"/>
            <a:pathLst>
              <a:path w="521998" h="854194">
                <a:moveTo>
                  <a:pt x="0" y="0"/>
                </a:moveTo>
                <a:lnTo>
                  <a:pt x="521998" y="0"/>
                </a:lnTo>
                <a:lnTo>
                  <a:pt x="521998" y="854194"/>
                </a:lnTo>
                <a:lnTo>
                  <a:pt x="0" y="8541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40729"/>
            </a:stretch>
          </a:blipFill>
        </p:spPr>
      </p:sp>
      <p:sp>
        <p:nvSpPr>
          <p:cNvPr id="17" name="Freeform 17"/>
          <p:cNvSpPr/>
          <p:nvPr/>
        </p:nvSpPr>
        <p:spPr>
          <a:xfrm rot="-5400000">
            <a:off x="10450042" y="8700350"/>
            <a:ext cx="521998" cy="854194"/>
          </a:xfrm>
          <a:custGeom>
            <a:avLst/>
            <a:gdLst/>
            <a:ahLst/>
            <a:cxnLst/>
            <a:rect l="l" t="t" r="r" b="b"/>
            <a:pathLst>
              <a:path w="521998" h="854194">
                <a:moveTo>
                  <a:pt x="0" y="0"/>
                </a:moveTo>
                <a:lnTo>
                  <a:pt x="521998" y="0"/>
                </a:lnTo>
                <a:lnTo>
                  <a:pt x="521998" y="854194"/>
                </a:lnTo>
                <a:lnTo>
                  <a:pt x="0" y="8541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40729"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1103057" y="201066"/>
            <a:ext cx="13562756" cy="1436291"/>
          </a:xfrm>
          <a:prstGeom prst="rect">
            <a:avLst/>
          </a:prstGeom>
          <a:gradFill>
            <a:gsLst>
              <a:gs pos="0">
                <a:schemeClr val="bg2">
                  <a:lumMod val="25000"/>
                </a:schemeClr>
              </a:gs>
              <a:gs pos="35000">
                <a:schemeClr val="accent6">
                  <a:tint val="37000"/>
                  <a:satMod val="300000"/>
                </a:schemeClr>
              </a:gs>
              <a:gs pos="100000">
                <a:schemeClr val="accent6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  <a:spcBef>
                <a:spcPct val="0"/>
              </a:spcBef>
            </a:pPr>
            <a:endParaRPr lang="ru-RU" sz="500" b="1" dirty="0">
              <a:solidFill>
                <a:srgbClr val="5B4F47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ru-RU" sz="3600" b="1" dirty="0">
                <a:solidFill>
                  <a:srgbClr val="5B4F47"/>
                </a:solidFill>
                <a:latin typeface="Roboto Bold"/>
                <a:ea typeface="Roboto Bold"/>
                <a:cs typeface="Roboto Bold"/>
                <a:sym typeface="Roboto Bold"/>
              </a:rPr>
              <a:t>Показатель качества современного мастер-класса</a:t>
            </a:r>
            <a:endParaRPr lang="ru-RU" sz="500" b="1" dirty="0">
              <a:solidFill>
                <a:srgbClr val="5B4F47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3500"/>
              </a:lnSpc>
              <a:spcBef>
                <a:spcPct val="0"/>
              </a:spcBef>
            </a:pPr>
            <a:endParaRPr lang="ru-RU" sz="3600" b="1" dirty="0">
              <a:solidFill>
                <a:srgbClr val="5B4F47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30349" y="2346390"/>
            <a:ext cx="4815285" cy="646331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Презентативность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48608" y="3515448"/>
            <a:ext cx="4815285" cy="646331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Прогрессивность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435014" y="2088601"/>
            <a:ext cx="9207732" cy="120032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Умение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отрефлексировать и 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представить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эффективные практики наставничества </a:t>
            </a:r>
            <a:endParaRPr lang="ru-RU" sz="36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30349" y="4675381"/>
            <a:ext cx="4815285" cy="646331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Мотивированность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56022" y="5906242"/>
            <a:ext cx="4815285" cy="646331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Технологичность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56022" y="7160723"/>
            <a:ext cx="4815285" cy="646331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Эффективность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356022" y="8415204"/>
            <a:ext cx="4815285" cy="1200329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Общая культура наставника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355625" y="1808212"/>
            <a:ext cx="9214190" cy="34163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Умение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представить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 обоснованные и эффективные формы, методы, средства и приемы обучения и воспитания для применения наставляемыми в их профессиональной деятельности</a:t>
            </a:r>
            <a:endParaRPr lang="ru-RU" sz="36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282694" y="3201714"/>
            <a:ext cx="9214190" cy="175432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Понимание основных тенденций, приоритетных задач и современных технологий в воспитании и обучении детей</a:t>
            </a:r>
            <a:endParaRPr lang="ru-RU" sz="36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317408" y="2746945"/>
            <a:ext cx="9214190" cy="34163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Умение представить педагогически обоснованные и 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эффективные формы методы, средства и приемы обучения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воспитания для применения наставляемыми в их профессиональной деятельности </a:t>
            </a:r>
            <a:endParaRPr lang="ru-RU" sz="36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273699" y="4164385"/>
            <a:ext cx="9214190" cy="23083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Умение вовлечь участников мастер-класса в конструктивный диалог, создать благоприятный психологический климат и достичь планируемого результата</a:t>
            </a:r>
            <a:endParaRPr lang="ru-RU" sz="36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279954" y="4943523"/>
            <a:ext cx="9214190" cy="34163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Умение представить педагогически обоснованные и эффективные формы, методы, средства и приемы обучения и воспитания для применения наставляемыми в их профессиональной деятельности</a:t>
            </a:r>
            <a:endParaRPr lang="ru-RU" sz="36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241724" y="4710983"/>
            <a:ext cx="9214190" cy="23083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Умение обеспечить целостность и завершенность мастер-класса, оригинальность формы его проведения и получение обратной связи от участников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203282" y="6106478"/>
            <a:ext cx="9214190" cy="23083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Умение обеспечить целостность и завершенность мастер-класса, оригинальность формы его проведения и 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обратной связи от участников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241724" y="6122861"/>
            <a:ext cx="9214190" cy="23083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Умение анализировать открытый мастер-класс для установления соответствия содержания, методов и средств поставленным целям и задачам</a:t>
            </a:r>
            <a:endParaRPr lang="ru-RU" sz="36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384847" y="2183955"/>
            <a:ext cx="9214190" cy="23083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обеспечить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целостность и завершенность мастер-класса, 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оригинальность формы его проведения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получение обратной связи от участников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40" grpId="0" animBg="1"/>
      <p:bldP spid="41" grpId="0" animBg="1"/>
      <p:bldP spid="41" grpId="1" animBg="1"/>
      <p:bldP spid="45" grpId="0" animBg="1"/>
      <p:bldP spid="49" grpId="0" animBg="1"/>
      <p:bldP spid="54" grpId="0" animBg="1"/>
      <p:bldP spid="57" grpId="0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111" b="-9111"/>
            </a:stretch>
          </a:blipFill>
        </p:spPr>
      </p:sp>
      <p:grpSp>
        <p:nvGrpSpPr>
          <p:cNvPr id="22" name="Group 22"/>
          <p:cNvGrpSpPr/>
          <p:nvPr/>
        </p:nvGrpSpPr>
        <p:grpSpPr>
          <a:xfrm>
            <a:off x="15271135" y="6999845"/>
            <a:ext cx="3146742" cy="3146742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B4F47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 rot="-2275784">
            <a:off x="17478818" y="6557916"/>
            <a:ext cx="589975" cy="589975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B4F47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 rot="-2275784">
            <a:off x="14681159" y="6676932"/>
            <a:ext cx="1179951" cy="1179951"/>
            <a:chOff x="0" y="0"/>
            <a:chExt cx="812800" cy="8128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B4F47"/>
            </a:solidFill>
          </p:spPr>
        </p:sp>
        <p:sp>
          <p:nvSpPr>
            <p:cNvPr id="30" name="TextBox 3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8" name="TextBox 23"/>
          <p:cNvSpPr txBox="1"/>
          <p:nvPr/>
        </p:nvSpPr>
        <p:spPr>
          <a:xfrm>
            <a:off x="212562" y="345339"/>
            <a:ext cx="17055805" cy="1885131"/>
          </a:xfrm>
          <a:prstGeom prst="rect">
            <a:avLst/>
          </a:prstGeom>
          <a:gradFill>
            <a:gsLst>
              <a:gs pos="0">
                <a:schemeClr val="bg2">
                  <a:lumMod val="25000"/>
                </a:schemeClr>
              </a:gs>
              <a:gs pos="35000">
                <a:schemeClr val="accent6">
                  <a:tint val="37000"/>
                  <a:satMod val="300000"/>
                </a:schemeClr>
              </a:gs>
              <a:gs pos="100000">
                <a:schemeClr val="accent6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endParaRPr lang="ru-RU" sz="3600" b="1" dirty="0">
              <a:solidFill>
                <a:srgbClr val="5B4F47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ru-RU" sz="3600" b="1" dirty="0">
                <a:solidFill>
                  <a:srgbClr val="5B4F47"/>
                </a:solidFill>
                <a:latin typeface="Georgia" panose="02040502050405020303" pitchFamily="18" charset="0"/>
                <a:ea typeface="Roboto Bold"/>
                <a:cs typeface="Roboto Bold"/>
                <a:sym typeface="Roboto Bold"/>
              </a:rPr>
              <a:t>Основные тенденции, приоритетные задачи современных технологий в воспитании и обучении детей</a:t>
            </a:r>
            <a:endParaRPr lang="ru-RU" sz="500" b="1" dirty="0">
              <a:solidFill>
                <a:srgbClr val="5B4F47"/>
              </a:solidFill>
              <a:latin typeface="Georgia" panose="02040502050405020303" pitchFamily="18" charset="0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3500"/>
              </a:lnSpc>
              <a:spcBef>
                <a:spcPct val="0"/>
              </a:spcBef>
            </a:pPr>
            <a:endParaRPr lang="ru-RU" sz="3600" b="1" dirty="0">
              <a:solidFill>
                <a:srgbClr val="5B4F47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40" name="TextBox 23"/>
          <p:cNvSpPr txBox="1"/>
          <p:nvPr/>
        </p:nvSpPr>
        <p:spPr>
          <a:xfrm>
            <a:off x="351947" y="2653314"/>
            <a:ext cx="16694528" cy="984885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1001">
            <a:schemeClr val="lt2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3200" b="1" dirty="0" err="1">
                <a:solidFill>
                  <a:srgbClr val="1A3637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Концепция</a:t>
            </a:r>
            <a:r>
              <a:rPr lang="en-US" sz="3200" b="1" dirty="0">
                <a:solidFill>
                  <a:srgbClr val="1A3637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1A3637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развития</a:t>
            </a:r>
            <a:r>
              <a:rPr lang="en-US" sz="3200" b="1" dirty="0">
                <a:solidFill>
                  <a:srgbClr val="1A3637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rgbClr val="1A3637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дополнительного образования детей до 2030 года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dirty="0">
                <a:solidFill>
                  <a:srgbClr val="1A3637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у</a:t>
            </a:r>
            <a:r>
              <a:rPr lang="en-US" sz="3200" dirty="0" err="1">
                <a:solidFill>
                  <a:srgbClr val="1A3637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тверждена</a:t>
            </a:r>
            <a:r>
              <a:rPr lang="en-US" sz="3200" dirty="0">
                <a:solidFill>
                  <a:srgbClr val="1A3637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srgbClr val="1A3637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р</a:t>
            </a:r>
            <a:r>
              <a:rPr lang="en-US" sz="3200" dirty="0" err="1">
                <a:solidFill>
                  <a:srgbClr val="1A3637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аспоряжением</a:t>
            </a:r>
            <a:r>
              <a:rPr lang="en-US" sz="3200" dirty="0">
                <a:solidFill>
                  <a:srgbClr val="1A3637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1A3637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Правительства</a:t>
            </a:r>
            <a:r>
              <a:rPr lang="en-US" sz="3200" dirty="0">
                <a:solidFill>
                  <a:srgbClr val="1A3637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 РФ</a:t>
            </a:r>
            <a:r>
              <a:rPr lang="ru-RU" sz="3200" dirty="0">
                <a:solidFill>
                  <a:srgbClr val="1A3637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1A3637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от</a:t>
            </a:r>
            <a:r>
              <a:rPr lang="en-US" sz="3200" dirty="0">
                <a:solidFill>
                  <a:srgbClr val="1A3637"/>
                </a:solidFill>
                <a:latin typeface="Times New Roman" panose="02020603050405020304" pitchFamily="18" charset="0"/>
                <a:ea typeface="Inter"/>
                <a:cs typeface="Times New Roman" panose="02020603050405020304" pitchFamily="18" charset="0"/>
              </a:rPr>
              <a:t> 31.03.2022 № 678-р</a:t>
            </a:r>
            <a:endParaRPr lang="en-US" sz="3200" dirty="0">
              <a:latin typeface="Times New Roman" panose="02020603050405020304" pitchFamily="18" charset="0"/>
              <a:ea typeface="Inter"/>
              <a:cs typeface="Times New Roman" panose="02020603050405020304" pitchFamily="18" charset="0"/>
            </a:endParaRPr>
          </a:p>
        </p:txBody>
      </p:sp>
      <p:sp>
        <p:nvSpPr>
          <p:cNvPr id="41" name="TextBox 23"/>
          <p:cNvSpPr txBox="1"/>
          <p:nvPr/>
        </p:nvSpPr>
        <p:spPr>
          <a:xfrm>
            <a:off x="277848" y="3794870"/>
            <a:ext cx="16842725" cy="3508653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1001">
            <a:schemeClr val="lt2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3600" b="1" dirty="0">
                <a:solidFill>
                  <a:srgbClr val="1A3637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«</a:t>
            </a:r>
            <a:r>
              <a:rPr lang="ru-RU" sz="3200" b="1" dirty="0">
                <a:solidFill>
                  <a:srgbClr val="1A3637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Методические рекомендации по формированию механизмов обновления содержания, методов и технологий обучения в системе дополнительного образования детей, направленных на повышение качества дополнительного образования детей, в том числе включение компонентов, обеспечивающих формирование функциональной грамотности и компетентностей, связанных с эмоциональным, физическим, интеллектуальным, духовным развитием человека – </a:t>
            </a:r>
            <a:r>
              <a:rPr lang="ru-RU" sz="3200" dirty="0">
                <a:solidFill>
                  <a:srgbClr val="1A3637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письмо </a:t>
            </a:r>
            <a:r>
              <a:rPr lang="ru-RU" sz="3200" dirty="0" err="1">
                <a:solidFill>
                  <a:srgbClr val="1A3637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Минпросвещения</a:t>
            </a:r>
            <a:r>
              <a:rPr lang="ru-RU" sz="3200" dirty="0">
                <a:solidFill>
                  <a:srgbClr val="1A3637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России от 29.09.2023 № АБ-3935/06 «О направлении методических рекомендаций»</a:t>
            </a:r>
          </a:p>
        </p:txBody>
      </p:sp>
      <p:sp>
        <p:nvSpPr>
          <p:cNvPr id="42" name="TextBox 23"/>
          <p:cNvSpPr txBox="1"/>
          <p:nvPr/>
        </p:nvSpPr>
        <p:spPr>
          <a:xfrm>
            <a:off x="250107" y="7635709"/>
            <a:ext cx="16842725" cy="2031325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1001">
            <a:schemeClr val="lt2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3600" b="1" dirty="0">
                <a:solidFill>
                  <a:srgbClr val="1A3637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«</a:t>
            </a:r>
            <a:r>
              <a:rPr lang="ru-RU" sz="3200" b="1" dirty="0">
                <a:solidFill>
                  <a:srgbClr val="1A3637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Методические рекомендации по разработке дополнительных общеразвивающих программ, в том числе в части интеграции с учебными предметами «Труд (технология)», «Музыка», «Изобразительное искусство», «Физическая </a:t>
            </a:r>
            <a:r>
              <a:rPr lang="ru-RU" sz="3200" b="1" dirty="0" err="1">
                <a:solidFill>
                  <a:srgbClr val="1A3637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кудьтура</a:t>
            </a:r>
            <a:r>
              <a:rPr lang="ru-RU" sz="3200" b="1" dirty="0">
                <a:solidFill>
                  <a:srgbClr val="1A3637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» </a:t>
            </a:r>
          </a:p>
          <a:p>
            <a:pPr algn="ctr"/>
            <a:r>
              <a:rPr lang="ru-RU" sz="3200" dirty="0">
                <a:solidFill>
                  <a:srgbClr val="1A3637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от 23.01.2026 №АБ-254/06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29751"/>
            <a:ext cx="18389962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12" name="AutoShape 12"/>
          <p:cNvSpPr/>
          <p:nvPr/>
        </p:nvSpPr>
        <p:spPr>
          <a:xfrm>
            <a:off x="1079431" y="3361188"/>
            <a:ext cx="14858999" cy="67812"/>
          </a:xfrm>
          <a:prstGeom prst="line">
            <a:avLst/>
          </a:prstGeom>
          <a:ln w="38100" cap="flat">
            <a:solidFill>
              <a:srgbClr val="5B4F47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4" name="Group 14"/>
          <p:cNvGrpSpPr/>
          <p:nvPr/>
        </p:nvGrpSpPr>
        <p:grpSpPr>
          <a:xfrm rot="-9283268">
            <a:off x="10029769" y="-3547482"/>
            <a:ext cx="7867952" cy="4069828"/>
            <a:chOff x="0" y="0"/>
            <a:chExt cx="1571337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571337" cy="812800"/>
            </a:xfrm>
            <a:custGeom>
              <a:avLst/>
              <a:gdLst/>
              <a:ahLst/>
              <a:cxnLst/>
              <a:rect l="l" t="t" r="r" b="b"/>
              <a:pathLst>
                <a:path w="1571337" h="812800">
                  <a:moveTo>
                    <a:pt x="785668" y="0"/>
                  </a:moveTo>
                  <a:cubicBezTo>
                    <a:pt x="351756" y="0"/>
                    <a:pt x="0" y="181951"/>
                    <a:pt x="0" y="406400"/>
                  </a:cubicBezTo>
                  <a:cubicBezTo>
                    <a:pt x="0" y="630849"/>
                    <a:pt x="351756" y="812800"/>
                    <a:pt x="785668" y="812800"/>
                  </a:cubicBezTo>
                  <a:cubicBezTo>
                    <a:pt x="1219581" y="812800"/>
                    <a:pt x="1571337" y="630849"/>
                    <a:pt x="1571337" y="406400"/>
                  </a:cubicBezTo>
                  <a:cubicBezTo>
                    <a:pt x="1571337" y="181951"/>
                    <a:pt x="1219581" y="0"/>
                    <a:pt x="785668" y="0"/>
                  </a:cubicBezTo>
                  <a:close/>
                </a:path>
              </a:pathLst>
            </a:custGeom>
            <a:solidFill>
              <a:srgbClr val="BD9479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147313" y="38100"/>
              <a:ext cx="1276711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 rot="5400000" flipH="1">
            <a:off x="11385393" y="1943833"/>
            <a:ext cx="12114914" cy="5374616"/>
          </a:xfrm>
          <a:custGeom>
            <a:avLst/>
            <a:gdLst/>
            <a:ahLst/>
            <a:cxnLst/>
            <a:rect l="l" t="t" r="r" b="b"/>
            <a:pathLst>
              <a:path w="12114914" h="5374616">
                <a:moveTo>
                  <a:pt x="12114914" y="0"/>
                </a:moveTo>
                <a:lnTo>
                  <a:pt x="0" y="0"/>
                </a:lnTo>
                <a:lnTo>
                  <a:pt x="0" y="5374616"/>
                </a:lnTo>
                <a:lnTo>
                  <a:pt x="12114914" y="5374616"/>
                </a:lnTo>
                <a:lnTo>
                  <a:pt x="12114914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23"/>
          <p:cNvSpPr txBox="1"/>
          <p:nvPr/>
        </p:nvSpPr>
        <p:spPr>
          <a:xfrm>
            <a:off x="1079431" y="353715"/>
            <a:ext cx="14859000" cy="1974900"/>
          </a:xfrm>
          <a:prstGeom prst="rect">
            <a:avLst/>
          </a:prstGeom>
          <a:gradFill>
            <a:gsLst>
              <a:gs pos="0">
                <a:schemeClr val="bg2">
                  <a:lumMod val="25000"/>
                </a:schemeClr>
              </a:gs>
              <a:gs pos="35000">
                <a:schemeClr val="accent6">
                  <a:tint val="37000"/>
                  <a:satMod val="300000"/>
                </a:schemeClr>
              </a:gs>
              <a:gs pos="100000">
                <a:schemeClr val="accent6">
                  <a:tint val="15000"/>
                  <a:satMod val="350000"/>
                </a:schemeClr>
              </a:gs>
            </a:gsLst>
          </a:gra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  <a:spcBef>
                <a:spcPct val="0"/>
              </a:spcBef>
            </a:pPr>
            <a:endParaRPr lang="ru-RU" sz="200" b="1" dirty="0">
              <a:solidFill>
                <a:srgbClr val="5B4F47"/>
              </a:solidFill>
              <a:latin typeface="Georgia" panose="02040502050405020303" pitchFamily="18" charset="0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ru-RU" sz="3600" b="1" dirty="0">
                <a:solidFill>
                  <a:srgbClr val="5B4F47"/>
                </a:solidFill>
                <a:latin typeface="Georgia" panose="02040502050405020303" pitchFamily="18" charset="0"/>
                <a:ea typeface="Roboto Bold"/>
                <a:cs typeface="Roboto Bold"/>
                <a:sym typeface="Roboto Bold"/>
              </a:rPr>
              <a:t>Мастер-класс для группы педагогов/студентов                             «Твой путь к самореализации и успеху»</a:t>
            </a:r>
          </a:p>
          <a:p>
            <a:pPr algn="ctr">
              <a:lnSpc>
                <a:spcPts val="3500"/>
              </a:lnSpc>
              <a:spcBef>
                <a:spcPct val="0"/>
              </a:spcBef>
            </a:pPr>
            <a:endParaRPr lang="ru-RU" sz="3600" b="1" dirty="0">
              <a:solidFill>
                <a:srgbClr val="5B4F47"/>
              </a:solidFill>
              <a:latin typeface="Georgia" panose="02040502050405020303" pitchFamily="18" charset="0"/>
              <a:ea typeface="Roboto Bold"/>
              <a:cs typeface="Roboto Bold"/>
              <a:sym typeface="Roboto Bold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825566" y="2623318"/>
            <a:ext cx="133667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spc="-2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</a:t>
            </a:r>
            <a:r>
              <a:rPr lang="ru-RU" sz="3600" b="1" spc="-125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3600" b="1" spc="-55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spc="-1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конкурсному</a:t>
            </a:r>
            <a:r>
              <a:rPr lang="ru-RU" sz="3600" b="1" spc="-114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spc="-1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испытанию:</a:t>
            </a:r>
            <a:endParaRPr lang="ru-RU" sz="36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079432" y="3733035"/>
            <a:ext cx="14859000" cy="4585871"/>
          </a:xfrm>
          <a:prstGeom prst="rect">
            <a:avLst/>
          </a:prstGeom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 – 30 минут;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самоанализ  – не более 5 минут;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не допускается использование </a:t>
            </a:r>
            <a:r>
              <a:rPr kumimoji="0" lang="ru-RU" sz="3200" b="1" i="0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подготовленных      письменных тезисов самоанализа;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помощи в проведении мастер-класса не предусмотрено;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участников мастер-класса в количестве 8 человек</a:t>
            </a:r>
          </a:p>
          <a:p>
            <a:pPr marL="285750" indent="-285750">
              <a:buFontTx/>
              <a:buChar char="-"/>
            </a:pPr>
            <a:endParaRPr kumimoji="0" lang="ru-RU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78483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29751"/>
            <a:ext cx="18389962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12" name="AutoShape 12"/>
          <p:cNvSpPr/>
          <p:nvPr/>
        </p:nvSpPr>
        <p:spPr>
          <a:xfrm flipV="1">
            <a:off x="922362" y="2962363"/>
            <a:ext cx="16451237" cy="0"/>
          </a:xfrm>
          <a:prstGeom prst="line">
            <a:avLst/>
          </a:prstGeom>
          <a:ln w="38100" cap="flat">
            <a:solidFill>
              <a:srgbClr val="5B4F47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4" name="Group 14"/>
          <p:cNvGrpSpPr/>
          <p:nvPr/>
        </p:nvGrpSpPr>
        <p:grpSpPr>
          <a:xfrm rot="-9283268">
            <a:off x="10029769" y="-3547482"/>
            <a:ext cx="7867952" cy="4069828"/>
            <a:chOff x="0" y="0"/>
            <a:chExt cx="1571337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571337" cy="812800"/>
            </a:xfrm>
            <a:custGeom>
              <a:avLst/>
              <a:gdLst/>
              <a:ahLst/>
              <a:cxnLst/>
              <a:rect l="l" t="t" r="r" b="b"/>
              <a:pathLst>
                <a:path w="1571337" h="812800">
                  <a:moveTo>
                    <a:pt x="785668" y="0"/>
                  </a:moveTo>
                  <a:cubicBezTo>
                    <a:pt x="351756" y="0"/>
                    <a:pt x="0" y="181951"/>
                    <a:pt x="0" y="406400"/>
                  </a:cubicBezTo>
                  <a:cubicBezTo>
                    <a:pt x="0" y="630849"/>
                    <a:pt x="351756" y="812800"/>
                    <a:pt x="785668" y="812800"/>
                  </a:cubicBezTo>
                  <a:cubicBezTo>
                    <a:pt x="1219581" y="812800"/>
                    <a:pt x="1571337" y="630849"/>
                    <a:pt x="1571337" y="406400"/>
                  </a:cubicBezTo>
                  <a:cubicBezTo>
                    <a:pt x="1571337" y="181951"/>
                    <a:pt x="1219581" y="0"/>
                    <a:pt x="785668" y="0"/>
                  </a:cubicBezTo>
                  <a:close/>
                </a:path>
              </a:pathLst>
            </a:custGeom>
            <a:solidFill>
              <a:srgbClr val="BD9479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147313" y="38100"/>
              <a:ext cx="1276711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9" name="TextBox 23"/>
          <p:cNvSpPr txBox="1"/>
          <p:nvPr/>
        </p:nvSpPr>
        <p:spPr>
          <a:xfrm>
            <a:off x="922362" y="279673"/>
            <a:ext cx="16451237" cy="1974900"/>
          </a:xfrm>
          <a:prstGeom prst="rect">
            <a:avLst/>
          </a:prstGeom>
          <a:gradFill>
            <a:gsLst>
              <a:gs pos="0">
                <a:schemeClr val="bg2">
                  <a:lumMod val="25000"/>
                </a:schemeClr>
              </a:gs>
              <a:gs pos="35000">
                <a:schemeClr val="accent6">
                  <a:tint val="37000"/>
                  <a:satMod val="300000"/>
                </a:schemeClr>
              </a:gs>
              <a:gs pos="100000">
                <a:schemeClr val="accent6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00"/>
              </a:lnSpc>
              <a:spcBef>
                <a:spcPct val="0"/>
              </a:spcBef>
            </a:pPr>
            <a:endParaRPr lang="ru-RU" sz="3600" b="1" dirty="0">
              <a:solidFill>
                <a:srgbClr val="5B4F47"/>
              </a:solidFill>
              <a:latin typeface="Georgia" panose="02040502050405020303" pitchFamily="18" charset="0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ru-RU" sz="3600" b="1" dirty="0">
                <a:solidFill>
                  <a:srgbClr val="5B4F47"/>
                </a:solidFill>
                <a:latin typeface="Georgia" panose="02040502050405020303" pitchFamily="18" charset="0"/>
                <a:ea typeface="Roboto Bold"/>
                <a:cs typeface="Roboto Bold"/>
                <a:sym typeface="Roboto Bold"/>
              </a:rPr>
              <a:t>Мастер-класс для группы педагогов/студентов                               «Твой путь к самореализации и успеху»</a:t>
            </a:r>
          </a:p>
          <a:p>
            <a:pPr algn="ctr">
              <a:lnSpc>
                <a:spcPts val="3200"/>
              </a:lnSpc>
              <a:spcBef>
                <a:spcPct val="0"/>
              </a:spcBef>
            </a:pPr>
            <a:endParaRPr lang="ru-RU" sz="3600" b="1" dirty="0">
              <a:solidFill>
                <a:srgbClr val="5B4F47"/>
              </a:solidFill>
              <a:latin typeface="Georgia" panose="02040502050405020303" pitchFamily="18" charset="0"/>
              <a:ea typeface="Roboto Bold"/>
              <a:cs typeface="Roboto Bold"/>
              <a:sym typeface="Roboto Bold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419600" y="2377588"/>
            <a:ext cx="78722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spc="-2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оценки (мах. – 30 б.)</a:t>
            </a:r>
            <a:endParaRPr lang="ru-RU" sz="32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922362" y="3085378"/>
            <a:ext cx="16545237" cy="7109639"/>
          </a:xfrm>
          <a:prstGeom prst="rect">
            <a:avLst/>
          </a:prstGeom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Понимание основных тенденций, приоритетных задач  и современных технологий в</a:t>
            </a: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воспитании и обучении детей.</a:t>
            </a:r>
          </a:p>
          <a:p>
            <a:endParaRPr lang="ru-RU" sz="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Умение вовлечь участников мастер-класса в конструктивный диалог, создать благоприятный психологический климат и достичь планируемого результата.</a:t>
            </a:r>
          </a:p>
          <a:p>
            <a:endParaRPr lang="ru-RU" sz="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Умение отрефлексировать и представить эффективные практики наставничества.</a:t>
            </a:r>
          </a:p>
          <a:p>
            <a:endParaRPr lang="ru-RU" sz="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Умение представить педагогически обоснованные и эффективные формы, методы, средства и приемы обучения. и воспитания для применения наставляемыми в их профессиональной деятельности.</a:t>
            </a:r>
          </a:p>
          <a:p>
            <a:endParaRPr lang="ru-RU" sz="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Умение обеспечить целостность и завершенность мастер-класса, оригинальность формы его проведения и получение обратной связи от участников.</a:t>
            </a:r>
          </a:p>
          <a:p>
            <a:endParaRPr lang="ru-RU" sz="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Умение анализировать открытый мастер-класс для установления соответствия содержания, методов и средств поставленным целям и задачам.</a:t>
            </a:r>
          </a:p>
          <a:p>
            <a:endParaRPr lang="ru-RU" sz="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49758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1916</TotalTime>
  <Words>1208</Words>
  <Application>Microsoft Office PowerPoint</Application>
  <PresentationFormat>Произвольный</PresentationFormat>
  <Paragraphs>190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5" baseType="lpstr">
      <vt:lpstr>Intro</vt:lpstr>
      <vt:lpstr>Inter</vt:lpstr>
      <vt:lpstr>Wingdings</vt:lpstr>
      <vt:lpstr>Roboto Bold</vt:lpstr>
      <vt:lpstr>Arial</vt:lpstr>
      <vt:lpstr>Times New Roman</vt:lpstr>
      <vt:lpstr>Calibri</vt:lpstr>
      <vt:lpstr>Georgia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</dc:title>
  <cp:lastModifiedBy>КА</cp:lastModifiedBy>
  <cp:revision>132</cp:revision>
  <dcterms:created xsi:type="dcterms:W3CDTF">2006-08-16T00:00:00Z</dcterms:created>
  <dcterms:modified xsi:type="dcterms:W3CDTF">2026-11-02T07:12:38Z</dcterms:modified>
  <dc:identifier>DAGmgVwxzxM</dc:identifier>
</cp:coreProperties>
</file>