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9" r:id="rId18"/>
    <p:sldId id="281" r:id="rId19"/>
    <p:sldId id="282" r:id="rId20"/>
    <p:sldId id="277" r:id="rId21"/>
    <p:sldId id="278" r:id="rId22"/>
    <p:sldId id="280" r:id="rId23"/>
    <p:sldId id="284" r:id="rId24"/>
    <p:sldId id="272" r:id="rId25"/>
    <p:sldId id="273" r:id="rId26"/>
    <p:sldId id="275" r:id="rId27"/>
    <p:sldId id="274" r:id="rId28"/>
    <p:sldId id="276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0C55"/>
    <a:srgbClr val="7A1504"/>
    <a:srgbClr val="7B03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konspekt-uroka-po-anglijskomu-yazykuprazdnik-alfavita-4070538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2m043zz52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6uy3acs52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aby-best.ru/materialy-razvitiya/filmy/obuchayuschie-filmymult/18756-gogo-lyubit-angliyskiy-gogo-loves-english-6-cd-2001-cd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zym.ru/52038-muzzy-in-gondoland-mazzi-v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14171_8-p-fon-dlya-prezentatsii-na-angliiskuyu-temu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19915" cy="68346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1789"/>
            <a:ext cx="9358346" cy="30243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МБУДО «Центр внешкольной работы Советского района» </a:t>
            </a:r>
            <a:r>
              <a:rPr lang="ru-RU" sz="2000" b="1" dirty="0" smtClean="0"/>
              <a:t> г</a:t>
            </a:r>
            <a:r>
              <a:rPr lang="ru-RU" sz="2000" b="1" dirty="0" smtClean="0"/>
              <a:t>. Брянска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>
                <a:solidFill>
                  <a:srgbClr val="7030A0"/>
                </a:solidFill>
              </a:rPr>
              <a:t>Методический кейс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«Уникум»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/>
              <a:t>социально-гуманитарной направленности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200" dirty="0" smtClean="0">
                <a:solidFill>
                  <a:srgbClr val="FF0000"/>
                </a:solidFill>
              </a:rPr>
              <a:t>Номинация «Методики гуманитарного образования»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3214686"/>
            <a:ext cx="4857784" cy="85725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педагог дополнительного </a:t>
            </a:r>
            <a:r>
              <a:rPr lang="ru-RU" sz="16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образования</a:t>
            </a:r>
            <a:endParaRPr lang="ru-RU" sz="1600" b="1" cap="all" dirty="0" smtClean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ru-RU" sz="1600" b="1" cap="all" dirty="0" smtClean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Василенко Кристина Александровна</a:t>
            </a:r>
          </a:p>
        </p:txBody>
      </p:sp>
      <p:pic>
        <p:nvPicPr>
          <p:cNvPr id="2050" name="Picture 2" descr="D:\Belle\ЦВР 2\2023-2024 уч.г\фото\MuO0bzlnXk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496"/>
            <a:ext cx="2215250" cy="3193038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85786" y="6286520"/>
            <a:ext cx="1643074" cy="35719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БРЯНСК-2024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solidFill>
                  <a:srgbClr val="7B0314"/>
                </a:solidFill>
              </a:rPr>
              <a:t>3 год: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54162"/>
            <a:ext cx="8134376" cy="4525963"/>
          </a:xfrm>
        </p:spPr>
        <p:txBody>
          <a:bodyPr/>
          <a:lstStyle/>
          <a:p>
            <a:r>
              <a:rPr lang="ru-RU" dirty="0" smtClean="0"/>
              <a:t>А вы любите сказки?</a:t>
            </a:r>
          </a:p>
          <a:p>
            <a:r>
              <a:rPr lang="ru-RU" dirty="0" smtClean="0"/>
              <a:t>Ты знаешь, почему кошки мяукают?</a:t>
            </a:r>
          </a:p>
          <a:p>
            <a:r>
              <a:rPr lang="ru-RU" dirty="0" smtClean="0"/>
              <a:t>Поехали по магазинам.</a:t>
            </a:r>
          </a:p>
          <a:p>
            <a:r>
              <a:rPr lang="ru-RU" dirty="0" smtClean="0"/>
              <a:t>С днём рождения!</a:t>
            </a:r>
          </a:p>
          <a:p>
            <a:r>
              <a:rPr lang="ru-RU" dirty="0" smtClean="0"/>
              <a:t>Театральное искусство</a:t>
            </a:r>
          </a:p>
          <a:p>
            <a:r>
              <a:rPr lang="ru-RU" dirty="0" smtClean="0"/>
              <a:t>Наша планета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" y="0"/>
            <a:ext cx="9140529" cy="68956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solidFill>
                  <a:srgbClr val="7A1504"/>
                </a:solidFill>
              </a:rPr>
              <a:t>Раздел «Мы идем играть</a:t>
            </a:r>
            <a:r>
              <a:rPr lang="ru-RU" dirty="0" smtClean="0">
                <a:solidFill>
                  <a:srgbClr val="7A1504"/>
                </a:solidFill>
              </a:rPr>
              <a:t>» </a:t>
            </a:r>
            <a:r>
              <a:rPr lang="ru-RU" cap="none" dirty="0" smtClean="0">
                <a:solidFill>
                  <a:srgbClr val="7A1504"/>
                </a:solidFill>
              </a:rPr>
              <a:t>включает в себя</a:t>
            </a:r>
            <a:r>
              <a:rPr lang="ru-RU" dirty="0" smtClean="0">
                <a:solidFill>
                  <a:srgbClr val="7A1504"/>
                </a:solidFill>
              </a:rPr>
              <a:t>:</a:t>
            </a:r>
            <a:endParaRPr lang="ru-RU" dirty="0">
              <a:solidFill>
                <a:srgbClr val="7A150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4162"/>
            <a:ext cx="849156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1.Изучение 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лексического материала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ᴐ]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dog, log, frog, doll, box, cock, clock,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fox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ɜ:]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bird, girl,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her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ju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:] :music, suit, suitcase, pupil, computer,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use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Буквосочетания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oa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oy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oi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coat, goat, boat, boy, toy, noisy, make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noise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азвания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игр: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tag, hide-and-seek, hopscotch, skip, chess, tennis,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hockey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Другая лексика: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lot of, song, long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friend, dress, cage, often, hide,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give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Повторение лексики по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теме «Животные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" y="0"/>
            <a:ext cx="9140529" cy="689562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243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Изучение грамматического материала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конструкции: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It is… It isn’t…have got/has got…haven’t got/hasn’t got…Let’s…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Вопрос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“What’s this?”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3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.P</a:t>
            </a:r>
            <a:r>
              <a:rPr lang="ru-RU" sz="2400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азвитие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навыков чтения, говорения, </a:t>
            </a:r>
            <a:r>
              <a:rPr lang="ru-RU" sz="2400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аудирования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P</a:t>
            </a:r>
            <a:r>
              <a:rPr lang="ru-RU" sz="2400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азучивание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песенок : 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“ABC-song”, “Let’s play tennis…”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" y="0"/>
            <a:ext cx="9139062" cy="6894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519B1"/>
                </a:solidFill>
              </a:rPr>
              <a:t>Методические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554162"/>
            <a:ext cx="6643734" cy="49711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u="sng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Фонетические зарядки: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ee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tr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ee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s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ea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ee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black s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big tr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ee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yellow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ee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t’s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ee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Sitting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 a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tr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ee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Drinking the by the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ea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! A little g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 in a red c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 is in an old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t.</a:t>
            </a:r>
          </a:p>
          <a:p>
            <a:pPr lvl="0">
              <a:buFont typeface="Wingdings" pitchFamily="2" charset="2"/>
              <a:buChar char="ü"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My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 is bl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ck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My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 is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t.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My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 likes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ts.</a:t>
            </a:r>
          </a:p>
          <a:p>
            <a:pPr lvl="0"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ts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are f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t.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" y="0"/>
            <a:ext cx="9139062" cy="6894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u="sng" cap="none" dirty="0" smtClean="0">
                <a:solidFill>
                  <a:srgbClr val="720C55"/>
                </a:solidFill>
                <a:latin typeface="Arial" pitchFamily="34" charset="0"/>
                <a:cs typeface="Times New Roman" pitchFamily="18" charset="0"/>
              </a:rPr>
              <a:t>И</a:t>
            </a:r>
            <a:r>
              <a:rPr lang="ru-RU" sz="31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68760"/>
            <a:ext cx="8286808" cy="511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Составляем диалог: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Для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запоминания названий игр, составляем мини-диалоги. Один ребенок предлагает во что-то поиграть (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Let’s play…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), другой должен отреагировать, используя фразы: 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Oh,no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! It’s cold/hot!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OK/Yes! Let’s!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 Fine!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yes! Let’s! I like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it!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Затем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наоборот.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 have got</a:t>
            </a:r>
            <a:r>
              <a:rPr lang="ru-RU" sz="24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Ведущий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раздает каждому ребенку по одной игрушке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картинке,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они называют по-английски, у кого, что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есть.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have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got a ball.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Belle\ЦВР 2\2023-2024 уч.г\фото\20240131_105506.jpg"/>
          <p:cNvPicPr>
            <a:picLocks noChangeAspect="1" noChangeArrowheads="1"/>
          </p:cNvPicPr>
          <p:nvPr/>
        </p:nvPicPr>
        <p:blipFill>
          <a:blip r:embed="rId3" cstate="print"/>
          <a:srcRect l="32331" t="13784" r="25639" b="12932"/>
          <a:stretch>
            <a:fillRect/>
          </a:stretch>
        </p:blipFill>
        <p:spPr bwMode="auto">
          <a:xfrm rot="5400000">
            <a:off x="5962940" y="2252374"/>
            <a:ext cx="207590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239"/>
            <a:ext cx="9144000" cy="68982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642918"/>
            <a:ext cx="8001056" cy="58104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2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“What’s this?”</a:t>
            </a:r>
            <a:endParaRPr lang="ru-RU" sz="2200" b="1" u="sng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Учимся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задавать вопрос и вспоминаем, как на его ответить.</a:t>
            </a:r>
          </a:p>
          <a:p>
            <a:pPr>
              <a:buFont typeface="Wingdings 2"/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Каждый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получает карточку с картинкой и задает вопрос</a:t>
            </a:r>
          </a:p>
          <a:p>
            <a:pPr>
              <a:buFont typeface="Wingdings 2"/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своему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соседу «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What’s this?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It’s a…/ This is a…</a:t>
            </a:r>
          </a:p>
          <a:p>
            <a:pPr>
              <a:buFont typeface="Wingdings 2"/>
              <a:buNone/>
            </a:pP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4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2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Кто, где живет.</a:t>
            </a:r>
            <a:endParaRPr lang="en-US" sz="2200" b="1" u="sng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На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столе лежат животные, дети берут по одной фигурке, называя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данное животное по-английски и определяют в один из  3 домиков: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Zoo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2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Farm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», «</a:t>
            </a:r>
            <a:r>
              <a:rPr lang="ru-RU" sz="22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House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».Потом считаем, сколько животных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каждом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домике.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" y="0"/>
            <a:ext cx="9139062" cy="68945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642918"/>
            <a:ext cx="7929618" cy="54372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2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2200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Придумай предложение.</a:t>
            </a:r>
            <a:endParaRPr lang="en-US" sz="2200" b="1" u="sng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Каждый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раз, когда мы работает с новыми словами, дети  должны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придумать с ними предложение. 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Напоминаю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что можно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использовать известные прилагательные и фразы-помощники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 like…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 can see…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This is…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 have got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Каждый 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старается придумать что-то интересное и из раза в раз получается быстрее составить фразу.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239"/>
            <a:ext cx="9144000" cy="6898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519B1"/>
                </a:solidFill>
              </a:rPr>
              <a:t>Воспитательные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691040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1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В обязательном порядке проводятся беседы по безопасному поведению на улице, дороге, дома, в транспорте, на водных объектах, вблизи объектов железнодорожного транспорта, общих правилах личной безопасности и сохранения жизни и здоровья.</a:t>
            </a:r>
          </a:p>
          <a:p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2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Каждый сезон ребята проходят международную олимпиаду «</a:t>
            </a:r>
            <a:r>
              <a:rPr lang="ru-RU" sz="22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Инфоурок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»по английскому языку, что помогает повысить уровень знаний учащихся и развить их навыки владения английским языком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Belle\ЦВР 2\2023-2024 уч.г\фото\20240326_144633.jpg"/>
          <p:cNvPicPr>
            <a:picLocks noChangeAspect="1" noChangeArrowheads="1"/>
          </p:cNvPicPr>
          <p:nvPr/>
        </p:nvPicPr>
        <p:blipFill>
          <a:blip r:embed="rId3" cstate="print"/>
          <a:srcRect l="6283" t="15209" r="16735" b="22313"/>
          <a:stretch>
            <a:fillRect/>
          </a:stretch>
        </p:blipFill>
        <p:spPr bwMode="auto">
          <a:xfrm rot="10800000">
            <a:off x="6429388" y="3500438"/>
            <a:ext cx="2214578" cy="1348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1070" cy="694883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143932" cy="5294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3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Для родителей устраивается открытое занятие, чтобы они могли оценить уровень усвоения английского языка ребенком.</a:t>
            </a:r>
          </a:p>
        </p:txBody>
      </p:sp>
      <p:pic>
        <p:nvPicPr>
          <p:cNvPr id="6" name="Picture 2" descr="C:\Users\Admin\Desktop\20240219_1108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786182" y="1857364"/>
            <a:ext cx="4476781" cy="3357586"/>
          </a:xfrm>
          <a:prstGeom prst="rect">
            <a:avLst/>
          </a:prstGeom>
          <a:noFill/>
        </p:spPr>
      </p:pic>
      <p:pic>
        <p:nvPicPr>
          <p:cNvPr id="2051" name="Picture 3" descr="C:\Users\Admin\Desktop\ролик\26-02-2024_18-06-44\20240221_114019.jpg"/>
          <p:cNvPicPr>
            <a:picLocks noChangeAspect="1" noChangeArrowheads="1"/>
          </p:cNvPicPr>
          <p:nvPr/>
        </p:nvPicPr>
        <p:blipFill>
          <a:blip r:embed="rId4" cstate="print"/>
          <a:srcRect l="2900" t="17750" r="13287" b="20492"/>
          <a:stretch>
            <a:fillRect/>
          </a:stretch>
        </p:blipFill>
        <p:spPr bwMode="auto">
          <a:xfrm rot="10800000">
            <a:off x="785786" y="3357562"/>
            <a:ext cx="452440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239"/>
            <a:ext cx="9144000" cy="689823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358246" cy="55086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4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После знакомства со всеми буквами алфавита, проводится игра «Праздник алфавита», что способствует сплачиванию коллектива и учит работать в команде. 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Конспект занятия: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  <a:hlinkClick r:id="rId3"/>
              </a:rPr>
              <a:t> https://infourok.ru/konspekt-uroka-po-anglijskomu-yazykuprazdnik-alfavita-4070538.html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2" descr="D:\Belle\ЦВР 2\2023-2024 уч.г\фото\20231226_1435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083" r="29167"/>
          <a:stretch>
            <a:fillRect/>
          </a:stretch>
        </p:blipFill>
        <p:spPr bwMode="auto">
          <a:xfrm rot="5400000">
            <a:off x="412721" y="2873371"/>
            <a:ext cx="2532080" cy="2071702"/>
          </a:xfrm>
          <a:prstGeom prst="rect">
            <a:avLst/>
          </a:prstGeom>
          <a:noFill/>
        </p:spPr>
      </p:pic>
      <p:pic>
        <p:nvPicPr>
          <p:cNvPr id="3076" name="Picture 4" descr="D:\Belle\ЦВР 2\2023-2024 уч.г\фото\20231226_145236.jpg"/>
          <p:cNvPicPr>
            <a:picLocks noChangeAspect="1" noChangeArrowheads="1"/>
          </p:cNvPicPr>
          <p:nvPr/>
        </p:nvPicPr>
        <p:blipFill>
          <a:blip r:embed="rId5" cstate="print"/>
          <a:srcRect r="12338"/>
          <a:stretch>
            <a:fillRect/>
          </a:stretch>
        </p:blipFill>
        <p:spPr bwMode="auto">
          <a:xfrm rot="10800000">
            <a:off x="2857488" y="3500438"/>
            <a:ext cx="3451285" cy="2214578"/>
          </a:xfrm>
          <a:prstGeom prst="rect">
            <a:avLst/>
          </a:prstGeom>
          <a:noFill/>
        </p:spPr>
      </p:pic>
      <p:pic>
        <p:nvPicPr>
          <p:cNvPr id="3077" name="Picture 5" descr="D:\Belle\ЦВР 2\2023-2024 уч.г\фото\20231227_113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648034" y="3353098"/>
            <a:ext cx="3571901" cy="200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98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Содержание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Дополнительная общеобразовательная общеразвивающая п</a:t>
            </a:r>
            <a:r>
              <a:rPr lang="ru-RU" i="1" dirty="0" smtClean="0">
                <a:solidFill>
                  <a:srgbClr val="002060"/>
                </a:solidFill>
              </a:rPr>
              <a:t>рограмма «Уникум»</a:t>
            </a:r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Методические средства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Воспитательные средства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Оценочные средства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2" descr="C:\Users\Admin\Desktop\ролик\26-02-2024_18-06-44\20240205_13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143503" y="3786190"/>
            <a:ext cx="3738467" cy="280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09"/>
            <a:ext cx="9144000" cy="6898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519B1"/>
                </a:solidFill>
              </a:rPr>
              <a:t>Оценочные средства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екущий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контроль уровня знаний, умений и навыков детей осуществляется на каждом занятии. Оцениваются знания ребенка, опираясь на активность, правильность произношения, внимательность, лексико-грамматическую правильность высказывания. Данный вид контроля осуществляется с целью коррекции.</a:t>
            </a:r>
          </a:p>
          <a:p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После изученных слов раздаю ребятам буквы, из которых нужно составить слово.</a:t>
            </a:r>
          </a:p>
          <a:p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Для проверки понимания темы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“I have got…”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используется упражнение-игра из приложения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Learnings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App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https://learningapps.org/display?v=p2m043zz524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), в котором нужно разделить предложения на 2 группы: где используется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have got,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где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has got..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" y="0"/>
            <a:ext cx="9140529" cy="689562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79712" y="1052736"/>
            <a:ext cx="28803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Раздаю карточки. Ребятам надо письменно ответить на вопрос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		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Is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a cat?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lang="en-US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it isn’t. It isn’t a cat. It’s a dog.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Вставь знакомые слова вместо пропусков: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bird, cage, friends, dress, gives.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1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I have got three…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2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Mary has got a nice red…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3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parrot lives in a big …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4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Jane … Spot a sweet.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5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 … can sing.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 descr="C:\Users\Admin\Desktop\d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920134" cy="1298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" y="0"/>
            <a:ext cx="9140529" cy="689562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7"/>
            <a:ext cx="8215370" cy="37147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Для проверки усвоения буквосочетаний и звуков, которые они обозначают, также использую упражнение из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приложения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Learnings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App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  <a:hlinkClick r:id="rId3"/>
              </a:rPr>
              <a:t>learningapps.org/display?v=p6uy3acs522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где нужно соединить слово со звуком, который в нем встречается.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8239"/>
          </a:xfrm>
          <a:prstGeom prst="rect">
            <a:avLst/>
          </a:prstGeom>
          <a:noFill/>
        </p:spPr>
      </p:pic>
      <p:pic>
        <p:nvPicPr>
          <p:cNvPr id="4" name="Picture 2" descr="C:\Users\Admin\Desktop\ролик\20231004_1317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0033" y="500042"/>
            <a:ext cx="5590789" cy="3143272"/>
          </a:xfrm>
          <a:prstGeom prst="rect">
            <a:avLst/>
          </a:prstGeom>
          <a:noFill/>
        </p:spPr>
      </p:pic>
      <p:pic>
        <p:nvPicPr>
          <p:cNvPr id="3075" name="Picture 3" descr="D:\Belle\ЦВР 2\2023-2024 уч.г\фото\20240323_154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143372" y="3071810"/>
            <a:ext cx="4368486" cy="327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" y="0"/>
            <a:ext cx="9140529" cy="6895621"/>
          </a:xfrm>
          <a:prstGeom prst="rect">
            <a:avLst/>
          </a:prstGeom>
          <a:noFill/>
        </p:spPr>
      </p:pic>
      <p:pic>
        <p:nvPicPr>
          <p:cNvPr id="2" name="Picture 2" descr="D:\Belle\ЦВР 2\2022-2023 уч.г\lдипломы\IMG-20230518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2016224" cy="2688298"/>
          </a:xfrm>
          <a:prstGeom prst="rect">
            <a:avLst/>
          </a:prstGeom>
          <a:noFill/>
        </p:spPr>
      </p:pic>
      <p:pic>
        <p:nvPicPr>
          <p:cNvPr id="3" name="Picture 3" descr="D:\Belle\ЦВР 2\2022-2023 уч.г\lдипломы\IMG-20230518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052736"/>
            <a:ext cx="1948948" cy="3086560"/>
          </a:xfrm>
          <a:prstGeom prst="rect">
            <a:avLst/>
          </a:prstGeom>
          <a:noFill/>
        </p:spPr>
      </p:pic>
      <p:pic>
        <p:nvPicPr>
          <p:cNvPr id="4" name="Picture 2" descr="D:\Belle\ЦВР 2\2022-2023 уч.г\lдипломы\20230514_1816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060848"/>
            <a:ext cx="2023356" cy="2832698"/>
          </a:xfrm>
          <a:prstGeom prst="rect">
            <a:avLst/>
          </a:prstGeom>
          <a:noFill/>
        </p:spPr>
      </p:pic>
      <p:pic>
        <p:nvPicPr>
          <p:cNvPr id="1026" name="Picture 2" descr="D:\Belle\ЦВР 2\2023-2024 уч.г\грамоты\зимний сезон\Диплом проекта infourok.ru №ДИ421536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501008"/>
            <a:ext cx="1915404" cy="2686969"/>
          </a:xfrm>
          <a:prstGeom prst="rect">
            <a:avLst/>
          </a:prstGeom>
          <a:noFill/>
        </p:spPr>
      </p:pic>
      <p:pic>
        <p:nvPicPr>
          <p:cNvPr id="1027" name="Picture 3" descr="D:\Belle\ЦВР 2\2023-2024 уч.г\грамоты\Диплом проекта infourok.ru №АС889824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492896"/>
            <a:ext cx="1957482" cy="274599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cap="none" dirty="0" smtClean="0">
                <a:solidFill>
                  <a:srgbClr val="C519B1"/>
                </a:solidFill>
              </a:rPr>
              <a:t>Наши достижения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40239"/>
            <a:ext cx="9144000" cy="689823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Список литературы для </a:t>
            </a:r>
            <a:r>
              <a:rPr lang="ru-RU" sz="31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педагога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1412776"/>
            <a:ext cx="8001056" cy="4811365"/>
          </a:xfrm>
        </p:spPr>
        <p:txBody>
          <a:bodyPr>
            <a:normAutofit fontScale="700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Английский язык. Содержание образования: Сборник нормативно-правовых документов и методических материалов. – М.: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2008.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Букичева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О.А. Дидактические игры на уроках английского языка в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начальной школе // Иностранные языки в школе: Научно-методический журнал. – М.. – 2011. – №6.– С. 46-49.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Маслыко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Е.А. и др. Настольная книга преподавателя иностранного языка.–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Мн,Вышэйшая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школа, 1999.– 522 с.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МЕТОДИЧЕСКОЕ ПИСЬМО  о преподавании иностранного языка в условиях введения федерального компонента государственного стандарта общего образования.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5.Рабочие программы по английскому языку. 2-11 классы/Сост.Л.И. Леонтьева.-2 изд., доп.,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исправл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.- М.: «Глобус», 2009.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6. "Сборник нормативных документов. Иностранный язык. Федеральный компонент государственного стандарта" Издательство Москва. Дрофа. 2009.</a:t>
            </a:r>
          </a:p>
          <a:p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" y="0"/>
            <a:ext cx="9140529" cy="68956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8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Электронные ресурсы:</a:t>
            </a:r>
            <a:br>
              <a:rPr lang="ru-RU" sz="28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800" b="1" u="sng" cap="none" dirty="0" smtClean="0">
              <a:solidFill>
                <a:srgbClr val="720C55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54162"/>
            <a:ext cx="7715304" cy="4525963"/>
          </a:xfrm>
        </p:spPr>
        <p:txBody>
          <a:bodyPr>
            <a:norm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Gogo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loves English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”: учебный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видеокурс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[Электронный ресурс].– Режим доступа: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baby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best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ru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materialy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razvitiya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filmy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obuchayuschie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filmymult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/18756-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gogo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lyubit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angliyskiy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gogo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loves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english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-6-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cd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-2001-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cd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html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Muzzy in Gondoland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”: обучающий мультфильм [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Электронный ресурс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].– Режим доступа: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razym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ru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/52038-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muzzy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in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gondoland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-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mazzi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v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html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" y="0"/>
            <a:ext cx="9140529" cy="68956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Список </a:t>
            </a:r>
            <a:r>
              <a:rPr lang="ru-RU" sz="31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литературы</a:t>
            </a:r>
            <a:br>
              <a:rPr lang="ru-RU" sz="31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31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обучающихся и </a:t>
            </a:r>
            <a:r>
              <a:rPr lang="ru-RU" sz="3100" b="1" u="sng" cap="none" dirty="0" smtClean="0">
                <a:solidFill>
                  <a:srgbClr val="720C55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родителей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54162"/>
            <a:ext cx="7715304" cy="48037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1. Английский словарь в картинках: учебное пособие / под ред. Д. В.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Плаксунова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-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Mосква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: Махаон, 2013. - 191 с.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Вальковская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С.С. Работаем над алфавитом.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самостоятельные работы по английскому языку.  – Мозырь: Белый ветер, 2013. – 61 </a:t>
            </a:r>
            <a:r>
              <a:rPr lang="en-US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Матвеев С. А. Английский букварь - М: АСТ, 2014. - 80 с. 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Скультэ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В. Английский для детей.  - Айрис-Пресс, 2016. – 448 с.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5. Шишкова И.А.,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Вербовская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М.Е. Давай говорить по-английски! ; Рабочая тетрадь / Под ред.Н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А.Бонк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- М.: Изд.дом ОНИКС, 2000.-128 с.</a:t>
            </a:r>
          </a:p>
          <a:p>
            <a:pPr>
              <a:buNone/>
            </a:pP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6. Шишкова И.А.,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Вербовская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М.П Давай говорить по-английски! /Под ред. Н.А. </a:t>
            </a:r>
            <a:r>
              <a:rPr lang="ru-RU" sz="29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Бонк</a:t>
            </a:r>
            <a:r>
              <a:rPr lang="ru-RU" sz="29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Учебник. - М: Изд. дом ОНИКС, 2000.-192 с.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" y="0"/>
            <a:ext cx="9140529" cy="6895621"/>
          </a:xfrm>
          <a:prstGeom prst="rect">
            <a:avLst/>
          </a:prstGeom>
          <a:noFill/>
        </p:spPr>
      </p:pic>
      <p:pic>
        <p:nvPicPr>
          <p:cNvPr id="4" name="Picture 3" descr="C:\Users\Admin\Desktop\ролик\26-02-2024_18-06-44\20240222_145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6895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8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519B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558" cy="69212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8277252" cy="253975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cap="none" dirty="0" smtClean="0">
                <a:solidFill>
                  <a:srgbClr val="720C55"/>
                </a:solidFill>
              </a:rPr>
              <a:t>Программа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общеобразовательная общеразвивающая 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социально - 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гуманитарной направленности «Уникум» разработана для детей 7-12 </a:t>
            </a:r>
            <a:r>
              <a:rPr lang="ru-RU" sz="2200" cap="none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492896"/>
            <a:ext cx="8686800" cy="35872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720C55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Цель программы</a:t>
            </a:r>
            <a:endParaRPr lang="ru-RU" dirty="0" smtClean="0">
              <a:solidFill>
                <a:srgbClr val="720C55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	практическое овладение лексическим и грамматическим материалом на базе отобранного словарного минимума для свободного общения на английском языке, развитие навыков чтения, диалогической и монологической речи</a:t>
            </a:r>
            <a:endParaRPr lang="ru-RU" sz="22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0582" cy="7084261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384665"/>
            <a:ext cx="799288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720C55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Ожидаемые результаты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окончанию ознакомительного уровня дети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знать: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алфавит, буквы, основные словосочетания, звуки английского языка;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основные правила чтения и орфографии английского языка;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особенности интонации основных типов предложений;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название страны — родины английского языка, ее столицы;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имена наиболее известных персонажей английских детских литературных произведений;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наизусть рифмованные произведения детского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фольклора;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обороты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There is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There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are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0582" cy="7084261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487706"/>
            <a:ext cx="806489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уметь: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области </a:t>
            </a:r>
            <a:r>
              <a:rPr lang="ru-RU" sz="2000" i="1" u="sng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2000" i="1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понимать на слух речь педагога, основное содержание облегченных, доступных по объему текстов, с опорой на зрительную наглядность;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области говорения: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участвовать в элементарном этикетном диалоге (знакомство, поздравление, благодарность, приветствие);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расспрашивать собеседника, задавая простые вопросы  (Кто? Что? Где? Когда?)   и отвечать на них;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кратко рассказывать о себе, своей семье, друге;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составлять небольшие описания предмета, картинки (о природе,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	школе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) по образцу;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4598" cy="7192907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55576" y="476672"/>
            <a:ext cx="7344816" cy="57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области чтения: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читать вслух, соблюдая правила произношения и соответствующую интонацию, доступные по объему тексты, построенные на изученном языковом материале;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читать про себя, понимать основное содержание доступных по объему текстов, пользуясь в случае необходимости двуязычным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словарем</a:t>
            </a:r>
            <a:endParaRPr lang="ru-RU" sz="2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u="sng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области письма и письменной речи: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списывать текст, вставляя в него пропущенные слова в соответствии с контекстом;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писать краткое поздравление с опорой на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образец</a:t>
            </a:r>
            <a:endParaRPr lang="ru-RU" sz="2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82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76328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5511800" algn="l"/>
              </a:tabLst>
            </a:pPr>
            <a:r>
              <a:rPr lang="ru-RU" sz="2400" dirty="0" smtClean="0">
                <a:solidFill>
                  <a:srgbClr val="720C55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Формы подведения итогов реализации программы</a:t>
            </a: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55118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получения объективных сведений о качестве освоения обучающимися образовательной программы  «Уникум» в объединениях  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проводится</a:t>
            </a:r>
            <a:endParaRPr lang="ru-RU" b="1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55118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Входной контроль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проводится на вводном занятии в форме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собеседования</a:t>
            </a: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55118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Тематический контроль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проводится в форме теста после каждого пройденного раздела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программы</a:t>
            </a: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55118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Текущий контроль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(наблюдение за деятельностью обучающихся в процессе занятий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55118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Промежуточная аттестация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итогам 1 и 2 года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обучения</a:t>
            </a:r>
            <a:endParaRPr lang="ru-RU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  <a:tab pos="55118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Итоговая аттестация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итогам 3 года обучения в форме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тестирования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8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rgbClr val="720C55"/>
                </a:solidFill>
              </a:rPr>
              <a:t>Программа разработана на 3 </a:t>
            </a:r>
            <a:r>
              <a:rPr lang="ru-RU" sz="3200" cap="none" dirty="0" smtClean="0">
                <a:solidFill>
                  <a:srgbClr val="720C55"/>
                </a:solidFill>
              </a:rPr>
              <a:t>года</a:t>
            </a:r>
            <a:br>
              <a:rPr lang="ru-RU" sz="3200" cap="none" dirty="0" smtClean="0">
                <a:solidFill>
                  <a:srgbClr val="720C55"/>
                </a:solidFill>
              </a:rPr>
            </a:br>
            <a:r>
              <a:rPr lang="ru-RU" sz="3200" cap="none" dirty="0" smtClean="0">
                <a:solidFill>
                  <a:srgbClr val="720C55"/>
                </a:solidFill>
              </a:rPr>
              <a:t>по </a:t>
            </a:r>
            <a:r>
              <a:rPr lang="ru-RU" sz="3200" cap="none" dirty="0" smtClean="0">
                <a:solidFill>
                  <a:srgbClr val="720C55"/>
                </a:solidFill>
              </a:rPr>
              <a:t>72 часа и включает в себя:</a:t>
            </a:r>
            <a:br>
              <a:rPr lang="ru-RU" sz="3200" cap="none" dirty="0" smtClean="0">
                <a:solidFill>
                  <a:srgbClr val="720C55"/>
                </a:solidFill>
              </a:rPr>
            </a:br>
            <a:r>
              <a:rPr lang="ru-RU" sz="3200" cap="none" dirty="0" smtClean="0">
                <a:solidFill>
                  <a:srgbClr val="7B0314"/>
                </a:solidFill>
              </a:rPr>
              <a:t>1 год: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32856"/>
            <a:ext cx="8348690" cy="394726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Приветствие. Буквы и звуки. Правила </a:t>
            </a:r>
            <a:r>
              <a:rPr lang="ru-RU" dirty="0" smtClean="0"/>
              <a:t>чтения.</a:t>
            </a:r>
            <a:endParaRPr lang="ru-RU" dirty="0" smtClean="0"/>
          </a:p>
          <a:p>
            <a:r>
              <a:rPr lang="ru-RU" dirty="0" smtClean="0"/>
              <a:t>Артикли и </a:t>
            </a:r>
            <a:r>
              <a:rPr lang="ru-RU" dirty="0" smtClean="0"/>
              <a:t>местоимения.</a:t>
            </a:r>
            <a:endParaRPr lang="ru-RU" dirty="0" smtClean="0"/>
          </a:p>
          <a:p>
            <a:r>
              <a:rPr lang="ru-RU" dirty="0" smtClean="0"/>
              <a:t>Мы идём играть!</a:t>
            </a:r>
          </a:p>
          <a:p>
            <a:r>
              <a:rPr lang="ru-RU" dirty="0" smtClean="0"/>
              <a:t>Мы читаем и </a:t>
            </a:r>
            <a:r>
              <a:rPr lang="ru-RU" dirty="0" smtClean="0"/>
              <a:t>рассказываем.</a:t>
            </a:r>
            <a:endParaRPr lang="ru-RU" dirty="0" smtClean="0"/>
          </a:p>
          <a:p>
            <a:r>
              <a:rPr lang="ru-RU" dirty="0" smtClean="0"/>
              <a:t>Я умею читать и </a:t>
            </a:r>
            <a:r>
              <a:rPr lang="ru-RU" dirty="0" smtClean="0"/>
              <a:t>считать.</a:t>
            </a:r>
            <a:endParaRPr lang="ru-RU" dirty="0" smtClean="0"/>
          </a:p>
          <a:p>
            <a:r>
              <a:rPr lang="ru-RU" dirty="0" smtClean="0"/>
              <a:t>Я и моя семья. Мы – дома!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онкурс\1664453033_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" y="0"/>
            <a:ext cx="9140529" cy="68956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solidFill>
                  <a:srgbClr val="7B0314"/>
                </a:solidFill>
              </a:rPr>
              <a:t>2 год: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54162"/>
            <a:ext cx="813437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Повторение </a:t>
            </a:r>
            <a:r>
              <a:rPr lang="ru-RU" dirty="0" smtClean="0"/>
              <a:t>пройденного.</a:t>
            </a:r>
            <a:endParaRPr lang="ru-RU" dirty="0" smtClean="0"/>
          </a:p>
          <a:p>
            <a:r>
              <a:rPr lang="ru-RU" dirty="0" smtClean="0"/>
              <a:t>Как ты проводишь выходные?</a:t>
            </a:r>
          </a:p>
          <a:p>
            <a:r>
              <a:rPr lang="ru-RU" dirty="0" smtClean="0"/>
              <a:t>Какое твое любимое время года?</a:t>
            </a:r>
          </a:p>
          <a:p>
            <a:r>
              <a:rPr lang="ru-RU" dirty="0" smtClean="0"/>
              <a:t>Когда у тебя день рождения?</a:t>
            </a:r>
          </a:p>
          <a:p>
            <a:r>
              <a:rPr lang="ru-RU" dirty="0" smtClean="0"/>
              <a:t>Который час?</a:t>
            </a:r>
          </a:p>
          <a:p>
            <a:r>
              <a:rPr lang="ru-RU" dirty="0" smtClean="0"/>
              <a:t>Был ли Фил вчера в школе?</a:t>
            </a:r>
          </a:p>
          <a:p>
            <a:r>
              <a:rPr lang="ru-RU" dirty="0" smtClean="0"/>
              <a:t>Где ни хорошо, а дома </a:t>
            </a:r>
            <a:r>
              <a:rPr lang="ru-RU" dirty="0" smtClean="0"/>
              <a:t>лучше.</a:t>
            </a:r>
            <a:endParaRPr lang="ru-RU" dirty="0" smtClean="0"/>
          </a:p>
          <a:p>
            <a:r>
              <a:rPr lang="ru-RU" dirty="0" smtClean="0"/>
              <a:t>Ты любишь сказки?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792</TotalTime>
  <Words>902</Words>
  <Application>Microsoft Office PowerPoint</Application>
  <PresentationFormat>Экран (4:3)</PresentationFormat>
  <Paragraphs>181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МБУДО «Центр внешкольной работы Советского района»  г. Брянска  Методический кейс «Уникум» социально-гуманитарной направленности Номинация «Методики гуманитарного образования»</vt:lpstr>
      <vt:lpstr>Содержание</vt:lpstr>
      <vt:lpstr>Программа дополнительная общеобразовательная общеразвивающая программа социально - гуманитарной направленности «Уникум» разработана для детей 7-12 лет </vt:lpstr>
      <vt:lpstr>Слайд 4</vt:lpstr>
      <vt:lpstr>Слайд 5</vt:lpstr>
      <vt:lpstr>Слайд 6</vt:lpstr>
      <vt:lpstr>Слайд 7</vt:lpstr>
      <vt:lpstr>Программа разработана на 3 года по 72 часа и включает в себя: 1 год:</vt:lpstr>
      <vt:lpstr>2 год:</vt:lpstr>
      <vt:lpstr>3 год:</vt:lpstr>
      <vt:lpstr>Раздел «Мы идем играть» включает в себя:</vt:lpstr>
      <vt:lpstr>Слайд 12</vt:lpstr>
      <vt:lpstr>Методические материалы</vt:lpstr>
      <vt:lpstr> Игры:</vt:lpstr>
      <vt:lpstr>Слайд 15</vt:lpstr>
      <vt:lpstr> </vt:lpstr>
      <vt:lpstr>Воспитательные средства</vt:lpstr>
      <vt:lpstr>Слайд 18</vt:lpstr>
      <vt:lpstr>Слайд 19</vt:lpstr>
      <vt:lpstr>Оценочные средства</vt:lpstr>
      <vt:lpstr>Слайд 21</vt:lpstr>
      <vt:lpstr>Слайд 22</vt:lpstr>
      <vt:lpstr>Слайд 23</vt:lpstr>
      <vt:lpstr>Наши достижения</vt:lpstr>
      <vt:lpstr>Список литературы для педагога </vt:lpstr>
      <vt:lpstr>Электронные ресурсы: </vt:lpstr>
      <vt:lpstr>Список литературы для обучающихся и родителей 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67</cp:revision>
  <dcterms:created xsi:type="dcterms:W3CDTF">2024-04-07T14:10:48Z</dcterms:created>
  <dcterms:modified xsi:type="dcterms:W3CDTF">2024-04-22T11:46:58Z</dcterms:modified>
</cp:coreProperties>
</file>