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1" r:id="rId10"/>
    <p:sldId id="269" r:id="rId11"/>
    <p:sldId id="270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E35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8" d="100"/>
          <a:sy n="118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90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2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0920" y="369081"/>
            <a:ext cx="7960588" cy="2055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40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</a:t>
            </a:r>
            <a:r>
              <a:rPr lang="ru-RU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</a:t>
            </a:r>
            <a:endParaRPr lang="ru-RU" sz="4000" b="1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15000"/>
              </a:lnSpc>
              <a:buNone/>
            </a:pPr>
            <a:r>
              <a:rPr lang="ru-RU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</a:t>
            </a:r>
            <a:r>
              <a:rPr lang="en-US" sz="40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</a:t>
            </a:r>
            <a:r>
              <a:rPr lang="ru-RU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педагога:</a:t>
            </a:r>
            <a:endParaRPr lang="ru-RU" sz="4000" b="1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15000"/>
              </a:lnSpc>
              <a:buNone/>
            </a:pPr>
            <a:r>
              <a:rPr lang="ru-RU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</a:t>
            </a:r>
            <a:r>
              <a:rPr lang="en-US" sz="40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5865247" y="3968638"/>
            <a:ext cx="2963164" cy="5833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Кондылев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К.А., методист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244311" y="4260291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8E8D63B2-036C-4D04-8AA4-B5A74D55728B}"/>
              </a:ext>
            </a:extLst>
          </p:cNvPr>
          <p:cNvSpPr txBox="1"/>
          <p:nvPr/>
        </p:nvSpPr>
        <p:spPr>
          <a:xfrm>
            <a:off x="2397218" y="4404891"/>
            <a:ext cx="6622091" cy="5833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МБУДО «Центр внешкольной работы Советского района» г.Брянска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950" y="129288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2843" y="570521"/>
            <a:ext cx="8038313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3084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</a:t>
            </a:r>
            <a:r>
              <a:rPr lang="en-US" sz="3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084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</a:t>
            </a:r>
            <a:endParaRPr lang="ru-RU" sz="3084" b="1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15000"/>
              </a:lnSpc>
              <a:buNone/>
            </a:pPr>
            <a:r>
              <a:rPr lang="en-US" sz="3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</a:t>
            </a:r>
            <a:r>
              <a:rPr lang="en-US" sz="3084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</a:t>
            </a:r>
            <a:r>
              <a:rPr lang="en-US" sz="3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084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контента</a:t>
            </a:r>
            <a:endParaRPr lang="en-US" sz="3084" dirty="0"/>
          </a:p>
        </p:txBody>
      </p:sp>
      <p:sp>
        <p:nvSpPr>
          <p:cNvPr id="6" name="Text 1"/>
          <p:cNvSpPr txBox="1"/>
          <p:nvPr/>
        </p:nvSpPr>
        <p:spPr>
          <a:xfrm>
            <a:off x="890095" y="2618829"/>
            <a:ext cx="5232709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ключение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собственных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фотоматериалов</a:t>
            </a:r>
            <a:endParaRPr lang="ru-RU" sz="2000" b="1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занятий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творческих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процессов</a:t>
            </a:r>
            <a:endParaRPr lang="en-US" sz="2000" b="1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90095" y="4059013"/>
            <a:ext cx="6244213" cy="539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инимизация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использования</a:t>
            </a:r>
            <a:endParaRPr lang="ru-RU" sz="2000" b="1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15000"/>
              </a:lnSpc>
              <a:buNone/>
            </a:pP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стоковых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изображений</a:t>
            </a:r>
            <a:endParaRPr lang="en-US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8221" y="1239227"/>
            <a:ext cx="6150604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5000"/>
              </a:lnSpc>
              <a:buNone/>
            </a:pPr>
            <a:r>
              <a:rPr lang="ru-RU" sz="2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</a:t>
            </a:r>
            <a:r>
              <a:rPr lang="en-US" sz="2929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овременная</a:t>
            </a:r>
            <a:r>
              <a:rPr lang="en-US" sz="2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2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2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</a:t>
            </a:r>
            <a:r>
              <a:rPr lang="en-US" sz="2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к успешному обучению
</a:t>
            </a:r>
            <a:endParaRPr lang="en-US" sz="2929" dirty="0"/>
          </a:p>
        </p:txBody>
      </p:sp>
      <p:sp>
        <p:nvSpPr>
          <p:cNvPr id="4" name="Text 1"/>
          <p:cNvSpPr txBox="1"/>
          <p:nvPr/>
        </p:nvSpPr>
        <p:spPr>
          <a:xfrm>
            <a:off x="1797178" y="2597589"/>
            <a:ext cx="6756103" cy="21656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15000"/>
              </a:lnSpc>
              <a:buNone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нновационные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ru-RU" sz="2000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r">
              <a:lnSpc>
                <a:spcPct val="115000"/>
              </a:lnSpc>
              <a:buNone/>
            </a:pP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минималистичный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</a:t>
            </a:r>
            <a:endParaRPr lang="ru-RU" sz="2000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r">
              <a:lnSpc>
                <a:spcPct val="115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</a:t>
            </a:r>
            <a:endParaRPr lang="ru-RU" sz="2000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r">
              <a:lnSpc>
                <a:spcPct val="115000"/>
              </a:lnSpc>
              <a:buNone/>
            </a:pP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делают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занятия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запоминающимися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ru-RU" sz="2000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r">
              <a:lnSpc>
                <a:spcPct val="115000"/>
              </a:lnSpc>
              <a:buNone/>
            </a:pP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повышают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вовлечённость</a:t>
            </a:r>
            <a:endParaRPr lang="ru-RU" sz="2000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r">
              <a:lnSpc>
                <a:spcPct val="115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формируют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имидж</a:t>
            </a:r>
            <a:endParaRPr lang="ru-RU" sz="2000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r">
              <a:lnSpc>
                <a:spcPct val="115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педагога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дополнительного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образования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00" y="18000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3950" y="232871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устаревших </a:t>
            </a:r>
            <a:r>
              <a:rPr lang="en-US" sz="3184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слайдов</a:t>
            </a: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</a:t>
            </a:r>
            <a:endParaRPr lang="ru-RU" sz="3184" b="1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яркому </a:t>
            </a:r>
            <a:r>
              <a:rPr lang="en-US" sz="3184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современному</a:t>
            </a: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184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контенту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378686" y="2516100"/>
            <a:ext cx="5016468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ru-RU" sz="2200" b="1" dirty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простота изложения</a:t>
            </a:r>
          </a:p>
          <a:p>
            <a:pPr>
              <a:lnSpc>
                <a:spcPct val="115000"/>
              </a:lnSpc>
            </a:pPr>
            <a:endParaRPr lang="ru-RU" sz="2200" b="1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ct val="115000"/>
              </a:lnSpc>
            </a:pPr>
            <a:r>
              <a:rPr lang="ru-RU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</a:t>
            </a:r>
            <a:r>
              <a:rPr lang="en-US" sz="22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ифровая</a:t>
            </a: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</a:t>
            </a:r>
            <a:endParaRPr lang="ru-RU" sz="2200" b="1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ct val="115000"/>
              </a:lnSpc>
            </a:pPr>
            <a:endParaRPr lang="ru-RU" sz="2200" b="1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15000"/>
              </a:lnSpc>
              <a:buNone/>
            </a:pPr>
            <a:r>
              <a:rPr lang="ru-RU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</a:t>
            </a:r>
            <a:r>
              <a:rPr lang="en-US" sz="22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спользование</a:t>
            </a: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живых</a:t>
            </a: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фотографий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8" y="1329747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438" y="1359953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3800" y="129610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9515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61345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</a:t>
            </a:r>
            <a:r>
              <a:rPr lang="ru-RU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ИНИМАЛИЗМ</a:t>
            </a: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 </a:t>
            </a:r>
            <a:r>
              <a:rPr lang="en-US" sz="30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</a:t>
            </a: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презентаций</a:t>
            </a:r>
            <a:endParaRPr lang="ru-RU" sz="3000" b="1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en-US" sz="30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</a:t>
            </a: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новый стандарт</a:t>
            </a:r>
            <a:r>
              <a:rPr lang="en-US" sz="2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36" dirty="0"/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468027A1-2A5A-4190-906E-E859B5F8F797}"/>
              </a:ext>
            </a:extLst>
          </p:cNvPr>
          <p:cNvSpPr/>
          <p:nvPr/>
        </p:nvSpPr>
        <p:spPr>
          <a:xfrm>
            <a:off x="524108" y="3671942"/>
            <a:ext cx="1633702" cy="858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ru-RU" sz="2400" b="1" dirty="0"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к</a:t>
            </a:r>
            <a:r>
              <a:rPr lang="en-US" sz="2400" b="1" dirty="0" err="1"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ороткие</a:t>
            </a:r>
            <a:endParaRPr lang="ru-RU" sz="2400" b="1" dirty="0">
              <a:latin typeface="Arial" panose="020B0604020202020204" pitchFamily="34" charset="0"/>
              <a:ea typeface="Overpass Bold" pitchFamily="34" charset="-122"/>
              <a:cs typeface="Arial" panose="020B0604020202020204" pitchFamily="34" charset="0"/>
            </a:endParaRPr>
          </a:p>
          <a:p>
            <a:pPr marL="0" indent="0" algn="ctr">
              <a:lnSpc>
                <a:spcPts val="2300"/>
              </a:lnSpc>
              <a:buNone/>
            </a:pPr>
            <a:r>
              <a:rPr lang="ru-RU" sz="2400" b="1" dirty="0"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л</a:t>
            </a:r>
            <a:r>
              <a:rPr lang="en-US" sz="2400" b="1" dirty="0" err="1"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аконичные</a:t>
            </a:r>
            <a:endParaRPr lang="ru-RU" sz="2400" b="1" dirty="0">
              <a:latin typeface="Arial" panose="020B0604020202020204" pitchFamily="34" charset="0"/>
              <a:ea typeface="Overpass Bold" pitchFamily="34" charset="-122"/>
              <a:cs typeface="Arial" panose="020B0604020202020204" pitchFamily="34" charset="0"/>
            </a:endParaRPr>
          </a:p>
          <a:p>
            <a:pPr marL="0" indent="0" algn="ctr">
              <a:lnSpc>
                <a:spcPts val="2300"/>
              </a:lnSpc>
              <a:buNone/>
            </a:pPr>
            <a:r>
              <a:rPr lang="en-US" sz="2400" b="1" dirty="0" err="1"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фразы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5">
            <a:extLst>
              <a:ext uri="{FF2B5EF4-FFF2-40B4-BE49-F238E27FC236}">
                <a16:creationId xmlns:a16="http://schemas.microsoft.com/office/drawing/2014/main" id="{D97E5694-B5EF-41B1-A489-49908E1D35FC}"/>
              </a:ext>
            </a:extLst>
          </p:cNvPr>
          <p:cNvSpPr/>
          <p:nvPr/>
        </p:nvSpPr>
        <p:spPr>
          <a:xfrm>
            <a:off x="3802565" y="3671942"/>
            <a:ext cx="1297639" cy="858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ru-RU" sz="2400" b="1" dirty="0"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</a:t>
            </a:r>
            <a:r>
              <a:rPr lang="en-US" sz="2400" b="1" dirty="0" err="1"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ростые</a:t>
            </a:r>
            <a:endParaRPr lang="ru-RU" sz="2400" b="1" dirty="0">
              <a:latin typeface="Arial" panose="020B0604020202020204" pitchFamily="34" charset="0"/>
              <a:ea typeface="Overpass Bold" pitchFamily="34" charset="-122"/>
              <a:cs typeface="Arial" panose="020B0604020202020204" pitchFamily="34" charset="0"/>
            </a:endParaRPr>
          </a:p>
          <a:p>
            <a:pPr marL="0" indent="0" algn="ctr">
              <a:lnSpc>
                <a:spcPts val="2300"/>
              </a:lnSpc>
              <a:buNone/>
            </a:pPr>
            <a:r>
              <a:rPr lang="ru-RU" sz="2400" b="1" dirty="0"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ц</a:t>
            </a:r>
            <a:r>
              <a:rPr lang="en-US" sz="2400" b="1" dirty="0" err="1"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ветовые</a:t>
            </a:r>
            <a:endParaRPr lang="ru-RU" sz="2400" b="1" dirty="0">
              <a:latin typeface="Arial" panose="020B0604020202020204" pitchFamily="34" charset="0"/>
              <a:ea typeface="Overpass Bold" pitchFamily="34" charset="-122"/>
              <a:cs typeface="Arial" panose="020B0604020202020204" pitchFamily="34" charset="0"/>
            </a:endParaRPr>
          </a:p>
          <a:p>
            <a:pPr marL="0" indent="0" algn="ctr">
              <a:lnSpc>
                <a:spcPts val="2300"/>
              </a:lnSpc>
              <a:buNone/>
            </a:pPr>
            <a:r>
              <a:rPr lang="en-US" sz="2400" b="1" dirty="0" err="1"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схемы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6">
            <a:extLst>
              <a:ext uri="{FF2B5EF4-FFF2-40B4-BE49-F238E27FC236}">
                <a16:creationId xmlns:a16="http://schemas.microsoft.com/office/drawing/2014/main" id="{7497F9FC-8FA4-40F7-ACEB-F13B74F3498D}"/>
              </a:ext>
            </a:extLst>
          </p:cNvPr>
          <p:cNvSpPr/>
          <p:nvPr/>
        </p:nvSpPr>
        <p:spPr>
          <a:xfrm>
            <a:off x="6990080" y="3671942"/>
            <a:ext cx="1297639" cy="858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ru-RU" sz="2400" b="1" dirty="0"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а</a:t>
            </a:r>
            <a:r>
              <a:rPr lang="en-US" sz="2400" b="1" dirty="0" err="1"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кцент</a:t>
            </a:r>
            <a:endParaRPr lang="ru-RU" sz="2400" b="1" dirty="0">
              <a:latin typeface="Arial" panose="020B0604020202020204" pitchFamily="34" charset="0"/>
              <a:ea typeface="Overpass Bold" pitchFamily="34" charset="-122"/>
              <a:cs typeface="Arial" panose="020B0604020202020204" pitchFamily="34" charset="0"/>
            </a:endParaRPr>
          </a:p>
          <a:p>
            <a:pPr marL="0" indent="0" algn="ctr">
              <a:lnSpc>
                <a:spcPts val="2300"/>
              </a:lnSpc>
              <a:buNone/>
            </a:pPr>
            <a:r>
              <a:rPr lang="ru-RU" sz="2400" b="1" dirty="0"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н</a:t>
            </a:r>
            <a:r>
              <a:rPr lang="en-US" sz="2400" b="1" dirty="0"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ea typeface="Overpass Bold" pitchFamily="34" charset="-122"/>
              <a:cs typeface="Arial" panose="020B0604020202020204" pitchFamily="34" charset="0"/>
            </a:endParaRPr>
          </a:p>
          <a:p>
            <a:pPr marL="0" indent="0" algn="ctr">
              <a:lnSpc>
                <a:spcPts val="2300"/>
              </a:lnSpc>
              <a:buNone/>
            </a:pPr>
            <a:r>
              <a:rPr lang="en-US" sz="2400" b="1" dirty="0" err="1"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главном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7900" y="250500"/>
            <a:ext cx="8291498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акценты и </a:t>
            </a:r>
            <a:r>
              <a:rPr lang="en-US" sz="26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</a:t>
            </a: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палитра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30516" y="1775100"/>
            <a:ext cx="3812606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спользуйте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2400" dirty="0">
                <a:solidFill>
                  <a:srgbClr val="135E35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НЕ БОЛЕЕ</a:t>
            </a:r>
            <a:r>
              <a:rPr lang="en-US" sz="2400" dirty="0">
                <a:solidFill>
                  <a:srgbClr val="135E35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базовых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0516" y="3477879"/>
            <a:ext cx="5244896" cy="172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ц</a:t>
            </a:r>
            <a:r>
              <a:rPr lang="en-US" sz="2400" dirty="0" err="1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вет</a:t>
            </a:r>
            <a:r>
              <a:rPr lang="ru-RU" sz="2400" dirty="0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ом</a:t>
            </a:r>
            <a:r>
              <a:rPr lang="en-US" sz="2400" dirty="0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135E35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ВЫДЕЛЯЙТЕ</a:t>
            </a:r>
            <a:r>
              <a:rPr lang="ru-RU" sz="2400" dirty="0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цитаты</a:t>
            </a:r>
            <a:r>
              <a:rPr lang="en-US" sz="2400" dirty="0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графики</a:t>
            </a:r>
            <a:r>
              <a:rPr lang="en-US" sz="2400" dirty="0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ключевые</a:t>
            </a:r>
            <a:r>
              <a:rPr lang="en-US" sz="2400" dirty="0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данные</a:t>
            </a:r>
            <a:r>
              <a:rPr lang="en-US" sz="2400" dirty="0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увеличивая</a:t>
            </a:r>
            <a:r>
              <a:rPr lang="en-US" sz="2400" dirty="0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удержание</a:t>
            </a:r>
            <a:r>
              <a:rPr lang="en-US" sz="2400" dirty="0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внимания</a:t>
            </a:r>
            <a:endParaRPr lang="en-US" sz="2400" dirty="0">
              <a:latin typeface="Arial" panose="020B0604020202020204" pitchFamily="34" charset="0"/>
              <a:ea typeface="Overpas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5129" y="1340997"/>
            <a:ext cx="3878950" cy="10851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</a:t>
            </a:r>
            <a:r>
              <a:rPr lang="en-US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изуальное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блоки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</a:t>
            </a:r>
          </a:p>
          <a:p>
            <a:pPr marL="0" indent="0" algn="l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структурированная информация,</a:t>
            </a:r>
          </a:p>
          <a:p>
            <a:pPr marL="0" indent="0" algn="l">
              <a:lnSpc>
                <a:spcPct val="115000"/>
              </a:lnSpc>
              <a:buNone/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блоки,</a:t>
            </a:r>
          </a:p>
          <a:p>
            <a:pPr marL="0" indent="0" algn="l">
              <a:lnSpc>
                <a:spcPct val="115000"/>
              </a:lnSpc>
              <a:buNone/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удобство,</a:t>
            </a:r>
          </a:p>
          <a:p>
            <a:pPr algn="l">
              <a:lnSpc>
                <a:spcPct val="115000"/>
              </a:lnSpc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модульность</a:t>
            </a:r>
            <a:endParaRPr lang="en-US" sz="1243" dirty="0"/>
          </a:p>
        </p:txBody>
      </p:sp>
      <p:sp>
        <p:nvSpPr>
          <p:cNvPr id="7" name="Text 1"/>
          <p:cNvSpPr txBox="1"/>
          <p:nvPr/>
        </p:nvSpPr>
        <p:spPr>
          <a:xfrm>
            <a:off x="455129" y="3396364"/>
            <a:ext cx="3545075" cy="1362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</a:t>
            </a:r>
            <a:r>
              <a:rPr lang="en-US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овышение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эффективности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я:</a:t>
            </a:r>
          </a:p>
          <a:p>
            <a:pPr marL="0" indent="0" algn="l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мелые контрасты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</a:p>
          <a:p>
            <a:pPr marL="0" indent="0" algn="l">
              <a:lnSpc>
                <a:spcPct val="115000"/>
              </a:lnSpc>
              <a:buNone/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без лишнего декора</a:t>
            </a:r>
          </a:p>
          <a:p>
            <a:pPr marL="0" indent="0" algn="l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12" dirty="0"/>
          </a:p>
        </p:txBody>
      </p:sp>
      <p:sp>
        <p:nvSpPr>
          <p:cNvPr id="8" name="Text 2"/>
          <p:cNvSpPr txBox="1"/>
          <p:nvPr/>
        </p:nvSpPr>
        <p:spPr>
          <a:xfrm>
            <a:off x="353400" y="25577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Карточный дизайн и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брутализм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</a:t>
            </a:r>
            <a:r>
              <a:rPr lang="ru-RU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6479" y="380929"/>
            <a:ext cx="5589621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3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</a:t>
            </a:r>
            <a:r>
              <a:rPr lang="ru-RU" sz="3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ОЛОТОЙ СТАНДАРТ</a:t>
            </a:r>
            <a:r>
              <a:rPr lang="en-US" sz="3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10/20/30</a:t>
            </a:r>
            <a:endParaRPr lang="en-US" sz="3177" dirty="0"/>
          </a:p>
        </p:txBody>
      </p:sp>
      <p:sp>
        <p:nvSpPr>
          <p:cNvPr id="5" name="Text 1"/>
          <p:cNvSpPr txBox="1"/>
          <p:nvPr/>
        </p:nvSpPr>
        <p:spPr>
          <a:xfrm>
            <a:off x="998974" y="1728699"/>
            <a:ext cx="6834116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ru-RU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слайдов максимум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и</a:t>
            </a:r>
            <a:r>
              <a:rPr lang="en-US" dirty="0" err="1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збегайте</a:t>
            </a:r>
            <a:r>
              <a:rPr lang="en-US" dirty="0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перегруза</a:t>
            </a:r>
            <a:r>
              <a:rPr lang="en-US" dirty="0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сохраняйте</a:t>
            </a:r>
            <a:r>
              <a:rPr lang="en-US" dirty="0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внимание</a:t>
            </a:r>
            <a:r>
              <a:rPr lang="en-US" dirty="0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слушателей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4" y="2881214"/>
            <a:ext cx="6291949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ru-RU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 на презентацию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</a:t>
            </a:r>
            <a:r>
              <a:rPr lang="en-US" dirty="0" err="1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птимально</a:t>
            </a:r>
            <a:r>
              <a:rPr lang="en-US" dirty="0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 для </a:t>
            </a:r>
            <a:r>
              <a:rPr lang="en-US" dirty="0" err="1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восприятия</a:t>
            </a:r>
            <a:r>
              <a:rPr lang="en-US" dirty="0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новой</a:t>
            </a:r>
            <a:r>
              <a:rPr lang="en-US" dirty="0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информации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4" y="4050105"/>
            <a:ext cx="7271085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ru-RU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кегль шрифта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м</a:t>
            </a:r>
            <a:r>
              <a:rPr lang="en-US" dirty="0" err="1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инимальный</a:t>
            </a:r>
            <a:r>
              <a:rPr lang="en-US" dirty="0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размер</a:t>
            </a:r>
            <a:r>
              <a:rPr lang="en-US" dirty="0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 — </a:t>
            </a:r>
            <a:r>
              <a:rPr lang="en-US" dirty="0" err="1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читаемость</a:t>
            </a:r>
            <a:r>
              <a:rPr lang="en-US" dirty="0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 с </a:t>
            </a:r>
            <a:r>
              <a:rPr lang="en-US" dirty="0" err="1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любого</a:t>
            </a:r>
            <a:r>
              <a:rPr lang="en-US" dirty="0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места</a:t>
            </a:r>
            <a:r>
              <a:rPr lang="en-US" dirty="0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 в </a:t>
            </a:r>
            <a:r>
              <a:rPr lang="en-US" dirty="0" err="1"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аудитории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5D3FBCB-2546-404E-9BD7-24456C4FA944}"/>
              </a:ext>
            </a:extLst>
          </p:cNvPr>
          <p:cNvCxnSpPr/>
          <p:nvPr/>
        </p:nvCxnSpPr>
        <p:spPr>
          <a:xfrm flipV="1">
            <a:off x="998974" y="2620854"/>
            <a:ext cx="4833113" cy="66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912876E-5F04-4DF6-8768-87CF114EEB45}"/>
              </a:ext>
            </a:extLst>
          </p:cNvPr>
          <p:cNvCxnSpPr/>
          <p:nvPr/>
        </p:nvCxnSpPr>
        <p:spPr>
          <a:xfrm flipV="1">
            <a:off x="998973" y="3789079"/>
            <a:ext cx="4833113" cy="66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8349" y="592765"/>
            <a:ext cx="7978748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И СОВРЕМЕННЫЕ СЛАЙДЫ</a:t>
            </a: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144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5C4B76-806A-46AA-AC3E-977B93BE4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06" y="1650379"/>
            <a:ext cx="3736808" cy="27989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0E77E5-EEBB-47AD-89EE-A21EFCBA0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9548" y="1650379"/>
            <a:ext cx="4976546" cy="27989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-248557" y="466684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</a:t>
            </a:r>
            <a:r>
              <a:rPr lang="en-US" sz="32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ПРЕЗЕНТАЦИИ</a:t>
            </a:r>
            <a:r>
              <a:rPr lang="en-US" sz="27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720" dirty="0"/>
          </a:p>
        </p:txBody>
      </p:sp>
      <p:sp>
        <p:nvSpPr>
          <p:cNvPr id="5" name="Text 1"/>
          <p:cNvSpPr txBox="1"/>
          <p:nvPr/>
        </p:nvSpPr>
        <p:spPr>
          <a:xfrm>
            <a:off x="5175756" y="1916031"/>
            <a:ext cx="3366287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ct val="115000"/>
              </a:lnSpc>
            </a:pPr>
            <a:r>
              <a:rPr lang="ru-RU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изайн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Gamma App</a:t>
            </a:r>
            <a:endParaRPr lang="ru-RU" sz="2400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algn="r">
              <a:lnSpc>
                <a:spcPct val="115000"/>
              </a:lnSpc>
            </a:pP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Slidesgo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81577" y="3444227"/>
            <a:ext cx="3060466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ct val="115000"/>
              </a:lnSpc>
            </a:pPr>
            <a:r>
              <a:rPr lang="ru-RU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нтерактив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Diaclass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0" y="-183106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6479" y="380929"/>
            <a:ext cx="5589621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32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создания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современной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презентации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3177" dirty="0"/>
          </a:p>
        </p:txBody>
      </p:sp>
      <p:sp>
        <p:nvSpPr>
          <p:cNvPr id="5" name="Text 1"/>
          <p:cNvSpPr txBox="1"/>
          <p:nvPr/>
        </p:nvSpPr>
        <p:spPr>
          <a:xfrm>
            <a:off x="899490" y="1876456"/>
            <a:ext cx="5272354" cy="41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СТИЛЯ И ЦВЕТОВОЙ ПАЛИТРЫ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pic>
        <p:nvPicPr>
          <p:cNvPr id="14" name="Image 2" descr="preencoded.png">
            <a:extLst>
              <a:ext uri="{FF2B5EF4-FFF2-40B4-BE49-F238E27FC236}">
                <a16:creationId xmlns:a16="http://schemas.microsoft.com/office/drawing/2014/main" id="{D049A5C0-5873-423C-A40B-5F68A99FB2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1" t="25944" r="92676" b="63921"/>
          <a:stretch/>
        </p:blipFill>
        <p:spPr>
          <a:xfrm rot="16200000">
            <a:off x="191513" y="2293769"/>
            <a:ext cx="494313" cy="451388"/>
          </a:xfrm>
          <a:prstGeom prst="rect">
            <a:avLst/>
          </a:prstGeom>
        </p:spPr>
      </p:pic>
      <p:sp>
        <p:nvSpPr>
          <p:cNvPr id="15" name="Text 1">
            <a:extLst>
              <a:ext uri="{FF2B5EF4-FFF2-40B4-BE49-F238E27FC236}">
                <a16:creationId xmlns:a16="http://schemas.microsoft.com/office/drawing/2014/main" id="{9A6620E9-6285-4B49-9141-37A4FD2CAD05}"/>
              </a:ext>
            </a:extLst>
          </p:cNvPr>
          <p:cNvSpPr txBox="1"/>
          <p:nvPr/>
        </p:nvSpPr>
        <p:spPr>
          <a:xfrm>
            <a:off x="865024" y="2366121"/>
            <a:ext cx="7965026" cy="41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СТРУКТУРЫ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(ОДНА МЫСЛЬ – ОДИН СЛАЙД)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16" name="Text 1">
            <a:extLst>
              <a:ext uri="{FF2B5EF4-FFF2-40B4-BE49-F238E27FC236}">
                <a16:creationId xmlns:a16="http://schemas.microsoft.com/office/drawing/2014/main" id="{B3C3CFBB-B5AB-4D86-9832-95225E9052E0}"/>
              </a:ext>
            </a:extLst>
          </p:cNvPr>
          <p:cNvSpPr txBox="1"/>
          <p:nvPr/>
        </p:nvSpPr>
        <p:spPr>
          <a:xfrm>
            <a:off x="865024" y="2937845"/>
            <a:ext cx="5272354" cy="41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РЕАЛЬНЫХ ФОТОГРАФИЙ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17" name="Text 1">
            <a:extLst>
              <a:ext uri="{FF2B5EF4-FFF2-40B4-BE49-F238E27FC236}">
                <a16:creationId xmlns:a16="http://schemas.microsoft.com/office/drawing/2014/main" id="{D51059CC-87EB-47D7-B5B5-AF79FD18F1A2}"/>
              </a:ext>
            </a:extLst>
          </p:cNvPr>
          <p:cNvSpPr txBox="1"/>
          <p:nvPr/>
        </p:nvSpPr>
        <p:spPr>
          <a:xfrm>
            <a:off x="865024" y="3452390"/>
            <a:ext cx="7135620" cy="41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ИНТРЕАКТИВНЫХ ЭЛЕМЕНТОВ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18" name="Text 1">
            <a:extLst>
              <a:ext uri="{FF2B5EF4-FFF2-40B4-BE49-F238E27FC236}">
                <a16:creationId xmlns:a16="http://schemas.microsoft.com/office/drawing/2014/main" id="{F5640BBC-A804-4F59-9250-2170DE34E86C}"/>
              </a:ext>
            </a:extLst>
          </p:cNvPr>
          <p:cNvSpPr txBox="1"/>
          <p:nvPr/>
        </p:nvSpPr>
        <p:spPr>
          <a:xfrm>
            <a:off x="865024" y="3966935"/>
            <a:ext cx="7062792" cy="41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ФИНАЛЬНАЯ ПРОВЕРКА ПО ПРАВИЛУ – 10/20/30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pic>
        <p:nvPicPr>
          <p:cNvPr id="19" name="Image 2" descr="preencoded.png">
            <a:extLst>
              <a:ext uri="{FF2B5EF4-FFF2-40B4-BE49-F238E27FC236}">
                <a16:creationId xmlns:a16="http://schemas.microsoft.com/office/drawing/2014/main" id="{220BF390-2930-477C-8378-82A0147CFF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1" t="25944" r="92676" b="63921"/>
          <a:stretch/>
        </p:blipFill>
        <p:spPr>
          <a:xfrm rot="16200000">
            <a:off x="182181" y="3325579"/>
            <a:ext cx="504069" cy="46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56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299</Words>
  <Application>Microsoft Office PowerPoint</Application>
  <PresentationFormat>Экран (16:9)</PresentationFormat>
  <Paragraphs>90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SDA</cp:lastModifiedBy>
  <cp:revision>54</cp:revision>
  <dcterms:created xsi:type="dcterms:W3CDTF">2026-04-09T13:54:56Z</dcterms:created>
  <dcterms:modified xsi:type="dcterms:W3CDTF">2026-04-13T07:34:00Z</dcterms:modified>
</cp:coreProperties>
</file>