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Максимальный рейтинг</c:v>
                </c:pt>
              </c:strCache>
            </c:strRef>
          </c:tx>
          <c:dPt>
            <c:idx val="0"/>
            <c:spPr>
              <a:solidFill>
                <a:srgbClr val="7030A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Область</c:v>
                </c:pt>
                <c:pt idx="1">
                  <c:v>Город</c:v>
                </c:pt>
                <c:pt idx="2">
                  <c:v>ЦВР г.Брянска</c:v>
                </c:pt>
                <c:pt idx="3">
                  <c:v>ЦДТ г.Брянска</c:v>
                </c:pt>
                <c:pt idx="4">
                  <c:v>ЦДиЮТиЭ</c:v>
                </c:pt>
                <c:pt idx="5">
                  <c:v>ЦВР Советского р-на</c:v>
                </c:pt>
                <c:pt idx="6">
                  <c:v>ЦВР Володарского р-на</c:v>
                </c:pt>
                <c:pt idx="7">
                  <c:v>ДДТ Володарского р-на</c:v>
                </c:pt>
                <c:pt idx="8">
                  <c:v>ДДТ Лицей №27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46.8</c:v>
                </c:pt>
                <c:pt idx="1">
                  <c:v>42.6</c:v>
                </c:pt>
                <c:pt idx="2">
                  <c:v>41</c:v>
                </c:pt>
                <c:pt idx="3">
                  <c:v>41.3</c:v>
                </c:pt>
                <c:pt idx="4">
                  <c:v>42.6</c:v>
                </c:pt>
                <c:pt idx="5">
                  <c:v>40.300000000000004</c:v>
                </c:pt>
                <c:pt idx="6">
                  <c:v>38.700000000000003</c:v>
                </c:pt>
                <c:pt idx="7">
                  <c:v>39.4</c:v>
                </c:pt>
                <c:pt idx="8">
                  <c:v>40</c:v>
                </c:pt>
              </c:numCache>
            </c:numRef>
          </c:val>
        </c:ser>
        <c:dLbls>
          <c:showVal val="1"/>
        </c:dLbls>
        <c:shape val="box"/>
        <c:axId val="110545152"/>
        <c:axId val="111464448"/>
        <c:axId val="0"/>
      </c:bar3DChart>
      <c:catAx>
        <c:axId val="110545152"/>
        <c:scaling>
          <c:orientation val="minMax"/>
        </c:scaling>
        <c:axPos val="b"/>
        <c:tickLblPos val="nextTo"/>
        <c:crossAx val="111464448"/>
        <c:crosses val="autoZero"/>
        <c:auto val="1"/>
        <c:lblAlgn val="ctr"/>
        <c:lblOffset val="100"/>
      </c:catAx>
      <c:valAx>
        <c:axId val="111464448"/>
        <c:scaling>
          <c:orientation val="minMax"/>
        </c:scaling>
        <c:axPos val="l"/>
        <c:majorGridlines/>
        <c:numFmt formatCode="General" sourceLinked="1"/>
        <c:tickLblPos val="nextTo"/>
        <c:crossAx val="11054515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Максимальная</a:t>
            </a:r>
            <a:r>
              <a:rPr lang="ru-RU" baseline="0" dirty="0" smtClean="0"/>
              <a:t> оценка экспертов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Максимальный рейтинг</c:v>
                </c:pt>
              </c:strCache>
            </c:strRef>
          </c:tx>
          <c:dPt>
            <c:idx val="0"/>
            <c:spPr>
              <a:solidFill>
                <a:srgbClr val="7030A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Область</c:v>
                </c:pt>
                <c:pt idx="1">
                  <c:v>Город</c:v>
                </c:pt>
                <c:pt idx="2">
                  <c:v>ЦВР г.Брянска</c:v>
                </c:pt>
                <c:pt idx="3">
                  <c:v>ЦДТ г.Брянска</c:v>
                </c:pt>
                <c:pt idx="4">
                  <c:v>ЦДиЮТиЭ</c:v>
                </c:pt>
                <c:pt idx="5">
                  <c:v>ЦВР Советского р-на</c:v>
                </c:pt>
                <c:pt idx="6">
                  <c:v>ЦВР Володарского р-на</c:v>
                </c:pt>
                <c:pt idx="7">
                  <c:v>ДДТ Володарского р-на</c:v>
                </c:pt>
                <c:pt idx="8">
                  <c:v>ДДТ Лицей №27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35.700000000000003</c:v>
                </c:pt>
                <c:pt idx="1">
                  <c:v>35.300000000000004</c:v>
                </c:pt>
                <c:pt idx="2">
                  <c:v>34.700000000000003</c:v>
                </c:pt>
                <c:pt idx="3">
                  <c:v>34.300000000000004</c:v>
                </c:pt>
                <c:pt idx="4">
                  <c:v>35.300000000000004</c:v>
                </c:pt>
                <c:pt idx="5">
                  <c:v>34.300000000000004</c:v>
                </c:pt>
                <c:pt idx="6">
                  <c:v>33.700000000000003</c:v>
                </c:pt>
                <c:pt idx="7">
                  <c:v>33.700000000000003</c:v>
                </c:pt>
                <c:pt idx="8">
                  <c:v>33</c:v>
                </c:pt>
              </c:numCache>
            </c:numRef>
          </c:val>
        </c:ser>
        <c:dLbls>
          <c:showVal val="1"/>
        </c:dLbls>
        <c:shape val="box"/>
        <c:axId val="152900736"/>
        <c:axId val="152902272"/>
        <c:axId val="0"/>
      </c:bar3DChart>
      <c:catAx>
        <c:axId val="152900736"/>
        <c:scaling>
          <c:orientation val="minMax"/>
        </c:scaling>
        <c:axPos val="b"/>
        <c:tickLblPos val="nextTo"/>
        <c:crossAx val="152902272"/>
        <c:crosses val="autoZero"/>
        <c:auto val="1"/>
        <c:lblAlgn val="ctr"/>
        <c:lblOffset val="100"/>
      </c:catAx>
      <c:valAx>
        <c:axId val="152902272"/>
        <c:scaling>
          <c:orientation val="minMax"/>
        </c:scaling>
        <c:axPos val="l"/>
        <c:majorGridlines/>
        <c:numFmt formatCode="General" sourceLinked="1"/>
        <c:tickLblPos val="nextTo"/>
        <c:crossAx val="152900736"/>
        <c:crosses val="autoZero"/>
        <c:crossBetween val="between"/>
        <c:majorUnit val="1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Минимальный </a:t>
            </a:r>
            <a:r>
              <a:rPr lang="ru-RU" dirty="0"/>
              <a:t>рейтинг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Максимальный рейтинг</c:v>
                </c:pt>
              </c:strCache>
            </c:strRef>
          </c:tx>
          <c:dPt>
            <c:idx val="0"/>
            <c:spPr>
              <a:solidFill>
                <a:srgbClr val="7030A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Область</c:v>
                </c:pt>
                <c:pt idx="1">
                  <c:v>Город</c:v>
                </c:pt>
                <c:pt idx="2">
                  <c:v>ЦВР г.Брянска</c:v>
                </c:pt>
                <c:pt idx="3">
                  <c:v>ЦДТ г.Брянска</c:v>
                </c:pt>
                <c:pt idx="4">
                  <c:v>ЦДиЮТиЭ</c:v>
                </c:pt>
                <c:pt idx="5">
                  <c:v>ЦВР Советского р-на</c:v>
                </c:pt>
                <c:pt idx="6">
                  <c:v>ЦВР Володарского р-на</c:v>
                </c:pt>
                <c:pt idx="7">
                  <c:v>ДДТ Володарского р-на</c:v>
                </c:pt>
                <c:pt idx="8">
                  <c:v>ДДТ Лицей №27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16</c:v>
                </c:pt>
                <c:pt idx="1">
                  <c:v>16</c:v>
                </c:pt>
                <c:pt idx="2">
                  <c:v>19.3</c:v>
                </c:pt>
                <c:pt idx="3">
                  <c:v>23</c:v>
                </c:pt>
                <c:pt idx="4">
                  <c:v>25</c:v>
                </c:pt>
                <c:pt idx="5">
                  <c:v>25.7</c:v>
                </c:pt>
                <c:pt idx="6">
                  <c:v>27</c:v>
                </c:pt>
                <c:pt idx="7">
                  <c:v>19.3</c:v>
                </c:pt>
                <c:pt idx="8">
                  <c:v>16</c:v>
                </c:pt>
              </c:numCache>
            </c:numRef>
          </c:val>
        </c:ser>
        <c:dLbls>
          <c:showVal val="1"/>
        </c:dLbls>
        <c:shape val="box"/>
        <c:axId val="154075520"/>
        <c:axId val="154077056"/>
        <c:axId val="0"/>
      </c:bar3DChart>
      <c:catAx>
        <c:axId val="154075520"/>
        <c:scaling>
          <c:orientation val="minMax"/>
        </c:scaling>
        <c:axPos val="b"/>
        <c:tickLblPos val="nextTo"/>
        <c:crossAx val="154077056"/>
        <c:crosses val="autoZero"/>
        <c:auto val="1"/>
        <c:lblAlgn val="ctr"/>
        <c:lblOffset val="100"/>
      </c:catAx>
      <c:valAx>
        <c:axId val="154077056"/>
        <c:scaling>
          <c:orientation val="minMax"/>
        </c:scaling>
        <c:axPos val="l"/>
        <c:majorGridlines/>
        <c:numFmt formatCode="General" sourceLinked="1"/>
        <c:tickLblPos val="nextTo"/>
        <c:crossAx val="15407552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mtClean="0"/>
              <a:t>Минимальная</a:t>
            </a:r>
            <a:r>
              <a:rPr lang="ru-RU" baseline="0" smtClean="0"/>
              <a:t> </a:t>
            </a:r>
            <a:r>
              <a:rPr lang="ru-RU" baseline="0" dirty="0" smtClean="0"/>
              <a:t>оценка экспертов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Максимальный рейтинг</c:v>
                </c:pt>
              </c:strCache>
            </c:strRef>
          </c:tx>
          <c:dPt>
            <c:idx val="0"/>
            <c:spPr>
              <a:solidFill>
                <a:srgbClr val="7030A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Область</c:v>
                </c:pt>
                <c:pt idx="1">
                  <c:v>Город</c:v>
                </c:pt>
                <c:pt idx="2">
                  <c:v>ЦВР г.Брянска</c:v>
                </c:pt>
                <c:pt idx="3">
                  <c:v>ЦДТ г.Брянска</c:v>
                </c:pt>
                <c:pt idx="4">
                  <c:v>ЦДиЮТиЭ</c:v>
                </c:pt>
                <c:pt idx="5">
                  <c:v>ЦВР Советского р-на</c:v>
                </c:pt>
                <c:pt idx="6">
                  <c:v>ЦВР Володарского р-на</c:v>
                </c:pt>
                <c:pt idx="7">
                  <c:v>ДДТ Володарского р-на</c:v>
                </c:pt>
                <c:pt idx="8">
                  <c:v>ДДТ Лицей №27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23</c:v>
                </c:pt>
                <c:pt idx="1">
                  <c:v>23</c:v>
                </c:pt>
                <c:pt idx="2">
                  <c:v>26.3</c:v>
                </c:pt>
                <c:pt idx="3">
                  <c:v>27.7</c:v>
                </c:pt>
                <c:pt idx="4">
                  <c:v>28</c:v>
                </c:pt>
                <c:pt idx="5">
                  <c:v>25.7</c:v>
                </c:pt>
                <c:pt idx="6">
                  <c:v>27</c:v>
                </c:pt>
                <c:pt idx="7">
                  <c:v>26.3</c:v>
                </c:pt>
                <c:pt idx="8">
                  <c:v>23</c:v>
                </c:pt>
              </c:numCache>
            </c:numRef>
          </c:val>
        </c:ser>
        <c:dLbls>
          <c:showVal val="1"/>
        </c:dLbls>
        <c:shape val="box"/>
        <c:axId val="152941696"/>
        <c:axId val="154147456"/>
        <c:axId val="0"/>
      </c:bar3DChart>
      <c:catAx>
        <c:axId val="152941696"/>
        <c:scaling>
          <c:orientation val="minMax"/>
        </c:scaling>
        <c:axPos val="b"/>
        <c:tickLblPos val="nextTo"/>
        <c:crossAx val="154147456"/>
        <c:crosses val="autoZero"/>
        <c:auto val="1"/>
        <c:lblAlgn val="ctr"/>
        <c:lblOffset val="100"/>
      </c:catAx>
      <c:valAx>
        <c:axId val="154147456"/>
        <c:scaling>
          <c:orientation val="minMax"/>
        </c:scaling>
        <c:axPos val="l"/>
        <c:majorGridlines/>
        <c:numFmt formatCode="General" sourceLinked="1"/>
        <c:tickLblPos val="nextTo"/>
        <c:crossAx val="152941696"/>
        <c:crosses val="autoZero"/>
        <c:crossBetween val="between"/>
        <c:majorUnit val="5"/>
        <c:minorUnit val="0.1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786058"/>
            <a:ext cx="8572560" cy="1500198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Анализ результатов независимой экспертизы дополнительных общеобразовательных программ, переведенных на ПФ.</a:t>
            </a:r>
          </a:p>
          <a:p>
            <a:pPr algn="l">
              <a:lnSpc>
                <a:spcPct val="150000"/>
              </a:lnSpc>
            </a:pP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Итоги работы по корректировке дополнительных общеобразовательных программ согласно типовым моделям.</a:t>
            </a:r>
          </a:p>
          <a:p>
            <a:pPr algn="l">
              <a:lnSpc>
                <a:spcPct val="150000"/>
              </a:lnSpc>
            </a:pP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Разное</a:t>
            </a:r>
            <a:endPara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714488"/>
            <a:ext cx="3071834" cy="642942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Семинар: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357166"/>
            <a:ext cx="682270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0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Муниципальный опорный центр</a:t>
            </a:r>
          </a:p>
          <a:p>
            <a:pPr algn="ctr">
              <a:spcBef>
                <a:spcPct val="0"/>
              </a:spcBef>
            </a:pPr>
            <a:r>
              <a:rPr lang="ru-RU" sz="20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дополнительного образования детей г.Брянска</a:t>
            </a:r>
          </a:p>
        </p:txBody>
      </p:sp>
      <p:pic>
        <p:nvPicPr>
          <p:cNvPr id="7" name="Picture 2" descr="E:\Мои документы\МОЦ\МОЦ\Эмблема МОЦ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1403824" cy="160559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858016" y="1857364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400" b="1" dirty="0" smtClean="0">
                <a:latin typeface="+mj-lt"/>
                <a:ea typeface="+mj-ea"/>
                <a:cs typeface="+mj-cs"/>
              </a:rPr>
              <a:t>17.12.2020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Результаты независимой экспертизы дополнительных общеобразовательных программ</a:t>
            </a:r>
            <a:endParaRPr lang="ru-RU" sz="2400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285720" y="1397000"/>
          <a:ext cx="8858280" cy="4960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Результаты независимой экспертизы дополнительных общеобразовательных программ</a:t>
            </a:r>
            <a:endParaRPr lang="ru-RU" sz="2400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285720" y="1397000"/>
          <a:ext cx="8858280" cy="4960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Результаты независимой экспертизы дополнительных общеобразовательных программ</a:t>
            </a:r>
            <a:endParaRPr lang="ru-RU" sz="2400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285720" y="1397000"/>
          <a:ext cx="8858280" cy="4960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Результаты независимой экспертизы дополнительных общеобразовательных программ</a:t>
            </a:r>
            <a:endParaRPr lang="ru-RU" sz="2400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285720" y="1397000"/>
          <a:ext cx="8858280" cy="4960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786058"/>
            <a:ext cx="8572560" cy="1500198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Анализ результатов независимой экспертизы дополнительных общеобразовательных программ, переведенных на ПФ.</a:t>
            </a:r>
          </a:p>
          <a:p>
            <a:pPr algn="l">
              <a:lnSpc>
                <a:spcPct val="150000"/>
              </a:lnSpc>
            </a:pP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Итоги работы по корректировке дополнительных общеобразовательных программ согласно типовым моделям.</a:t>
            </a:r>
          </a:p>
          <a:p>
            <a:pPr algn="l">
              <a:lnSpc>
                <a:spcPct val="150000"/>
              </a:lnSpc>
            </a:pP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Разное</a:t>
            </a:r>
            <a:endPara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714488"/>
            <a:ext cx="3071834" cy="642942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Семинар: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357166"/>
            <a:ext cx="682270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0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Муниципальный опорный центр</a:t>
            </a:r>
          </a:p>
          <a:p>
            <a:pPr algn="ctr">
              <a:spcBef>
                <a:spcPct val="0"/>
              </a:spcBef>
            </a:pPr>
            <a:r>
              <a:rPr lang="ru-RU" sz="20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дополнительного образования детей г.Брянска</a:t>
            </a:r>
          </a:p>
        </p:txBody>
      </p:sp>
      <p:pic>
        <p:nvPicPr>
          <p:cNvPr id="7" name="Picture 2" descr="E:\Мои документы\МОЦ\МОЦ\Эмблема МОЦ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1403824" cy="160559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858016" y="1857364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400" b="1" dirty="0" smtClean="0">
                <a:latin typeface="+mj-lt"/>
                <a:ea typeface="+mj-ea"/>
                <a:cs typeface="+mj-cs"/>
              </a:rPr>
              <a:t>17.12.2020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81</TotalTime>
  <Words>116</Words>
  <PresentationFormat>Экран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Официальная</vt:lpstr>
      <vt:lpstr>Семинар:</vt:lpstr>
      <vt:lpstr>Результаты независимой экспертизы дополнительных общеобразовательных программ</vt:lpstr>
      <vt:lpstr>Результаты независимой экспертизы дополнительных общеобразовательных программ</vt:lpstr>
      <vt:lpstr>Результаты независимой экспертизы дополнительных общеобразовательных программ</vt:lpstr>
      <vt:lpstr>Результаты независимой экспертизы дополнительных общеобразовательных программ</vt:lpstr>
      <vt:lpstr>Семинар: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Семинар:</dc:title>
  <dc:creator>ЦВР_Брянск</dc:creator>
  <cp:lastModifiedBy>ЦВР_Брянск</cp:lastModifiedBy>
  <cp:revision>12</cp:revision>
  <dcterms:created xsi:type="dcterms:W3CDTF">2020-12-16T07:44:10Z</dcterms:created>
  <dcterms:modified xsi:type="dcterms:W3CDTF">2020-12-17T06:33:10Z</dcterms:modified>
</cp:coreProperties>
</file>