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7" r:id="rId2"/>
    <p:sldId id="300" r:id="rId3"/>
    <p:sldId id="307" r:id="rId4"/>
    <p:sldId id="311" r:id="rId5"/>
    <p:sldId id="302" r:id="rId6"/>
    <p:sldId id="306" r:id="rId7"/>
    <p:sldId id="304" r:id="rId8"/>
    <p:sldId id="303" r:id="rId9"/>
    <p:sldId id="278" r:id="rId10"/>
    <p:sldId id="308" r:id="rId11"/>
    <p:sldId id="30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8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08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D1486-9BB7-4F27-99D8-1C2B5CEC10D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42FEA-4C21-48E3-B305-D06DE30CB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42FEA-4C21-48E3-B305-D06DE30CBE2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3357562"/>
            <a:ext cx="6572296" cy="1470025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Microsoft JhengHei" pitchFamily="34" charset="-120"/>
                <a:ea typeface="Microsoft JhengHei" pitchFamily="34" charset="-120"/>
              </a:rPr>
              <a:t>Совещание                                 </a:t>
            </a:r>
            <a:br>
              <a:rPr lang="ru-RU" sz="2700" b="1" dirty="0" smtClean="0">
                <a:latin typeface="Microsoft JhengHei" pitchFamily="34" charset="-120"/>
                <a:ea typeface="Microsoft JhengHei" pitchFamily="34" charset="-120"/>
              </a:rPr>
            </a:br>
            <a:r>
              <a:rPr lang="ru-RU" sz="2700" b="1" dirty="0" smtClean="0">
                <a:latin typeface="Microsoft JhengHei" pitchFamily="34" charset="-120"/>
                <a:ea typeface="Microsoft JhengHei" pitchFamily="34" charset="-120"/>
              </a:rPr>
              <a:t>____________________________________________</a:t>
            </a:r>
            <a:r>
              <a:rPr lang="ru-RU" sz="27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Внедрение социального заказа для достижения качественных изменений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дополнительном образовании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E:\Мои документы\МОЦ\МОЦ\Эмблема_МОЦ-removebg-preview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0"/>
            <a:ext cx="1614691" cy="178592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2500306"/>
            <a:ext cx="20716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СОВЕЩАНИЕ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0" y="-24"/>
            <a:ext cx="7143768" cy="1500198"/>
          </a:xfrm>
          <a:prstGeom prst="homePlate">
            <a:avLst/>
          </a:prstGeom>
          <a:gradFill flip="none" rotWithShape="1">
            <a:gsLst>
              <a:gs pos="0">
                <a:srgbClr val="0070C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71414"/>
            <a:ext cx="7358114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Муниципальный опорный центр дополнительного образования детей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г. Брянска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214290"/>
            <a:ext cx="821537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aseline="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57166"/>
            <a:ext cx="785818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конкурс</a:t>
            </a:r>
            <a:endParaRPr lang="ru-RU" sz="2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«Лучшие практики наставничества в сфере дополнительного образования»</a:t>
            </a:r>
          </a:p>
          <a:p>
            <a:pPr algn="ctr"/>
            <a:endParaRPr lang="ru-RU" sz="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Конкурс проводится по 3 номинациям:</a:t>
            </a:r>
          </a:p>
          <a:p>
            <a:endParaRPr lang="ru-RU" sz="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«Лучший наставник для обучающихся». Форма наставничества: «педагог – ученик» (управление траекториями развития и мотивацией обучающихся; управление проектами).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«Лучший наставник молодого педагога». Форма наставничества: «педагог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(погружение в профессию; адаптация в коллективе; передача знаний и умений, инструментов профессионального развития).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«Лучший методист-наставник». Форма наставничества: «методист – педагог» (методическое сопровождение деятельности педагога, наставляемого в профессиональной сфере).</a:t>
            </a: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214290"/>
            <a:ext cx="821537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aseline="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57166"/>
            <a:ext cx="785818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конкурс</a:t>
            </a:r>
            <a:endParaRPr lang="ru-RU" sz="2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«Лучшие практики наставничества в сфере дополнительного образования»</a:t>
            </a:r>
          </a:p>
          <a:p>
            <a:pPr algn="ctr"/>
            <a:endParaRPr lang="ru-RU" sz="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0"/>
            <a:r>
              <a:rPr lang="ru-RU" sz="5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Сроки проведения Конкурса: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Конкурс проходит в заочной форме с 14 ноября по 26 декабря 2023 года.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 Экспертиза конкурсных материалов – с 12 по 18 декабря 2023 года.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Определение победителей и призеров Конкурса – 19 декабря 2023 года.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Вебинар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итогам конкурса в дистанционном формате —  26 декабря 2023 года.</a:t>
            </a: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214290"/>
            <a:ext cx="821537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aseline="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00042"/>
            <a:ext cx="8072494" cy="5214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 закон  от 13.07.2020 № 189-ФЗ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«О государственном (муниципальном ) социальном заказе на оказание государственных (муниципальных) услуг в социальной сфере»</a:t>
            </a:r>
          </a:p>
          <a:p>
            <a:pPr algn="ctr"/>
            <a:endParaRPr lang="ru-RU" sz="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Государственный (муниципальный) социальный заказ на оказание государственных (муниципальных) услуг в социальной сфере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документ, устанавливающий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показатели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характеризующие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качество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оказания государственных (муниципальных) услуг в социальной сфере и (или)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оказания таких услуг в количественном выражении,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категории потребителей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таких услуг, а также содержащий указание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способ определения исполнителя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государственных (муниципальных) услуг в социальной сфере в соответствии с настоящим Федеральным законом, обеспечивающий государственные гарантии реализации прав граждан на получение государственных (муниципальных) услуг.</a:t>
            </a: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214290"/>
            <a:ext cx="821537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aseline="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28604"/>
            <a:ext cx="807249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 закон  от 13.07.2020 № 189-ФЗ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«О государственном (муниципальном ) социальном заказе на оказание государственных (муниципальных) услуг в социальной сфере»</a:t>
            </a:r>
          </a:p>
          <a:p>
            <a:pPr algn="ctr"/>
            <a:endParaRPr lang="ru-RU" sz="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Социальный сертификат на получение государственной (муниципальной) услуги в социальной сфере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именной документ, удостоверяющий право потребителя услуг либо его законного представителя выбрать исполнителя (исполнителей) услуг для получения государственной (муниципальной) услуги в социальной сфере в определенном объеме и на определенных условиях, а также в установленных нормативными правовыми актами случаях определенного качества и право исполнителя (исполнителей) услуг получить из соответствующего бюджета бюджетной системы Российской Федерации средства на финансовое обеспечение (возмещение) затрат, связанных с оказанием соответствующей государственной (муниципальной) услуги в социальной сфере.</a:t>
            </a: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4570" t="17647" r="1562" b="17647"/>
          <a:stretch>
            <a:fillRect/>
          </a:stretch>
        </p:blipFill>
        <p:spPr bwMode="auto">
          <a:xfrm>
            <a:off x="-33" y="-24"/>
            <a:ext cx="9147519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0" y="0"/>
            <a:ext cx="3428992" cy="6858000"/>
          </a:xfrm>
          <a:prstGeom prst="homePlate">
            <a:avLst>
              <a:gd name="adj" fmla="val 31641"/>
            </a:avLst>
          </a:prstGeom>
          <a:gradFill flip="none" rotWithShape="1">
            <a:gsLst>
              <a:gs pos="0">
                <a:srgbClr val="0070C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endParaRPr lang="ru-RU" sz="2400" b="1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endParaRPr lang="ru-RU" sz="2400" b="1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AutoNum type="arabicPeriod"/>
            </a:pP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Федеральный  закон </a:t>
            </a:r>
          </a:p>
          <a:p>
            <a:pPr marL="342900" indent="-342900">
              <a:spcBef>
                <a:spcPct val="20000"/>
              </a:spcBef>
            </a:pP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от 13.07.2020 № 189 ФЗ </a:t>
            </a:r>
          </a:p>
          <a:p>
            <a:pPr>
              <a:spcBef>
                <a:spcPct val="20000"/>
              </a:spcBef>
            </a:pP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«О государственном (муниципальном ) социальном заказе на оказание государственных (муниципальных) услуг в социальной сфере»</a:t>
            </a:r>
          </a:p>
          <a:p>
            <a:pPr>
              <a:spcBef>
                <a:spcPct val="20000"/>
              </a:spcBef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2. Федеральный закон </a:t>
            </a:r>
          </a:p>
          <a:p>
            <a:pPr>
              <a:spcBef>
                <a:spcPct val="20000"/>
              </a:spcBef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от 28.12.2022 г. № 568-ФЗ «О внесении изменений в отдельные законодательные  акты Российской Федерации»</a:t>
            </a:r>
          </a:p>
          <a:p>
            <a:pPr>
              <a:spcBef>
                <a:spcPct val="20000"/>
              </a:spcBef>
            </a:pPr>
            <a:endParaRPr lang="ru-RU" sz="17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ru-RU" sz="17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ru-RU" sz="17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0"/>
            <a:ext cx="5429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14348" y="357166"/>
            <a:ext cx="7929618" cy="1116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Постановление Правительства Брянской области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16 октября 2023 года № 493-п «Об организации оказания государственных услуг в социальной сфере по направлению деятельности «Реализация дополнительных образовательных программ» на территории Брянской области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aseline="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План апробации механизмов организации оказания  государственных услуг в социальной сфере по направлению деятельности «Реализация дополнительных образовательных программ (за исключением дополнительных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предпрофессиональных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программ в области искусств)» на территории Брянской области (второе полугодие 2023 года).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5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2.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Показатели  эффективности реализации мероприятий, проводимых в рамках апробации  механизмов организации оказания государственных услуг в социальной сфере по направлению деятельности «Реализация дополнительных образовательных программ (за исключением дополнительных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предпрофессиональных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программ в области искусств)» на территории  Брянской области:</a:t>
            </a:r>
          </a:p>
          <a:p>
            <a:pPr marL="342900" indent="-252413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Охват детей в возрасте от 5 до 18 лет дополнительным образованием – 79,5%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2. Доля детей в возрасте от  5 до 18 лет, охваченных социальными сертификатами  - 25%  (до 01.09. 2023 – сертификаты ПФ, с 01.09.2023 – социальные сертификаты).</a:t>
            </a:r>
          </a:p>
          <a:p>
            <a:pPr marL="342900" indent="-34290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4551" t="17977" r="1403" b="18497"/>
          <a:stretch>
            <a:fillRect/>
          </a:stretch>
        </p:blipFill>
        <p:spPr bwMode="auto">
          <a:xfrm>
            <a:off x="0" y="0"/>
            <a:ext cx="9090858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0" y="0"/>
            <a:ext cx="2571736" cy="6858000"/>
          </a:xfrm>
          <a:prstGeom prst="homePlate">
            <a:avLst>
              <a:gd name="adj" fmla="val 31641"/>
            </a:avLst>
          </a:prstGeom>
          <a:gradFill flip="none" rotWithShape="1">
            <a:gsLst>
              <a:gs pos="0">
                <a:srgbClr val="0070C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endParaRPr lang="ru-RU" sz="2400" b="1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endParaRPr lang="ru-RU" sz="2400" b="1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1. Федеральный  закон  от 13.07.2020 № 189 ФЗ  « О государственном (муниципальном ) социальном заказе на оказание государственных (муниципальных) услуг в социальной сфере»</a:t>
            </a:r>
          </a:p>
          <a:p>
            <a:pPr>
              <a:spcBef>
                <a:spcPct val="20000"/>
              </a:spcBef>
            </a:pP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2. Федеральный закон от 28.12.2022 г. № 568-ФЗ </a:t>
            </a:r>
            <a:endParaRPr lang="ru-RU" sz="17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1428736"/>
            <a:ext cx="621510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Номинал в часах или в рублях;</a:t>
            </a:r>
          </a:p>
          <a:p>
            <a:pPr marL="342900" indent="-342900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Преимущество в продлении сертификата  на следующий год;</a:t>
            </a:r>
          </a:p>
          <a:p>
            <a:pPr marL="342900" indent="-342900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Tx/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Интеграция с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Госуслугами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>
              <a:buFontTx/>
              <a:buAutoNum type="arabicPeriod"/>
            </a:pP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Tx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Возможность оплаты части программы;</a:t>
            </a:r>
          </a:p>
          <a:p>
            <a:pPr marL="342900" lvl="0" indent="-342900">
              <a:buFontTx/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Tx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Больше выбор программ;</a:t>
            </a:r>
          </a:p>
          <a:p>
            <a:pPr marL="342900" lvl="0" indent="-34290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Заключение соглашений о предоставлении субсидий в электронной форме.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571480"/>
            <a:ext cx="55853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Преимущества социального сертификата:</a:t>
            </a:r>
            <a:endParaRPr lang="ru-RU" sz="2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357166"/>
            <a:ext cx="86439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ЦЕЛЕВЫЕ ПОКАЗАТЕЛИ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ПРОМЕЖУТОЧНЫЕ ИТОГИ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реализации 1 этапа Концепции развития дополнительного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образования детей (2022 – 2024 годы)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854738"/>
          <a:ext cx="8786875" cy="4146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321"/>
                <a:gridCol w="2884703"/>
                <a:gridCol w="1000132"/>
                <a:gridCol w="857256"/>
                <a:gridCol w="714380"/>
                <a:gridCol w="1000132"/>
                <a:gridCol w="987144"/>
                <a:gridCol w="798807"/>
              </a:tblGrid>
              <a:tr h="348622">
                <a:tc rowSpan="3"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86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723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72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 в возрасте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5 до 18 лет, охваченных дополнительным образованием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77 ,2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79,5</a:t>
                      </a:r>
                    </a:p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74,6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Блок-схема: альтернативный процесс 4"/>
          <p:cNvSpPr/>
          <p:nvPr/>
        </p:nvSpPr>
        <p:spPr>
          <a:xfrm>
            <a:off x="4643438" y="4143380"/>
            <a:ext cx="1000132" cy="64294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44491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чел</a:t>
            </a:r>
            <a:r>
              <a:rPr lang="ru-RU" sz="1500" b="1" dirty="0" smtClean="0"/>
              <a:t>. </a:t>
            </a:r>
            <a:endParaRPr lang="ru-RU" sz="1500" b="1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357818" y="5000636"/>
            <a:ext cx="1000132" cy="92869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44620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чел.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(57780)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258914" y="4146486"/>
            <a:ext cx="928694" cy="63983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48236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чел</a:t>
            </a:r>
            <a:r>
              <a:rPr lang="ru-RU" sz="1500" b="1" dirty="0" smtClean="0"/>
              <a:t>. </a:t>
            </a:r>
            <a:endParaRPr lang="ru-RU" sz="1500" b="1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7215206" y="5000636"/>
            <a:ext cx="1000132" cy="92869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45035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чел.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(60371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3506</TotalTime>
  <Words>449</Words>
  <PresentationFormat>Экран (4:3)</PresentationFormat>
  <Paragraphs>211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Совещание                                  ____________________________________________ «Внедрение социального заказа для достижения качественных изменений  в дополнительном образовании»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МУНИЦИПАЛЬНЫЙ ОПОРНЫЙ ЦЕНТР ДОПОЛНИТЕЛЬНОГО  ОБРАЗОВАНИЯ ДЕТЕЙ  города БРЯНСКА</dc:title>
  <dc:creator>ЦВР_Брянск</dc:creator>
  <cp:lastModifiedBy>Пользователь</cp:lastModifiedBy>
  <cp:revision>1360</cp:revision>
  <dcterms:created xsi:type="dcterms:W3CDTF">2022-10-10T11:36:46Z</dcterms:created>
  <dcterms:modified xsi:type="dcterms:W3CDTF">2023-11-17T08:29:37Z</dcterms:modified>
</cp:coreProperties>
</file>