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84" y="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2143116"/>
            <a:ext cx="564360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К О Н Ц Е П Ц И Я</a:t>
            </a:r>
            <a: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развития дополнительного образования детей </a:t>
            </a:r>
            <a:b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</a:br>
            <a:r>
              <a:rPr lang="ru-RU" b="1" dirty="0" smtClean="0">
                <a:solidFill>
                  <a:srgbClr val="C00000"/>
                </a:solidFill>
                <a:latin typeface="Microsoft JhengHei" pitchFamily="34" charset="-120"/>
                <a:ea typeface="Microsoft JhengHei" pitchFamily="34" charset="-120"/>
              </a:rPr>
              <a:t>до 2030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Picture 2" descr="E:\Мои документы\МОЦ\МОЦ\Эмблема_МОЦ-removebg-preview —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51" y="5548711"/>
            <a:ext cx="1186063" cy="1380751"/>
          </a:xfrm>
          <a:prstGeom prst="rect">
            <a:avLst/>
          </a:prstGeom>
          <a:noFill/>
        </p:spPr>
      </p:pic>
      <p:sp>
        <p:nvSpPr>
          <p:cNvPr id="8" name="Пятиугольник 7"/>
          <p:cNvSpPr/>
          <p:nvPr/>
        </p:nvSpPr>
        <p:spPr>
          <a:xfrm>
            <a:off x="1" y="0"/>
            <a:ext cx="2214546" cy="5500702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1428736"/>
            <a:ext cx="20716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Утверждена распоряжением Правительства Российской Федерации 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от 31.03.2022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№ 678-р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1285852" y="5786454"/>
            <a:ext cx="7858148" cy="1071546"/>
          </a:xfrm>
          <a:prstGeom prst="homePlate">
            <a:avLst>
              <a:gd name="adj" fmla="val 33947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14480" y="5786454"/>
            <a:ext cx="7143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</a:endParaRPr>
          </a:p>
          <a:p>
            <a:r>
              <a:rPr lang="ru-RU" sz="2000" b="1" dirty="0" smtClean="0">
                <a:solidFill>
                  <a:schemeClr val="bg1"/>
                </a:solidFill>
              </a:rPr>
              <a:t>Муниципальный опорный центр дополнительного образования детей г. Брянска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58" y="-1"/>
            <a:ext cx="5715008" cy="67020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иугольник 4"/>
          <p:cNvSpPr/>
          <p:nvPr/>
        </p:nvSpPr>
        <p:spPr>
          <a:xfrm>
            <a:off x="0" y="0"/>
            <a:ext cx="2714612" cy="6858000"/>
          </a:xfrm>
          <a:prstGeom prst="homePlate">
            <a:avLst>
              <a:gd name="adj" fmla="val 31641"/>
            </a:avLst>
          </a:prstGeom>
          <a:gradFill flip="none" rotWithShape="1">
            <a:gsLst>
              <a:gs pos="0">
                <a:srgbClr val="0070C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ru-RU" sz="2400" b="1" dirty="0" smtClean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План мероприятий 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по реализации Концепции развития дополнительного образования детей до 2030 года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1 этап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2022 – 2024 годы</a:t>
            </a:r>
          </a:p>
          <a:p>
            <a:pPr>
              <a:spcBef>
                <a:spcPct val="20000"/>
              </a:spcBef>
            </a:pPr>
            <a:r>
              <a:rPr lang="ru-RU" sz="2000" b="1" dirty="0" smtClean="0">
                <a:solidFill>
                  <a:schemeClr val="bg1"/>
                </a:solidFill>
              </a:rPr>
              <a:t>в Брянской области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57166"/>
            <a:ext cx="86439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ПОКАЗАТЕЛИ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реализации Концепции развития дополнительного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образования  детей до 2030 года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94428"/>
          <a:ext cx="8786874" cy="4146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21"/>
                <a:gridCol w="3884835"/>
                <a:gridCol w="642942"/>
                <a:gridCol w="928694"/>
                <a:gridCol w="1261087"/>
                <a:gridCol w="726188"/>
                <a:gridCol w="798807"/>
              </a:tblGrid>
              <a:tr h="348622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86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2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</a:t>
                      </a:r>
                      <a:r>
                        <a:rPr lang="ru-RU" sz="1200" b="1" i="0" dirty="0" smtClean="0"/>
                        <a:t>06.10.2022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27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 5 до 18 лет, охваченных дополнительным образованием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Брянск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(без учреждений культуры)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79,5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1071538" y="3571876"/>
            <a:ext cx="5786478" cy="3143272"/>
          </a:xfrm>
          <a:prstGeom prst="homePlate">
            <a:avLst>
              <a:gd name="adj" fmla="val 3241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3643314"/>
          <a:ext cx="4572032" cy="3040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16"/>
                <a:gridCol w="1000132"/>
                <a:gridCol w="1285884"/>
              </a:tblGrid>
              <a:tr h="4678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услуг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Кол-во детей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ЦВР г. Брянска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4778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3531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ЦВР Советского р-на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2580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ЦВР Володарского р-на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1903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1416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ДДТ Володарского р-на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1015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906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ЦДТ г. Брянска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2148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1709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ЦДиЮТиЭ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2010</a:t>
                      </a:r>
                      <a:endParaRPr lang="ru-RU" sz="1600" dirty="0"/>
                    </a:p>
                  </a:txBody>
                  <a:tcPr/>
                </a:tc>
              </a:tr>
              <a:tr h="3515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ОДО Лицея № 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1310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1094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06" y="642918"/>
          <a:ext cx="9001155" cy="579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595"/>
                <a:gridCol w="3906392"/>
                <a:gridCol w="750987"/>
                <a:gridCol w="1071570"/>
                <a:gridCol w="1324188"/>
                <a:gridCol w="731801"/>
                <a:gridCol w="658622"/>
              </a:tblGrid>
              <a:tr h="386013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0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601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</a:t>
                      </a:r>
                      <a:r>
                        <a:rPr lang="ru-RU" sz="1200" b="1" i="0" dirty="0" smtClean="0"/>
                        <a:t>06.10.2022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84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детей, которые обеспечены сертификатами ПФ ДОД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%/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кол-во детей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25/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14002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9618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dirty="0" smtClean="0">
                          <a:latin typeface="Times New Roman" pitchFamily="18" charset="0"/>
                          <a:cs typeface="Times New Roman" pitchFamily="18" charset="0"/>
                        </a:rPr>
                        <a:t>(г. Брянск)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14,6/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9398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30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организаций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негосударственного сектора, реализующих ДОП, в общем количестве организаций в сфере ДОД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7552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негосударственного сектора, включенного в систему ПФ ДОД</a:t>
                      </a:r>
                      <a:endParaRPr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1142976" y="3357562"/>
            <a:ext cx="6143668" cy="1214446"/>
          </a:xfrm>
          <a:prstGeom prst="homePlate">
            <a:avLst>
              <a:gd name="adj" fmla="val 3265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ЦВР г. Брянска            - 2573/ 2573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ЦВР Советского р-на  - 2026/2026 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ЦВР Володарского р-на  - 865/865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ДДТ Володарского р-на  - 851/</a:t>
            </a:r>
            <a:r>
              <a:rPr lang="ru-RU" sz="15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806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ОДО Лицея № 27 - 1008 /</a:t>
            </a:r>
            <a:r>
              <a:rPr lang="ru-RU" sz="155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833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55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       - 1220/1220    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ЦДТ г. Брянска     - 1075 /1075</a:t>
            </a:r>
          </a:p>
          <a:p>
            <a:r>
              <a:rPr lang="ru-RU" sz="155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5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4214818"/>
            <a:ext cx="2571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smtClean="0"/>
              <a:t>План/факт на  </a:t>
            </a:r>
            <a:r>
              <a:rPr lang="ru-RU" sz="1400" b="1" i="1" dirty="0" smtClean="0"/>
              <a:t>06.10.2022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1" y="428604"/>
          <a:ext cx="9001157" cy="624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7"/>
                <a:gridCol w="3555521"/>
                <a:gridCol w="737800"/>
                <a:gridCol w="1549379"/>
                <a:gridCol w="1229662"/>
                <a:gridCol w="785818"/>
                <a:gridCol w="714380"/>
              </a:tblGrid>
              <a:tr h="410035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0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58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</a:t>
                      </a:r>
                      <a:r>
                        <a:rPr lang="ru-RU" sz="1200" b="1" i="0" dirty="0" smtClean="0"/>
                        <a:t>06.10.2022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750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Созданы новые места в образовательных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организациях различных типов для реализации ДОП всех направленностей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тыс. ед.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927</a:t>
                      </a: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395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г. Брянск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360</a:t>
                      </a:r>
                    </a:p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Брянск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1042</a:t>
                      </a:r>
                    </a:p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1183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0033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Доля детей в возрасте от 5 до 18 лет с ОВЗ и детей-инвалидов, осваивающих ДОП, в  т.ч.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использованием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дистанционных технологий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 кол-ва детей с ОВЗ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ятиугольник 3"/>
          <p:cNvSpPr/>
          <p:nvPr/>
        </p:nvSpPr>
        <p:spPr>
          <a:xfrm>
            <a:off x="1571604" y="5643578"/>
            <a:ext cx="5357850" cy="1000132"/>
          </a:xfrm>
          <a:prstGeom prst="homePlate">
            <a:avLst>
              <a:gd name="adj" fmla="val 344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Всего 54 программы  (4 – дистанционные)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896 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(80 – дистанционно)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ЦВР  г. Брянска -  7 программ /48 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(1/6 - 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дистант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ЦДТ  г. Брянска -  1 программа/1 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4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571604" y="3214686"/>
            <a:ext cx="5357850" cy="857256"/>
          </a:xfrm>
          <a:prstGeom prst="homePlate">
            <a:avLst>
              <a:gd name="adj" fmla="val 309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ОДО Лицея № 27 – 60 мест/ 4 программы/ 36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ЦДиЮТиЭ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 Брянска – 30 мест/ 2 программы/ 48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обуч-ся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285728"/>
          <a:ext cx="8786874" cy="588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4"/>
                <a:gridCol w="3514750"/>
                <a:gridCol w="805463"/>
                <a:gridCol w="1537703"/>
                <a:gridCol w="1132292"/>
                <a:gridCol w="698306"/>
                <a:gridCol w="659016"/>
              </a:tblGrid>
              <a:tr h="384714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Ед.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471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98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200" b="1" dirty="0" smtClean="0"/>
                        <a:t>на </a:t>
                      </a:r>
                      <a:r>
                        <a:rPr lang="ru-RU" sz="1200" b="1" i="0" dirty="0" smtClean="0"/>
                        <a:t>06.10.2022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3738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 детей, обучающихся в 5-9 классах, принимающих участие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экскурсиях по историко-культурной, научно-образовательной,  патриотической тематике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22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 обучающихся, принявших участие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походах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0,02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Доля  обучающихся, принявших участие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экскурсиях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%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11,8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72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туристических (туристских) маршрутов для ознакомления детей с историей, культурой,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традициями, природой  региона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ед.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758</TotalTime>
  <Words>516</Words>
  <PresentationFormat>Экран (4:3)</PresentationFormat>
  <Paragraphs>219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 О Н Ц Е П Ц И Я развития дополнительного образования детей  до 2030 года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ЦВР_Брянск</dc:creator>
  <cp:lastModifiedBy>ЦВР_Брянск</cp:lastModifiedBy>
  <cp:revision>371</cp:revision>
  <dcterms:created xsi:type="dcterms:W3CDTF">2022-10-04T06:34:27Z</dcterms:created>
  <dcterms:modified xsi:type="dcterms:W3CDTF">2022-10-07T10:16:23Z</dcterms:modified>
</cp:coreProperties>
</file>