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6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5" y="785794"/>
          <a:ext cx="8858312" cy="60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7304"/>
                <a:gridCol w="984260"/>
                <a:gridCol w="1616999"/>
                <a:gridCol w="1265478"/>
                <a:gridCol w="2109130"/>
                <a:gridCol w="1195141"/>
              </a:tblGrid>
              <a:tr h="2143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Образовательное учреждение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ставок</a:t>
                      </a:r>
                      <a:r>
                        <a:rPr lang="ru-RU" sz="1400" baseline="0" dirty="0" smtClean="0"/>
                        <a:t> ДОД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Кол-во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обуч-ся</a:t>
                      </a: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 2022-2023 </a:t>
                      </a:r>
                      <a:r>
                        <a:rPr lang="ru-RU" sz="1400" baseline="0" dirty="0" err="1" smtClean="0"/>
                        <a:t>уч.г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  программ  2022 -2023 </a:t>
                      </a:r>
                      <a:r>
                        <a:rPr lang="ru-RU" sz="1400" dirty="0" err="1" smtClean="0"/>
                        <a:t>уч</a:t>
                      </a:r>
                      <a:r>
                        <a:rPr lang="ru-RU" sz="1400" dirty="0" smtClean="0"/>
                        <a:t>. г.</a:t>
                      </a:r>
                      <a:endParaRPr lang="ru-RU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Программ, не реализуемых в 2022-2023 </a:t>
                      </a:r>
                      <a:r>
                        <a:rPr lang="ru-RU" sz="1300" dirty="0" err="1" smtClean="0"/>
                        <a:t>уч.г</a:t>
                      </a:r>
                      <a:r>
                        <a:rPr lang="ru-RU" sz="1300" dirty="0" smtClean="0"/>
                        <a:t>.</a:t>
                      </a:r>
                      <a:endParaRPr lang="ru-RU" sz="13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  «0» и низким кол-вом </a:t>
                      </a:r>
                    </a:p>
                    <a:p>
                      <a:pPr algn="ctr"/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Гимназия </a:t>
                      </a:r>
                      <a:r>
                        <a:rPr lang="ru-RU" baseline="0" dirty="0" smtClean="0"/>
                        <a:t> №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Гимназия </a:t>
                      </a:r>
                      <a:r>
                        <a:rPr lang="ru-RU" baseline="0" dirty="0" smtClean="0"/>
                        <a:t> №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71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</a:t>
            </a:r>
            <a:r>
              <a:rPr lang="ru-RU" sz="2200" b="1" dirty="0" smtClean="0">
                <a:solidFill>
                  <a:srgbClr val="C00000"/>
                </a:solidFill>
              </a:rPr>
              <a:t>образованием на 10.10.2022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42860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Советский район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785794"/>
          <a:ext cx="8715435" cy="5888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798"/>
                <a:gridCol w="4049796"/>
                <a:gridCol w="1071570"/>
                <a:gridCol w="1285884"/>
                <a:gridCol w="1857387"/>
              </a:tblGrid>
              <a:tr h="39433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Единица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949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 (план)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/>
                        <a:t>Модуль в Навигаторе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5989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Доля  детей, обучающихся в 5-9 классах, принимающих участие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в экскурсиях по историко-культурной, научно-образовательной,  патриотической тематике 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«Мероприятия»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49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Доля  обучающихся, принявших участие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в походах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«Мероприятия»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154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Доля  обучающихся, принявших участие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в экскурсиях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«Мероприятия»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522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/>
                        <a:t>Разработка туристических (туристских) маршрутов для ознакомления детей с историей, культурой,</a:t>
                      </a:r>
                      <a:r>
                        <a:rPr lang="ru-RU" sz="1800" kern="1200" baseline="0" dirty="0" smtClean="0"/>
                        <a:t> </a:t>
                      </a:r>
                      <a:r>
                        <a:rPr lang="ru-RU" sz="1800" kern="1200" dirty="0" smtClean="0"/>
                        <a:t>традициями, природой  региона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10</a:t>
                      </a:r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«Мероприятия»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01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/>
                        <a:t>Доля общеобразовательных организаций, на базе которых созданы школьные театры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«Программы»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0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Показатели Концепции  развития дополнительного образования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детей до 2030 года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214422"/>
          <a:ext cx="8858319" cy="4637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6"/>
                <a:gridCol w="857256"/>
                <a:gridCol w="1000132"/>
                <a:gridCol w="1428760"/>
                <a:gridCol w="2206860"/>
                <a:gridCol w="1436485"/>
              </a:tblGrid>
              <a:tr h="3571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Образовательное учреждение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ставок</a:t>
                      </a:r>
                      <a:r>
                        <a:rPr lang="ru-RU" sz="1600" baseline="0" dirty="0" smtClean="0"/>
                        <a:t> ДОД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Кол-во </a:t>
                      </a:r>
                      <a:r>
                        <a:rPr lang="ru-RU" sz="1600" dirty="0" err="1" smtClean="0"/>
                        <a:t>обуч-ся</a:t>
                      </a: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 2022-2023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уч.г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 программ  2022 -2023 </a:t>
                      </a:r>
                      <a:r>
                        <a:rPr lang="ru-RU" sz="1600" dirty="0" err="1" smtClean="0"/>
                        <a:t>уч</a:t>
                      </a:r>
                      <a:r>
                        <a:rPr lang="ru-RU" sz="1600" dirty="0" smtClean="0"/>
                        <a:t>. г.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Программ, не реализуемых в 2022-2023 </a:t>
                      </a:r>
                      <a:r>
                        <a:rPr lang="ru-RU" sz="1600" dirty="0" err="1" smtClean="0"/>
                        <a:t>уч.г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7143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  «0» и низким</a:t>
                      </a:r>
                    </a:p>
                    <a:p>
                      <a:pPr algn="ctr"/>
                      <a:r>
                        <a:rPr lang="ru-RU" sz="1600" dirty="0" smtClean="0"/>
                        <a:t> кол-вом </a:t>
                      </a:r>
                      <a:r>
                        <a:rPr lang="ru-RU" sz="1600" dirty="0" err="1" smtClean="0"/>
                        <a:t>обуч-ся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Гимназия </a:t>
                      </a:r>
                      <a:r>
                        <a:rPr lang="ru-RU" baseline="0" dirty="0" smtClean="0"/>
                        <a:t> №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(</a:t>
                      </a:r>
                      <a:r>
                        <a:rPr lang="ru-RU" dirty="0" err="1" smtClean="0"/>
                        <a:t>частич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</a:t>
                      </a:r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Гимназия </a:t>
                      </a:r>
                      <a:r>
                        <a:rPr lang="ru-RU" baseline="0" dirty="0" smtClean="0"/>
                        <a:t> №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565798">
                <a:tc>
                  <a:txBody>
                    <a:bodyPr/>
                    <a:lstStyle/>
                    <a:p>
                      <a:r>
                        <a:rPr lang="ru-RU" dirty="0" smtClean="0"/>
                        <a:t>Лицей №2 им. М.В.Ломоносова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43240" y="642918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tx2"/>
                </a:solidFill>
              </a:rPr>
              <a:t>Бежицкий</a:t>
            </a:r>
            <a:r>
              <a:rPr lang="ru-RU" sz="2000" b="1" dirty="0" smtClean="0">
                <a:solidFill>
                  <a:schemeClr val="tx2"/>
                </a:solidFill>
              </a:rPr>
              <a:t> район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</a:t>
            </a:r>
            <a:r>
              <a:rPr lang="ru-RU" sz="2200" b="1" dirty="0" smtClean="0">
                <a:solidFill>
                  <a:srgbClr val="C00000"/>
                </a:solidFill>
              </a:rPr>
              <a:t>образованием на 10.10.2022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428604"/>
          <a:ext cx="8858316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50"/>
                <a:gridCol w="857256"/>
                <a:gridCol w="1357322"/>
                <a:gridCol w="1500198"/>
                <a:gridCol w="2143140"/>
                <a:gridCol w="1214450"/>
              </a:tblGrid>
              <a:tr h="3571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Образовательное учреждение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ставок</a:t>
                      </a:r>
                      <a:r>
                        <a:rPr lang="ru-RU" sz="1600" baseline="0" dirty="0" smtClean="0"/>
                        <a:t> ДОД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Кол-во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обуч-ся</a:t>
                      </a: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 2022-2023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уч.г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 программ  2022 -2023 </a:t>
                      </a:r>
                      <a:r>
                        <a:rPr lang="ru-RU" sz="1600" dirty="0" err="1" smtClean="0"/>
                        <a:t>уч</a:t>
                      </a:r>
                      <a:r>
                        <a:rPr lang="ru-RU" sz="1600" dirty="0" smtClean="0"/>
                        <a:t>. г.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Программ, не реализуемых в 2022-2023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43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 «0» и низким кол-вом </a:t>
                      </a:r>
                      <a:r>
                        <a:rPr lang="ru-RU" sz="1600" dirty="0" err="1" smtClean="0"/>
                        <a:t>обуч-ся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Гимназия </a:t>
                      </a:r>
                      <a:r>
                        <a:rPr lang="ru-RU" baseline="0" dirty="0" smtClean="0"/>
                        <a:t> №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Брянская кадетская школа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 (</a:t>
                      </a:r>
                      <a:r>
                        <a:rPr lang="ru-RU" dirty="0" err="1" smtClean="0"/>
                        <a:t>частич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43240" y="0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tx2"/>
                </a:solidFill>
              </a:rPr>
              <a:t>Фокинский</a:t>
            </a:r>
            <a:r>
              <a:rPr lang="ru-RU" sz="2000" b="1" dirty="0" smtClean="0">
                <a:solidFill>
                  <a:schemeClr val="tx2"/>
                </a:solidFill>
              </a:rPr>
              <a:t> район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2500306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Володарский район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2860350"/>
          <a:ext cx="8929750" cy="399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928694"/>
                <a:gridCol w="1214446"/>
                <a:gridCol w="1643074"/>
                <a:gridCol w="2143140"/>
                <a:gridCol w="1285884"/>
              </a:tblGrid>
              <a:tr h="3571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Образовательное учреждение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ставок</a:t>
                      </a:r>
                      <a:r>
                        <a:rPr lang="ru-RU" sz="1600" baseline="0" dirty="0" smtClean="0"/>
                        <a:t> ДОД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Кол-во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обуч-ся</a:t>
                      </a: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 2022-2023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уч.г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 программ  2022 -2023 </a:t>
                      </a:r>
                      <a:r>
                        <a:rPr lang="ru-RU" sz="1600" dirty="0" err="1" smtClean="0"/>
                        <a:t>уч</a:t>
                      </a:r>
                      <a:r>
                        <a:rPr lang="ru-RU" sz="1600" dirty="0" smtClean="0"/>
                        <a:t>. г.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Программ, не реализуемых в 2022-2023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43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 низким кол-вом </a:t>
                      </a:r>
                      <a:r>
                        <a:rPr lang="ru-RU" sz="1600" dirty="0" err="1" smtClean="0"/>
                        <a:t>обуч-ся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Гимназия </a:t>
                      </a:r>
                      <a:r>
                        <a:rPr lang="ru-RU" baseline="0" dirty="0" smtClean="0"/>
                        <a:t> №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(</a:t>
                      </a:r>
                      <a:r>
                        <a:rPr lang="ru-RU" dirty="0" err="1" smtClean="0"/>
                        <a:t>частич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</a:t>
                      </a:r>
                      <a:r>
                        <a:rPr lang="ru-RU" baseline="0" dirty="0" smtClean="0"/>
                        <a:t> № 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</a:t>
                      </a:r>
                      <a:r>
                        <a:rPr lang="ru-RU" baseline="0" dirty="0" smtClean="0"/>
                        <a:t> № 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Гимназия </a:t>
                      </a:r>
                      <a:r>
                        <a:rPr lang="ru-RU" baseline="0" dirty="0" smtClean="0"/>
                        <a:t> №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</a:t>
                      </a:r>
                      <a:r>
                        <a:rPr lang="ru-RU" baseline="0" dirty="0" smtClean="0"/>
                        <a:t> № 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</a:t>
                      </a:r>
                      <a:r>
                        <a:rPr lang="ru-RU" baseline="0" dirty="0" smtClean="0"/>
                        <a:t> № 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</a:t>
                      </a:r>
                      <a:r>
                        <a:rPr lang="ru-RU" baseline="0" dirty="0" smtClean="0"/>
                        <a:t> № 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</a:t>
                      </a:r>
                      <a:r>
                        <a:rPr lang="ru-RU" baseline="0" dirty="0" smtClean="0"/>
                        <a:t> № 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06" y="928670"/>
          <a:ext cx="9001155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159"/>
                <a:gridCol w="798490"/>
                <a:gridCol w="1524389"/>
                <a:gridCol w="1669569"/>
                <a:gridCol w="2105108"/>
                <a:gridCol w="1161440"/>
              </a:tblGrid>
              <a:tr h="500066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Образовательное учреждение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ставок</a:t>
                      </a:r>
                      <a:r>
                        <a:rPr lang="ru-RU" sz="1600" baseline="0" dirty="0" smtClean="0"/>
                        <a:t> ДОД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Кол-во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обуч-ся</a:t>
                      </a: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 2022-2023 </a:t>
                      </a:r>
                      <a:r>
                        <a:rPr lang="ru-RU" sz="1600" baseline="0" dirty="0" err="1" smtClean="0"/>
                        <a:t>уч.г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 программ  2022 -2023 </a:t>
                      </a:r>
                      <a:r>
                        <a:rPr lang="ru-RU" sz="1600" dirty="0" err="1" smtClean="0"/>
                        <a:t>уч</a:t>
                      </a:r>
                      <a:r>
                        <a:rPr lang="ru-RU" sz="1600" dirty="0" smtClean="0"/>
                        <a:t>. г.</a:t>
                      </a:r>
                      <a:endParaRPr lang="ru-RU" sz="16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Программ, не реализуемых в 2022-2023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91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 «0» и низким кол-вом </a:t>
                      </a:r>
                      <a:r>
                        <a:rPr lang="ru-RU" sz="1600" dirty="0" err="1" smtClean="0"/>
                        <a:t>обуч-ся</a:t>
                      </a:r>
                      <a:endParaRPr lang="ru-RU" sz="16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14678" y="500042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Советский район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3214686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Володарский район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4" y="3714752"/>
          <a:ext cx="8858316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785818"/>
                <a:gridCol w="1500198"/>
                <a:gridCol w="1714512"/>
                <a:gridCol w="1928826"/>
                <a:gridCol w="1214450"/>
              </a:tblGrid>
              <a:tr h="3571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Образовательное учреждение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ставок</a:t>
                      </a:r>
                      <a:r>
                        <a:rPr lang="ru-RU" sz="1600" baseline="0" dirty="0" smtClean="0"/>
                        <a:t> ДОД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Кол-во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обуч-ся</a:t>
                      </a: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 2022-2023 </a:t>
                      </a:r>
                      <a:r>
                        <a:rPr lang="ru-RU" sz="1600" baseline="0" dirty="0" err="1" smtClean="0"/>
                        <a:t>уч.г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 программ  2022 -2023 </a:t>
                      </a:r>
                      <a:r>
                        <a:rPr lang="ru-RU" sz="1600" dirty="0" err="1" smtClean="0"/>
                        <a:t>уч</a:t>
                      </a:r>
                      <a:r>
                        <a:rPr lang="ru-RU" sz="1600" dirty="0" smtClean="0"/>
                        <a:t>. г.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Программ, не реализуемых в 2022-2023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15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  «0» и низким кол-вом </a:t>
                      </a:r>
                      <a:r>
                        <a:rPr lang="ru-RU" sz="1600" dirty="0" err="1" smtClean="0"/>
                        <a:t>обуч-ся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</a:t>
                      </a:r>
                      <a:r>
                        <a:rPr lang="ru-RU" baseline="0" dirty="0" smtClean="0"/>
                        <a:t> № 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</a:t>
                      </a:r>
                      <a:r>
                        <a:rPr lang="ru-RU" baseline="0" dirty="0" smtClean="0"/>
                        <a:t> № 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</a:t>
            </a:r>
            <a:r>
              <a:rPr lang="ru-RU" sz="2200" b="1" dirty="0" smtClean="0">
                <a:solidFill>
                  <a:srgbClr val="C00000"/>
                </a:solidFill>
              </a:rPr>
              <a:t>образованием на 10.10.2022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749600"/>
          <a:ext cx="9144000" cy="6119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481"/>
                <a:gridCol w="1058699"/>
                <a:gridCol w="1469651"/>
                <a:gridCol w="1257864"/>
                <a:gridCol w="2399750"/>
                <a:gridCol w="1243555"/>
              </a:tblGrid>
              <a:tr h="3571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Образовательное учреждение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ставок</a:t>
                      </a:r>
                      <a:r>
                        <a:rPr lang="ru-RU" sz="1600" baseline="0" dirty="0" smtClean="0"/>
                        <a:t> ДОД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Кол-во </a:t>
                      </a:r>
                      <a:r>
                        <a:rPr lang="ru-RU" sz="1600" dirty="0" err="1" smtClean="0"/>
                        <a:t>обуч-ся</a:t>
                      </a: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 2022-2023</a:t>
                      </a:r>
                      <a:r>
                        <a:rPr lang="ru-RU" sz="1600" baseline="0" dirty="0" smtClean="0"/>
                        <a:t>уч.г.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 программ  2022 -2023 </a:t>
                      </a:r>
                      <a:r>
                        <a:rPr lang="ru-RU" sz="1600" dirty="0" err="1" smtClean="0"/>
                        <a:t>уч</a:t>
                      </a:r>
                      <a:r>
                        <a:rPr lang="ru-RU" sz="1600" dirty="0" smtClean="0"/>
                        <a:t>. г.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Программ, не реализуемых в 2022-2023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4648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 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низким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кол-вом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обуч-ся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14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05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68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91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91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54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37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СОШ № 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0364" y="357166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tx2"/>
                </a:solidFill>
              </a:rPr>
              <a:t>Бежицкий</a:t>
            </a:r>
            <a:r>
              <a:rPr lang="ru-RU" sz="2000" b="1" dirty="0" smtClean="0">
                <a:solidFill>
                  <a:schemeClr val="tx2"/>
                </a:solidFill>
              </a:rPr>
              <a:t> район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</a:t>
            </a:r>
            <a:r>
              <a:rPr lang="ru-RU" sz="2200" b="1" dirty="0" smtClean="0">
                <a:solidFill>
                  <a:srgbClr val="C00000"/>
                </a:solidFill>
              </a:rPr>
              <a:t>образованием на 10.10.2022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9" y="1000108"/>
          <a:ext cx="9001155" cy="5286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158"/>
                <a:gridCol w="829577"/>
                <a:gridCol w="1571636"/>
                <a:gridCol w="1714512"/>
                <a:gridCol w="1928826"/>
                <a:gridCol w="1214446"/>
              </a:tblGrid>
              <a:tr h="3571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Образовательное учреждение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ставок</a:t>
                      </a:r>
                      <a:r>
                        <a:rPr lang="ru-RU" sz="1600" baseline="0" dirty="0" smtClean="0"/>
                        <a:t> ДОД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Кол-во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обуч-ся</a:t>
                      </a: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 2022-2023 </a:t>
                      </a:r>
                      <a:r>
                        <a:rPr lang="ru-RU" sz="1600" baseline="0" dirty="0" err="1" smtClean="0"/>
                        <a:t>уч.г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 программ  2022 -2023 </a:t>
                      </a:r>
                      <a:r>
                        <a:rPr lang="ru-RU" sz="1600" dirty="0" err="1" smtClean="0"/>
                        <a:t>уч</a:t>
                      </a:r>
                      <a:r>
                        <a:rPr lang="ru-RU" sz="1600" dirty="0" smtClean="0"/>
                        <a:t>. г.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Программ, не реализуемых в 2022-2023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95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 низким кол-вом </a:t>
                      </a:r>
                      <a:r>
                        <a:rPr lang="ru-RU" sz="1600" dirty="0" err="1" smtClean="0"/>
                        <a:t>обуч-ся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9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СОШ </a:t>
                      </a:r>
                      <a:r>
                        <a:rPr lang="ru-RU" sz="1800" baseline="0" dirty="0" smtClean="0"/>
                        <a:t> № 41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0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СОШ </a:t>
                      </a:r>
                      <a:r>
                        <a:rPr lang="ru-RU" sz="1800" baseline="0" dirty="0" smtClean="0"/>
                        <a:t> № 28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4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СОШ </a:t>
                      </a:r>
                      <a:r>
                        <a:rPr lang="ru-RU" sz="1800" baseline="0" dirty="0" smtClean="0"/>
                        <a:t> № 29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4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СОШ </a:t>
                      </a:r>
                      <a:r>
                        <a:rPr lang="ru-RU" sz="1800" baseline="0" dirty="0" smtClean="0"/>
                        <a:t> № 30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СОШ </a:t>
                      </a:r>
                      <a:r>
                        <a:rPr lang="ru-RU" sz="1800" baseline="0" dirty="0" smtClean="0"/>
                        <a:t> № 35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4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СОШ </a:t>
                      </a:r>
                      <a:r>
                        <a:rPr lang="ru-RU" sz="1800" baseline="0" dirty="0" smtClean="0"/>
                        <a:t> № 36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4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СОШ </a:t>
                      </a:r>
                      <a:r>
                        <a:rPr lang="ru-RU" sz="1800" baseline="0" dirty="0" smtClean="0"/>
                        <a:t> № 40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4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СОШ </a:t>
                      </a:r>
                      <a:r>
                        <a:rPr lang="ru-RU" sz="1800" baseline="0" dirty="0" smtClean="0"/>
                        <a:t> № 51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4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СОШ </a:t>
                      </a:r>
                      <a:r>
                        <a:rPr lang="ru-RU" sz="1800" baseline="0" dirty="0" smtClean="0"/>
                        <a:t> № 55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5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СОШ </a:t>
                      </a:r>
                      <a:r>
                        <a:rPr lang="ru-RU" sz="1800" baseline="0" dirty="0" smtClean="0"/>
                        <a:t> № 57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488" y="500042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tx2"/>
                </a:solidFill>
              </a:rPr>
              <a:t>Фокинский</a:t>
            </a:r>
            <a:r>
              <a:rPr lang="ru-RU" sz="2000" b="1" dirty="0" smtClean="0">
                <a:solidFill>
                  <a:schemeClr val="tx2"/>
                </a:solidFill>
              </a:rPr>
              <a:t> район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Охват детей дополнительным </a:t>
            </a:r>
            <a:r>
              <a:rPr lang="ru-RU" sz="2200" b="1" dirty="0" smtClean="0">
                <a:solidFill>
                  <a:srgbClr val="C00000"/>
                </a:solidFill>
              </a:rPr>
              <a:t>образованием на 10.10.2022 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Создание новых мест дополнительного образования детей в Брянской области в 2020 году образовательными учреждениями г. Брянска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(на 10.10.2022)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3" y="1214422"/>
          <a:ext cx="8715436" cy="4932843"/>
        </p:xfrm>
        <a:graphic>
          <a:graphicData uri="http://schemas.openxmlformats.org/drawingml/2006/table">
            <a:tbl>
              <a:tblPr/>
              <a:tblGrid>
                <a:gridCol w="525933"/>
                <a:gridCol w="2110669"/>
                <a:gridCol w="2006867"/>
                <a:gridCol w="928694"/>
                <a:gridCol w="2245001"/>
                <a:gridCol w="898272"/>
              </a:tblGrid>
              <a:tr h="2587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организации, на базе которой создаются новые места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Фактически в учреждении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 АИС «Навигатор ДО»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программы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Кол-во мест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по плану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опубликован-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ной программы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 программе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1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МБОУ  «Лицей №27 им. Героя Советского Союза И.Е.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Кустова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» г.Брянска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«Основы дизайна и конструирования»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«Основы дизайна и конструирования»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«Компьютерный дизайн»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«Компьютерный дизайн»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«Экология»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«Экология родного края»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«Физические исследования»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«Физические исследования»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МБОУ «Брянский городской лицей №2 им. М.В. Ломоносова»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«Экотех»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«Экотех»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«Экотех»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Экотех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«СОШ №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12 им. А.И .Виноградова» г.Брянска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«Научись спасать жизнь»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«Научись спасать жизнь»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«Юный Архимед»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«Юный Архимед»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«СОШ 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№3» г.Брянска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«Мир изобразительного искусства»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«Мир изобразительного искусства»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«Палитра»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«Палитра»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Создание новых мест дополнительного образования детей в Брянской области в 2020 году образовательными учреждениями г. Брянска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(продолжение)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3" y="1214423"/>
          <a:ext cx="8786873" cy="857256"/>
        </p:xfrm>
        <a:graphic>
          <a:graphicData uri="http://schemas.openxmlformats.org/drawingml/2006/table">
            <a:tbl>
              <a:tblPr/>
              <a:tblGrid>
                <a:gridCol w="500065"/>
                <a:gridCol w="2136537"/>
                <a:gridCol w="2149743"/>
                <a:gridCol w="857256"/>
                <a:gridCol w="2143140"/>
                <a:gridCol w="1000132"/>
              </a:tblGrid>
              <a:tr h="2143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организации, на базе которой создаются новые места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Фактически в учреждении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 АИС «Навигатор ДО»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программы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Кол-во мест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по плану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опубликован-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ной программы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обуч-ся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 программе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143116"/>
          <a:ext cx="8786874" cy="4356473"/>
        </p:xfrm>
        <a:graphic>
          <a:graphicData uri="http://schemas.openxmlformats.org/drawingml/2006/table">
            <a:tbl>
              <a:tblPr/>
              <a:tblGrid>
                <a:gridCol w="500066"/>
                <a:gridCol w="2143140"/>
                <a:gridCol w="2143140"/>
                <a:gridCol w="857256"/>
                <a:gridCol w="2143140"/>
                <a:gridCol w="1000132"/>
              </a:tblGrid>
              <a:tr h="2571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«СОШ 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им. К.И.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Пушновой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г.Брянска.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«Студия новостей»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«Школьная студия новостей» СОШ №5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«Лаборатория юного химика»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"Юный химик" СОШ №5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МБОУ  «Гимназия № 4» г.Брянска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«Физические эксперименты»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«Физические эксперименты. Перспектива. Гимназия 4»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МБОУ  «Гимназия №3» г.Брянска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«Куклы народов мира. От истоков до современности»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«Куклы народов мира. От истоков до современности»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МБОУ  «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СОШ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№26 имени В.И.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Кугаева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» г.Брянска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«Часы туризма»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«Часы туризма» СОШ 26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«Робототехника»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Кружок «Робототехника» СОШ 26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7">
                <a:tc rowSpan="3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ГБОУ “Брянский городской лицей №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  им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. А.С. Пушкина”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Шедевры в технике «декупаж»</a:t>
                      </a: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Шедевры в технике «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декупаж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«Афиша»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Лицейская театральная студия "Афиша"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«Скала»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«Скала»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51">
                <a:tc>
                  <a:txBody>
                    <a:bodyPr/>
                    <a:lstStyle/>
                    <a:p>
                      <a:pPr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317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 !!!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(по плану – 600)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58" y="-1"/>
            <a:ext cx="5715008" cy="6702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ятиугольник 4"/>
          <p:cNvSpPr/>
          <p:nvPr/>
        </p:nvSpPr>
        <p:spPr>
          <a:xfrm>
            <a:off x="0" y="0"/>
            <a:ext cx="2714612" cy="6858000"/>
          </a:xfrm>
          <a:prstGeom prst="homePlate">
            <a:avLst>
              <a:gd name="adj" fmla="val 31641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План мероприятий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по реализации Концепции развития дополнительного образования детей до 2030 года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1 этап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2022 – 2024 годы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в Брянской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1400</Words>
  <PresentationFormat>Экран (4:3)</PresentationFormat>
  <Paragraphs>592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ОПОРНЫЙ ЦЕНТР ДОПОЛНИТЕЛЬНОГО  ОБРАЗОВАНИЯ ДЕТЕЙ  города БРЯНСКА</dc:title>
  <dc:creator>ЦВР_Брянск</dc:creator>
  <cp:lastModifiedBy>ЦВР_Брянск</cp:lastModifiedBy>
  <cp:revision>326</cp:revision>
  <dcterms:created xsi:type="dcterms:W3CDTF">2022-10-10T11:36:46Z</dcterms:created>
  <dcterms:modified xsi:type="dcterms:W3CDTF">2022-10-11T10:45:18Z</dcterms:modified>
</cp:coreProperties>
</file>