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7" r:id="rId4"/>
    <p:sldId id="265" r:id="rId5"/>
    <p:sldId id="262" r:id="rId6"/>
    <p:sldId id="263" r:id="rId7"/>
    <p:sldId id="264" r:id="rId8"/>
    <p:sldId id="259" r:id="rId9"/>
    <p:sldId id="260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091" autoAdjust="0"/>
    <p:restoredTop sz="94660"/>
  </p:normalViewPr>
  <p:slideViewPr>
    <p:cSldViewPr>
      <p:cViewPr>
        <p:scale>
          <a:sx n="70" d="100"/>
          <a:sy n="70" d="100"/>
        </p:scale>
        <p:origin x="-1336" y="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00438"/>
            <a:ext cx="8229600" cy="785810"/>
          </a:xfrm>
        </p:spPr>
        <p:txBody>
          <a:bodyPr>
            <a:normAutofit fontScale="90000"/>
          </a:bodyPr>
          <a:lstStyle/>
          <a:p>
            <a:pPr algn="l">
              <a:tabLst>
                <a:tab pos="361950" algn="l"/>
                <a:tab pos="442913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u="sng" dirty="0" smtClean="0">
                <a:solidFill>
                  <a:srgbClr val="FF0000"/>
                </a:solidFill>
              </a:rPr>
              <a:t>Совещание 				15.09.2021</a:t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«</a:t>
            </a:r>
            <a:r>
              <a:rPr lang="ru-RU" sz="3100" dirty="0" smtClean="0">
                <a:solidFill>
                  <a:srgbClr val="FF0000"/>
                </a:solidFill>
              </a:rPr>
              <a:t>Ход </a:t>
            </a:r>
            <a:r>
              <a:rPr lang="ru-RU" sz="3100" dirty="0" smtClean="0">
                <a:solidFill>
                  <a:srgbClr val="FF0000"/>
                </a:solidFill>
              </a:rPr>
              <a:t>реализации приоритетного </a:t>
            </a:r>
            <a:r>
              <a:rPr lang="ru-RU" sz="3100" dirty="0" smtClean="0">
                <a:solidFill>
                  <a:srgbClr val="FF0000"/>
                </a:solidFill>
              </a:rPr>
              <a:t>национального проекта </a:t>
            </a:r>
            <a:r>
              <a:rPr lang="ru-RU" sz="3100" dirty="0" smtClean="0">
                <a:solidFill>
                  <a:srgbClr val="FF0000"/>
                </a:solidFill>
              </a:rPr>
              <a:t>«Доступное дополнительное образование</a:t>
            </a:r>
            <a:r>
              <a:rPr lang="ru-RU" sz="3100" dirty="0" smtClean="0">
                <a:solidFill>
                  <a:srgbClr val="FF0000"/>
                </a:solidFill>
              </a:rPr>
              <a:t>»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/>
              <a:t>1</a:t>
            </a:r>
            <a:r>
              <a:rPr lang="ru-RU" sz="3100" dirty="0" smtClean="0"/>
              <a:t>. </a:t>
            </a:r>
            <a:r>
              <a:rPr lang="ru-RU" sz="3100" dirty="0" smtClean="0"/>
              <a:t>Алгоритм введения </a:t>
            </a:r>
            <a:r>
              <a:rPr lang="ru-RU" sz="3100" dirty="0" smtClean="0"/>
              <a:t>персонифицированного обучения в 2021 году. </a:t>
            </a:r>
            <a:br>
              <a:rPr lang="ru-RU" sz="3100" dirty="0" smtClean="0"/>
            </a:br>
            <a:r>
              <a:rPr lang="ru-RU" sz="3100" dirty="0" smtClean="0"/>
              <a:t>							</a:t>
            </a:r>
            <a:r>
              <a:rPr lang="ru-RU" sz="3100" i="1" dirty="0" smtClean="0"/>
              <a:t>Михальченко </a:t>
            </a:r>
            <a:r>
              <a:rPr lang="ru-RU" sz="3100" i="1" dirty="0" smtClean="0"/>
              <a:t>Ж.В.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2. </a:t>
            </a:r>
            <a:r>
              <a:rPr lang="ru-RU" sz="3100" dirty="0" smtClean="0"/>
              <a:t>Актуальные   </a:t>
            </a:r>
            <a:r>
              <a:rPr lang="ru-RU" sz="3100" dirty="0" smtClean="0"/>
              <a:t>вопросы подготовки муниципальных заданий УДО в связи с введением ПФ.</a:t>
            </a:r>
            <a:br>
              <a:rPr lang="ru-RU" sz="3100" dirty="0" smtClean="0"/>
            </a:br>
            <a:r>
              <a:rPr lang="ru-RU" sz="3100" dirty="0" smtClean="0"/>
              <a:t>					                      </a:t>
            </a:r>
            <a:r>
              <a:rPr lang="ru-RU" sz="3100" i="1" dirty="0" smtClean="0"/>
              <a:t>Куратова </a:t>
            </a:r>
            <a:r>
              <a:rPr lang="ru-RU" sz="3100" i="1" dirty="0" smtClean="0"/>
              <a:t>Я.В.</a:t>
            </a:r>
            <a:br>
              <a:rPr lang="ru-RU" sz="3100" i="1" dirty="0" smtClean="0"/>
            </a:br>
            <a:r>
              <a:rPr lang="ru-RU" sz="3100" dirty="0" smtClean="0"/>
              <a:t>3. 	</a:t>
            </a:r>
            <a:r>
              <a:rPr lang="ru-RU" sz="3100" smtClean="0"/>
              <a:t>	Разное</a:t>
            </a:r>
            <a:r>
              <a:rPr lang="ru-RU" sz="3100" dirty="0" smtClean="0"/>
              <a:t>. Типичные ошибки УДО </a:t>
            </a:r>
            <a:r>
              <a:rPr lang="ru-RU" sz="3100" dirty="0" smtClean="0"/>
              <a:t>(</a:t>
            </a:r>
            <a:r>
              <a:rPr lang="ru-RU" sz="3100" dirty="0" smtClean="0"/>
              <a:t>по результатам проверки КСП</a:t>
            </a:r>
            <a:r>
              <a:rPr lang="ru-RU" sz="3100" dirty="0" smtClean="0"/>
              <a:t>)</a:t>
            </a:r>
            <a:r>
              <a:rPr lang="ru-RU" sz="3100" dirty="0" smtClean="0"/>
              <a:t>	                      </a:t>
            </a:r>
            <a:r>
              <a:rPr lang="ru-RU" sz="3100" i="1" dirty="0" err="1" smtClean="0"/>
              <a:t>Макаричева</a:t>
            </a:r>
            <a:r>
              <a:rPr lang="ru-RU" sz="3100" i="1" dirty="0" smtClean="0"/>
              <a:t> Т.И.,</a:t>
            </a:r>
            <a:br>
              <a:rPr lang="ru-RU" sz="3100" i="1" dirty="0" smtClean="0"/>
            </a:br>
            <a:r>
              <a:rPr lang="ru-RU" sz="3100" i="1" dirty="0" smtClean="0"/>
              <a:t>					                      Гапеева Е.М.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42852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/>
              <a:t>Алгоритм действий УДО по введению ПФ ДОД </a:t>
            </a:r>
          </a:p>
          <a:p>
            <a:r>
              <a:rPr lang="ru-RU" sz="2800" b="1" dirty="0" smtClean="0"/>
              <a:t>с 01.09.2021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1071546"/>
            <a:ext cx="7000924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34" y="1428736"/>
            <a:ext cx="821537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71463" indent="-271463"/>
            <a:r>
              <a:rPr lang="ru-RU" sz="2000" b="1" u="sng" dirty="0" smtClean="0"/>
              <a:t>1. Проверить </a:t>
            </a:r>
            <a:r>
              <a:rPr lang="ru-RU" sz="2000" dirty="0" smtClean="0"/>
              <a:t>соответствие сходимости модели всех программ ПФ, внесенных в реестр ПФ ДОД (в т.ч. прошедшего учебного года). При наличии недействующих в 2021-2022 </a:t>
            </a:r>
            <a:r>
              <a:rPr lang="ru-RU" sz="2000" dirty="0" err="1" smtClean="0"/>
              <a:t>уч</a:t>
            </a:r>
            <a:r>
              <a:rPr lang="ru-RU" sz="2000" dirty="0" smtClean="0"/>
              <a:t>. году программ </a:t>
            </a:r>
            <a:r>
              <a:rPr lang="ru-RU" sz="2000" b="1" u="sng" dirty="0" smtClean="0"/>
              <a:t>проинформировать </a:t>
            </a:r>
            <a:r>
              <a:rPr lang="ru-RU" sz="2000" dirty="0" smtClean="0"/>
              <a:t>муниципального (регионального) администратора о необходимости </a:t>
            </a:r>
            <a:r>
              <a:rPr lang="ru-RU" sz="2000" smtClean="0"/>
              <a:t>исключения их </a:t>
            </a:r>
            <a:r>
              <a:rPr lang="ru-RU" sz="2000" dirty="0" smtClean="0"/>
              <a:t>из реестра программ ПФ ДОД на 2021-2022 </a:t>
            </a:r>
            <a:r>
              <a:rPr lang="ru-RU" sz="2000" dirty="0" err="1" smtClean="0"/>
              <a:t>уч.год</a:t>
            </a:r>
            <a:r>
              <a:rPr lang="ru-RU" sz="2000" dirty="0" smtClean="0"/>
              <a:t>.</a:t>
            </a:r>
          </a:p>
          <a:p>
            <a:pPr marL="342900" indent="-342900"/>
            <a:r>
              <a:rPr lang="ru-RU" sz="2000" b="1" u="sng" dirty="0" smtClean="0"/>
              <a:t>2. Выверить</a:t>
            </a:r>
            <a:r>
              <a:rPr lang="ru-RU" sz="2000" dirty="0" smtClean="0"/>
              <a:t> в соответствии со сходимостью модели: </a:t>
            </a:r>
          </a:p>
          <a:p>
            <a:pPr marL="342900" indent="19050">
              <a:buFont typeface="Arial" pitchFamily="34" charset="0"/>
              <a:buChar char="•"/>
              <a:tabLst>
                <a:tab pos="442913" algn="l"/>
                <a:tab pos="533400" algn="l"/>
              </a:tabLst>
            </a:pPr>
            <a:r>
              <a:rPr lang="ru-RU" sz="2000" dirty="0" smtClean="0"/>
              <a:t>	 наименование программ, </a:t>
            </a:r>
          </a:p>
          <a:p>
            <a:pPr marL="342900" indent="19050">
              <a:buFont typeface="Arial" pitchFamily="34" charset="0"/>
              <a:buChar char="•"/>
            </a:pPr>
            <a:r>
              <a:rPr lang="ru-RU" sz="2000" dirty="0" smtClean="0"/>
              <a:t> направленность программ, </a:t>
            </a:r>
          </a:p>
          <a:p>
            <a:pPr marL="342900" indent="19050">
              <a:buFont typeface="Arial" pitchFamily="34" charset="0"/>
              <a:buChar char="•"/>
            </a:pPr>
            <a:r>
              <a:rPr lang="ru-RU" sz="2000" dirty="0" smtClean="0"/>
              <a:t> количество мест, </a:t>
            </a:r>
          </a:p>
          <a:p>
            <a:pPr marL="342900" indent="19050">
              <a:buFont typeface="Arial" pitchFamily="34" charset="0"/>
              <a:buChar char="•"/>
            </a:pPr>
            <a:r>
              <a:rPr lang="ru-RU" sz="2000" dirty="0" smtClean="0"/>
              <a:t> количество часов, </a:t>
            </a:r>
          </a:p>
          <a:p>
            <a:pPr marL="342900" indent="19050">
              <a:buFont typeface="Arial" pitchFamily="34" charset="0"/>
              <a:buChar char="•"/>
            </a:pPr>
            <a:r>
              <a:rPr lang="ru-RU" sz="2000" dirty="0" smtClean="0"/>
              <a:t> расписание занятий.</a:t>
            </a:r>
          </a:p>
          <a:p>
            <a:pPr marL="342900" indent="-342900"/>
            <a:r>
              <a:rPr lang="ru-RU" sz="2000" b="1" u="sng" dirty="0" smtClean="0"/>
              <a:t>3. Подать</a:t>
            </a:r>
            <a:r>
              <a:rPr lang="ru-RU" sz="2000" dirty="0" smtClean="0"/>
              <a:t> заявление на включение новых программ, прошедших НОК, в реестр ПФ ДОД.</a:t>
            </a:r>
          </a:p>
          <a:p>
            <a:pPr marL="342900" indent="-342900"/>
            <a:r>
              <a:rPr lang="ru-RU" sz="2000" b="1" u="sng" dirty="0" smtClean="0"/>
              <a:t>4. Организовать </a:t>
            </a:r>
            <a:r>
              <a:rPr lang="ru-RU" sz="2000" dirty="0" smtClean="0"/>
              <a:t>работу по заключению договоров с родителями обучающихся на обучение по программам ПФ.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57158" y="1142984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14285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</a:t>
            </a:r>
            <a:r>
              <a:rPr lang="ru-RU" sz="2800" b="1" dirty="0" smtClean="0"/>
              <a:t>Формирование расчетов показателей качества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1472" y="641330"/>
            <a:ext cx="7572428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5450" y="787400"/>
          <a:ext cx="8431213" cy="5507038"/>
        </p:xfrm>
        <a:graphic>
          <a:graphicData uri="http://schemas.openxmlformats.org/presentationml/2006/ole">
            <p:oleObj spid="_x0000_s1027" name="Документ" r:id="rId4" imgW="10442911" imgH="6715363" progId="Word.Document.12">
              <p:embed/>
            </p:oleObj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500034" y="714356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14285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</a:t>
            </a:r>
            <a:r>
              <a:rPr lang="ru-RU" sz="2800" b="1" dirty="0" smtClean="0"/>
              <a:t>Расчет человека/часов к МЗ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5720" y="642918"/>
            <a:ext cx="5072098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714356"/>
          <a:ext cx="4857783" cy="6255900"/>
        </p:xfrm>
        <a:graphic>
          <a:graphicData uri="http://schemas.openxmlformats.org/drawingml/2006/table">
            <a:tbl>
              <a:tblPr/>
              <a:tblGrid>
                <a:gridCol w="255897"/>
                <a:gridCol w="501161"/>
                <a:gridCol w="171635"/>
                <a:gridCol w="267997"/>
                <a:gridCol w="374945"/>
                <a:gridCol w="642942"/>
                <a:gridCol w="571504"/>
                <a:gridCol w="1500198"/>
                <a:gridCol w="571504"/>
              </a:tblGrid>
              <a:tr h="3351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Расчет человеко-часов по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образовательным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направленностям к муниципальному заданию </a:t>
                      </a: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360">
                <a:tc gridSpan="9">
                  <a:txBody>
                    <a:bodyPr/>
                    <a:lstStyle/>
                    <a:p>
                      <a:pPr algn="ctr" fontAlgn="b"/>
                      <a:endParaRPr lang="ru-RU" sz="5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36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название учреждения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36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____________________________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направленность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90">
                <a:tc gridSpan="9"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Наиме-нование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програм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часов в неделю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уч.плану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мест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программе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Кол-во групп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недель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в периоде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Общее кол-во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чел/ час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946">
                <a:tc gridSpan="9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36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(программа  реализуется с января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по май/ с сентября по декабрь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) – 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из </a:t>
                      </a:r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уч.плана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/ табл. расчета параметров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2160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 </a:t>
                      </a:r>
                    </a:p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(новые программы /</a:t>
                      </a:r>
                    </a:p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с сентября по декабрь</a:t>
                      </a: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) – 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из табл. расчета параметров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4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(программы реализуются с января по май) 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из </a:t>
                      </a:r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уч.плана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1200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3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Итого: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66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Руководитель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__________/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1" marR="4131" marT="4131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1360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подпись</a:t>
                      </a: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ФИО</a:t>
                      </a: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893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Дата заполнения 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за несколько дней до публикации МЗ</a:t>
                      </a: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214282" y="714356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072068" y="785793"/>
          <a:ext cx="3857650" cy="6006177"/>
        </p:xfrm>
        <a:graphic>
          <a:graphicData uri="http://schemas.openxmlformats.org/drawingml/2006/table">
            <a:tbl>
              <a:tblPr/>
              <a:tblGrid>
                <a:gridCol w="210791"/>
                <a:gridCol w="551401"/>
                <a:gridCol w="223561"/>
                <a:gridCol w="427780"/>
                <a:gridCol w="427780"/>
                <a:gridCol w="402980"/>
                <a:gridCol w="152487"/>
                <a:gridCol w="889226"/>
                <a:gridCol w="571644"/>
              </a:tblGrid>
              <a:tr h="35896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   Расчет человеко-часов  по персонифицированному обучению к муниципальному заданию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954">
                <a:tc gridSpan="9">
                  <a:txBody>
                    <a:bodyPr/>
                    <a:lstStyle/>
                    <a:p>
                      <a:pPr algn="ctr" fontAlgn="b"/>
                      <a:endParaRPr lang="ru-RU" sz="5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48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название учреждения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48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____________________________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направленность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732">
                <a:tc gridSpan="9"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13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Наиме-нование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программы</a:t>
                      </a: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часов в неделю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уч.плану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Кол-во групп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мест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программе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недель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в периоде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Общее кол-во чел/ час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13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(новые программы/ с сентября по декабрь)</a:t>
                      </a: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63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131" marR="4131" marT="4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(программы, реализуемые с января/ с сентября по декабрь - ПФ)</a:t>
                      </a: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1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Итого: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31" marR="4131" marT="41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1485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подпись</a:t>
                      </a: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ФИО</a:t>
                      </a: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891389">
                <a:tc gridSpan="3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Дата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заполнения </a:t>
                      </a: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за несколько дней до публикации МЗ</a:t>
                      </a: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711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31" marR="4131" marT="41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31" marR="4131" marT="413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Стрелка вниз 15"/>
          <p:cNvSpPr/>
          <p:nvPr/>
        </p:nvSpPr>
        <p:spPr>
          <a:xfrm>
            <a:off x="5000628" y="714356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14285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</a:t>
            </a:r>
            <a:r>
              <a:rPr lang="ru-RU" sz="2800" b="1" dirty="0" smtClean="0"/>
              <a:t>Приказ об утверждении показателей качества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1472" y="641330"/>
            <a:ext cx="7429552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57158" y="785794"/>
          <a:ext cx="3302004" cy="5072098"/>
        </p:xfrm>
        <a:graphic>
          <a:graphicData uri="http://schemas.openxmlformats.org/presentationml/2006/ole">
            <p:oleObj spid="_x0000_s15363" name="Document" r:id="rId3" imgW="6154863" imgH="9131651" progId="Word.Document.8">
              <p:embed/>
            </p:oleObj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500034" y="714356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14743" y="1500174"/>
          <a:ext cx="5286413" cy="792480"/>
        </p:xfrm>
        <a:graphic>
          <a:graphicData uri="http://schemas.openxmlformats.org/drawingml/2006/table">
            <a:tbl>
              <a:tblPr/>
              <a:tblGrid>
                <a:gridCol w="285753"/>
                <a:gridCol w="1500198"/>
                <a:gridCol w="1571636"/>
                <a:gridCol w="642942"/>
                <a:gridCol w="642942"/>
                <a:gridCol w="642942"/>
              </a:tblGrid>
              <a:tr h="14287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базовой услуги или работы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Показатель качества муниципальной услуги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Значение показателя качества муниципальной услуги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05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379" marR="65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очередной финансовый  год)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( 1 – </a:t>
                      </a:r>
                      <a:r>
                        <a:rPr lang="ru-RU" sz="800" dirty="0" err="1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 год планового периода)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( 2 – </a:t>
                      </a:r>
                      <a:r>
                        <a:rPr lang="ru-RU" sz="800" dirty="0" err="1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 год планового периода)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14744" y="785794"/>
            <a:ext cx="5286412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 №1 к приказу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1082 от 24.12.2020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качества  муниципальных услуг для формирования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муниципального задания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714744" y="2285992"/>
          <a:ext cx="5286411" cy="4402631"/>
        </p:xfrm>
        <a:graphic>
          <a:graphicData uri="http://schemas.openxmlformats.org/drawingml/2006/table">
            <a:tbl>
              <a:tblPr/>
              <a:tblGrid>
                <a:gridCol w="293690"/>
                <a:gridCol w="1492260"/>
                <a:gridCol w="1571636"/>
                <a:gridCol w="642942"/>
                <a:gridCol w="625082"/>
                <a:gridCol w="660801"/>
              </a:tblGrid>
              <a:tr h="495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Реализация дополнительных общеразвивающих программ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 на базе учреждений дополнительного образования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001 Выполнение дополнительных общеразвивающих программ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Реализация дополнительных общеразвивающих </a:t>
                      </a: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программ (ПФ)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001 Выполнение дополнительных общеразвивающих программ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002 Доля обучающихся, осваивающих программы туристско-краеведческой направленности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(при  </a:t>
                      </a:r>
                      <a:r>
                        <a:rPr lang="ru-RU" sz="7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наличии)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2-</a:t>
                      </a:r>
                      <a:r>
                        <a:rPr lang="en-US" sz="7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2-</a:t>
                      </a:r>
                      <a:r>
                        <a:rPr lang="en-US" sz="7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2-</a:t>
                      </a:r>
                      <a:r>
                        <a:rPr lang="en-US" sz="7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003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Доля обучающихся, осваивающих программы технической направленности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(при </a:t>
                      </a:r>
                      <a:r>
                        <a:rPr lang="ru-RU" sz="7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наличии)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5-30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5-30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5-30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004 Доля обучающихся, осваивающих программы других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направленностей</a:t>
                      </a:r>
                      <a:endParaRPr lang="ru-RU" sz="7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1-50</a:t>
                      </a:r>
                      <a:endParaRPr lang="ru-RU" sz="7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1-50</a:t>
                      </a:r>
                      <a:endParaRPr lang="ru-RU" sz="7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1-50</a:t>
                      </a:r>
                      <a:endParaRPr lang="ru-RU" sz="7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005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Доля обучающихся, охваченных программами профилактики рискованного поведения 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006  Доля обучающихся, осваивающих </a:t>
                      </a:r>
                      <a:r>
                        <a:rPr lang="ru-RU" sz="700" dirty="0" err="1">
                          <a:latin typeface="Times New Roman"/>
                          <a:ea typeface="Calibri"/>
                          <a:cs typeface="Times New Roman"/>
                        </a:rPr>
                        <a:t>разноуровневые</a:t>
                      </a: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 программы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007  Доля обучающихся, осваивающих программы в форме сетевого взаимодействия 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0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008  Доля обучающихся, осваивающих программы с применением дистанционных технологий и электронного обучения, дистанционные курсы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009 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педагогических и руководящих работников, имеющих первую и высшую квалификационные категории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50 – 90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50 – 90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50 – 90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010 Отсутствие  обоснованных жалоб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Стрелка вниз 15"/>
          <p:cNvSpPr/>
          <p:nvPr/>
        </p:nvSpPr>
        <p:spPr>
          <a:xfrm rot="16200000">
            <a:off x="3571868" y="785794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571472" y="500042"/>
            <a:ext cx="4786346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0034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Р</a:t>
            </a:r>
            <a:r>
              <a:rPr lang="ru-RU" sz="2800" b="1" dirty="0" smtClean="0"/>
              <a:t>асчет показателей качества</a:t>
            </a:r>
            <a:endParaRPr lang="ru-RU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4282" y="571480"/>
            <a:ext cx="8786874" cy="1754326"/>
          </a:xfrm>
          <a:prstGeom prst="rect">
            <a:avLst/>
          </a:prstGeom>
          <a:solidFill>
            <a:schemeClr val="l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к приказу управления образования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Брянской городской администрации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______ № _____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показателей  качества и объема  муниципальных услуг и работ, определённых  муниципальным  заданием (муниципальные учреждения дополнительного образования, отделения дополнительного образования общеобразовательных учреждений) на 2021 год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Показатели, характеризующие  качество муниципальной услуги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дополнительных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общеразвивающих программ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71472" y="571480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2357430"/>
          <a:ext cx="8858311" cy="4220959"/>
        </p:xfrm>
        <a:graphic>
          <a:graphicData uri="http://schemas.openxmlformats.org/drawingml/2006/table">
            <a:tbl>
              <a:tblPr/>
              <a:tblGrid>
                <a:gridCol w="219626"/>
                <a:gridCol w="67184"/>
                <a:gridCol w="1642016"/>
                <a:gridCol w="714380"/>
                <a:gridCol w="3286148"/>
                <a:gridCol w="1831282"/>
                <a:gridCol w="1097675"/>
              </a:tblGrid>
              <a:tr h="4829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 показателя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Формула расчета показателя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Источник информации о значении показателя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1665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Физические лица в возрасте от 5 до 18 лет</a:t>
                      </a:r>
                      <a:endParaRPr lang="ru-RU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5023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Выполнение дополнительных общеразвивающих программ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выполненных программ/общее количество реализуемых программ ×100%.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Процент выполнения дополнительных общеобразовательных программ -100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Учебные планы на 2 календарных года, журналы учета работы педагога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отчета о выполнении МЗ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090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Выполнение дополнительных общеразвивающих программ персонифицированного финансирования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выполненных программ персонифицированного финансирования/общее количество реализуемых программ персонифицированного финансирования ×100%.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Процент выполнения дополнительных общеобразовательных программ -100%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Учебный план, журнал учета работы педагога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отчета о выполнении МЗ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6999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обучающихся, осваивающих программы туристско-краеведческой направленности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(при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наличии)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осваивающих программы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туристско-краеведческой направленности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/ общая численность обучающихся ×100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от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до 50% от общей численности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endParaRPr lang="ru-RU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Учебные планы,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комплектование, приказы УДО о зачислении (переводе) обучающихся на программы по направленностям, отчет 1-ДО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5859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обучающихся, осваивающих программы технической направленности 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(при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наличии)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осваивающих программы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технической направленности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/ общая численность обучающихся ×100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от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от общей численности обучающихся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Учебные планы,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комплектование, приказы УДО о зачислении (переводе) обучающихся на программы по направленностям, отчет 1-ДО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5715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обучающихся, осваивающих программы других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направленностей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осваивающих программы по другим направленности / общая численность обучающихся  ×100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от 1% до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от общей численности обучающихся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Учебные планы,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комплектование, приказы  УДО о зачислении (переводе) обучающихся на программы по направленностям, отчет 1-ДО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571472" y="500042"/>
            <a:ext cx="4786346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0034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Р</a:t>
            </a:r>
            <a:r>
              <a:rPr lang="ru-RU" sz="2800" b="1" dirty="0" smtClean="0"/>
              <a:t>асчет показателей качества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1" y="933472"/>
          <a:ext cx="8643997" cy="4841240"/>
        </p:xfrm>
        <a:graphic>
          <a:graphicData uri="http://schemas.openxmlformats.org/drawingml/2006/table">
            <a:tbl>
              <a:tblPr/>
              <a:tblGrid>
                <a:gridCol w="382773"/>
                <a:gridCol w="1835588"/>
                <a:gridCol w="496282"/>
                <a:gridCol w="2714644"/>
                <a:gridCol w="2143592"/>
                <a:gridCol w="1071118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обучающихся, охваченных программами профилактики рискованного поведения 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осваивающих программы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рискованного поведения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/ общая численность обучающихся ×100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от 1% до 5% от общей численности обучающихся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Учебные планы, комплектование,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приказы УДО о зачислении (переводе)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обучающихся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программы, образовательные программы педагогов</a:t>
                      </a: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обучающихся, осваивающих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разноуровневые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программы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осваивающих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разноуровневые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программы / общая численность обучающихся по комплектованию×100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от 1% до 5% от общей численности обучающихся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Учебные планы, комплектование,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приказы УДО о зачислении (переводе) обучающихся на программы, образовательные программы педагогов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обучающихся, осваивающих программы в форме сетевого взаимодействия 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осваивающих программы в форме сетевого взаимодействия/ общая численность обучающихся ×100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от 1% до 5% от общей численности обучающихся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Учебные планы,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комплектование, договоры о сетевом взаимодействии, приказы УДО о зачислении (переводе) обучающихся на программы, образовательные программы педагогов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Доля обучающихся, осваивающих программы с применением дистанционных технологий и электронного обучения, дистанционные курсы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 осваивающих программы с применением дистанционных технологий и электронного обучения, дистанционные курсы / общая численность обучающихся ×100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от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1%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до 5% от общей численности обучающихся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Учебные планы,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комплектование, приказы УДО о зачислении (переводе) обучающихся на программы, образовательные программы педагогов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педагогических и руководящих работников, имеющих первую и высшую квалификационные категории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педагогических и руководящих работников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имеющих первую и высшую квалификационные категории /общее фактическое количество педагогических и руководящих работников×100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(средний</a:t>
                      </a: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показатель расчетов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01.01  и 01.09)</a:t>
                      </a:r>
                      <a:endParaRPr lang="ru-RU" sz="9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Составляет от 50% до 90% от общего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фактического количества педагогических и руководящих работников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Штатное расписание, сведения об аттестации педагогических работников, приказы о присвоении кв.категорий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Отсутствие  обоснованных жалоб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жалоб – 100 %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Наличие обоснованных жалоб – не более 3-х за отчетный период – 100 %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Более 3-х обоснованных жалоб – 80%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Самоанализ жалоб и обращений, полученных за отчетный период  на имя руководителя ОО. Анализ жалоб, полученных на имя  Учредителя ОО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571472" y="571480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06" y="5857892"/>
            <a:ext cx="90725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*</a:t>
            </a:r>
            <a:r>
              <a:rPr lang="ru-RU" sz="1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на конец календарного года расчет делается по формуле: </a:t>
            </a:r>
          </a:p>
          <a:p>
            <a:r>
              <a:rPr lang="ru-RU" sz="1100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        </a:t>
            </a:r>
            <a:r>
              <a:rPr lang="ru-RU" sz="1100" i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средний показатель количества детей в объединениях данной направленности на 1.01 и на 01.09 </a:t>
            </a:r>
          </a:p>
          <a:p>
            <a:r>
              <a:rPr lang="ru-RU" sz="1100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   средний показатель  общего количества детей в объединениях данной направленности на 1.01 и 01.09</a:t>
            </a:r>
            <a:r>
              <a:rPr lang="ru-RU" sz="1100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                            </a:t>
            </a:r>
          </a:p>
          <a:p>
            <a:endParaRPr lang="ru-RU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571472" y="500042"/>
            <a:ext cx="4786346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0034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Р</a:t>
            </a:r>
            <a:r>
              <a:rPr lang="ru-RU" sz="2800" b="1" dirty="0" smtClean="0"/>
              <a:t>асчет показателей качества</a:t>
            </a:r>
            <a:endParaRPr lang="ru-RU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7158" y="857232"/>
            <a:ext cx="8501122" cy="553998"/>
          </a:xfrm>
          <a:prstGeom prst="rect">
            <a:avLst/>
          </a:prstGeom>
          <a:solidFill>
            <a:schemeClr val="l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1200" b="1" u="sng" dirty="0" smtClean="0"/>
              <a:t>Показатели, характеризующие объем  муниципальной услуги «Реализация </a:t>
            </a:r>
            <a:r>
              <a:rPr lang="ru-RU" sz="1200" b="1" u="sng" smtClean="0"/>
              <a:t>дополнительных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u="sng" smtClean="0"/>
              <a:t>общеразвивающих </a:t>
            </a:r>
            <a:r>
              <a:rPr lang="ru-RU" sz="1200" b="1" u="sng" dirty="0" smtClean="0"/>
              <a:t>программ»</a:t>
            </a:r>
            <a:endParaRPr kumimoji="0" lang="ru-RU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71472" y="571480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428736"/>
          <a:ext cx="8501123" cy="5188704"/>
        </p:xfrm>
        <a:graphic>
          <a:graphicData uri="http://schemas.openxmlformats.org/drawingml/2006/table">
            <a:tbl>
              <a:tblPr/>
              <a:tblGrid>
                <a:gridCol w="329571"/>
                <a:gridCol w="1880655"/>
                <a:gridCol w="838178"/>
                <a:gridCol w="2819908"/>
                <a:gridCol w="1676891"/>
                <a:gridCol w="955920"/>
              </a:tblGrid>
              <a:tr h="3752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 показателя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Формула расчета показателя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Источник информации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32695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Физические лица в возрасте от 5 до 18 лет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504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чел/час по дополнительным общеразвивающим программам технической направленности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Чел/час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по программе технической направленности в неделю× количество учебных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недель×количество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детей.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человеко-часов по всем программам направленности суммируется</a:t>
                      </a:r>
                      <a:r>
                        <a:rPr lang="ru-RU" sz="9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Учебный план, образовательная программа, календарный учебный график, приказ УДО о зачислении (переводе) детей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504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чел/час по дополнительным общеразвивающим программам туристско-краеведческой направленности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Чел/час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по программе туристско-краеведческой  направленности в неделю× количество учебных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недель×количество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детей.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человеко-часов по всем программам направленности суммируется</a:t>
                      </a:r>
                      <a:r>
                        <a:rPr lang="ru-RU" sz="9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Учебный план, образовательная программа, календарный учебный график, приказ УДО о зачислении (переводе) детей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504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чел/час по дополнительным общеразвивающим программам художественной  направленности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Чел/час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по программе художественной  направленности в неделю× количество учебных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недель×количество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детей.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человеко-часов по всем программам направленности суммируется</a:t>
                      </a:r>
                      <a:r>
                        <a:rPr lang="ru-RU" sz="9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Учебный план, образовательная программа, календарный учебный график, приказ УДО о зачислении (переводе) детей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504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чел/час по дополнительным общеразвивающим программам социально-гуманитарной направленности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Чел/час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по программе социально-педагогической направленности в неделю× количество учебных недель×количество детей.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человеко-часов по всем программам направленности суммируется</a:t>
                      </a:r>
                      <a:r>
                        <a:rPr lang="ru-RU" sz="900" baseline="300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Учебный план, образовательная программа, календарный учебный график, приказ УДО о зачислении (переводе) детей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504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чел/час по дополнительным общеразвивающим программам  физкультурно-спортивной направленности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Чел/час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по программе физкультурно-спортивной направленности в неделю× количество учебных недель×количество детей.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человеко-часов по всем программам направленности суммируется</a:t>
                      </a:r>
                      <a:r>
                        <a:rPr lang="ru-RU" sz="900" baseline="300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Учебный план, образовательная программа, календарный учебный график, приказ УДО о зачислении (переводе) детей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5048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чел/час по дополнительным общеразвивающим программам естественнонаучной направленности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Чел/час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по программе естественнонаучной направленности в неделю× количество учебных недель×количество детей.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 человеко-часов по всем программам направленности суммируется</a:t>
                      </a:r>
                      <a:r>
                        <a:rPr lang="ru-RU" sz="900" baseline="300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Учебный план, образовательная программа, календарный учебный график, приказ УДО о зачислении (переводе) детей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Применяется для формирования МЗ и отчета о выполнении МЗ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32695">
                <a:tc>
                  <a:txBody>
                    <a:bodyPr/>
                    <a:lstStyle/>
                    <a:p>
                      <a:pPr marL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991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*На конец года показатель человеко-часов рассчитывается по факту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91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</a:t>
            </a:r>
            <a:r>
              <a:rPr lang="ru-RU" sz="2800" b="1" dirty="0" smtClean="0"/>
              <a:t>Показатели качества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8596" y="500042"/>
            <a:ext cx="3857652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285860"/>
          <a:ext cx="8358247" cy="3652894"/>
        </p:xfrm>
        <a:graphic>
          <a:graphicData uri="http://schemas.openxmlformats.org/drawingml/2006/table">
            <a:tbl>
              <a:tblPr/>
              <a:tblGrid>
                <a:gridCol w="589428"/>
                <a:gridCol w="1884509"/>
                <a:gridCol w="2707215"/>
                <a:gridCol w="1059308"/>
                <a:gridCol w="1059308"/>
                <a:gridCol w="1058479"/>
              </a:tblGrid>
              <a:tr h="4319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базовой услуги или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Показатель качества муниципальной услуги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Значение показателя качества муниципальной услуги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(очередной финансовый  год)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( 1 –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год планового периода)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( 2 – й год планового периода)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170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Реализация дополнительных общеразвивающих программ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054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на базе учреждений дополнительного образования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001 Выполнение дополнительных общеразвивающих программ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170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Реализация дополнительных общеразвивающих программ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054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(персонифицированное финансирование)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001 Выполнение дополнительных общеразвивающих программ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7170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002 Доля обучающихся, осваивающих программы туристско-краеведческой направленности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(при  наличии)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2-50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2-50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5349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003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Доля обучающихся, осваивающих программы технической направленности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(при  наличии)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5-30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5-30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5-30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57158" y="714356"/>
            <a:ext cx="8358246" cy="584775"/>
          </a:xfrm>
          <a:prstGeom prst="rect">
            <a:avLst/>
          </a:prstGeom>
          <a:solidFill>
            <a:schemeClr val="l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4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качества  муниципальных услуг для формирования муниципального задания на 2021 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57158" y="642918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714355"/>
          <a:ext cx="8286808" cy="4944590"/>
        </p:xfrm>
        <a:graphic>
          <a:graphicData uri="http://schemas.openxmlformats.org/drawingml/2006/table">
            <a:tbl>
              <a:tblPr/>
              <a:tblGrid>
                <a:gridCol w="584390"/>
                <a:gridCol w="1868402"/>
                <a:gridCol w="2684076"/>
                <a:gridCol w="1050254"/>
                <a:gridCol w="1050254"/>
                <a:gridCol w="1049432"/>
              </a:tblGrid>
              <a:tr h="539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Наименование базовой услуги или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Показатель качества муниципальной услуги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Значение показателя качества муниципальной услуги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(очередной финансовый  год)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( 1 – й год планового периода)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( 2 – й год планового периода)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425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004 Доля обучающихся, осваивающих программы других направленностей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1-50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1-50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1-50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637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005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Доля обучающихся, охваченных программами профилактики рискованного поведения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425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006  Доля обучающихся, осваивающих разноуровневые программы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425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007  Доля обучающихся, осваивающих программы в форме сетевого взаимодействия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850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008  Доля обучающихся, осваивающих программы с применением дистанционных технологий и электронного обучения, дистанционные курсы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637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009 Доля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педагогических и руководящих работников, имеющих первую и высшую квалификационные категории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 – 90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 – 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50 – 90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212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010 Отсутствие  обоснованных жалоб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28" marR="24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2910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</a:t>
            </a:r>
            <a:r>
              <a:rPr lang="ru-RU" sz="2800" b="1" dirty="0" smtClean="0"/>
              <a:t>Показатели качества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500042"/>
            <a:ext cx="3857652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Стрелка вниз 11"/>
          <p:cNvSpPr/>
          <p:nvPr/>
        </p:nvSpPr>
        <p:spPr>
          <a:xfrm>
            <a:off x="357158" y="571480"/>
            <a:ext cx="357190" cy="35719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1161</TotalTime>
  <Words>1983</Words>
  <PresentationFormat>Экран (4:3)</PresentationFormat>
  <Paragraphs>393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Документ</vt:lpstr>
      <vt:lpstr>Document</vt:lpstr>
      <vt:lpstr> Совещание     15.09.2021 «Ход реализации приоритетного национального проекта «Доступное дополнительное образование» 1. Алгоритм введения персонифицированного обучения в 2021 году.         Михальченко Ж.В. 2. Актуальные   вопросы подготовки муниципальных заданий УДО в связи с введением ПФ.                            Куратова Я.В. 3.   Разное. Типичные ошибки УДО (по результатам проверки КСП)                       Макаричева Т.И.,                            Гапеева Е.М.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ЦВР_Брянск</dc:creator>
  <cp:lastModifiedBy>ЦВР_Брянск</cp:lastModifiedBy>
  <cp:revision>45</cp:revision>
  <dcterms:created xsi:type="dcterms:W3CDTF">2021-09-08T11:15:25Z</dcterms:created>
  <dcterms:modified xsi:type="dcterms:W3CDTF">2021-09-15T13:08:57Z</dcterms:modified>
</cp:coreProperties>
</file>