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aveSubsetFonts="1">
  <p:sldMasterIdLst>
    <p:sldMasterId id="2147483660" r:id="rId1"/>
  </p:sldMasterIdLst>
  <p:sldIdLst>
    <p:sldId id="283" r:id="rId2"/>
    <p:sldId id="284" r:id="rId3"/>
    <p:sldId id="260" r:id="rId4"/>
    <p:sldId id="256" r:id="rId5"/>
    <p:sldId id="257" r:id="rId6"/>
    <p:sldId id="261" r:id="rId7"/>
    <p:sldId id="262" r:id="rId8"/>
    <p:sldId id="263" r:id="rId9"/>
    <p:sldId id="258" r:id="rId10"/>
    <p:sldId id="264" r:id="rId11"/>
    <p:sldId id="265" r:id="rId12"/>
    <p:sldId id="266" r:id="rId13"/>
    <p:sldId id="268" r:id="rId14"/>
    <p:sldId id="269" r:id="rId15"/>
    <p:sldId id="271" r:id="rId16"/>
    <p:sldId id="273" r:id="rId17"/>
    <p:sldId id="274" r:id="rId18"/>
    <p:sldId id="275" r:id="rId19"/>
    <p:sldId id="278" r:id="rId20"/>
    <p:sldId id="279" r:id="rId21"/>
    <p:sldId id="280" r:id="rId22"/>
    <p:sldId id="281" r:id="rId23"/>
    <p:sldId id="282" r:id="rId24"/>
  </p:sldIdLst>
  <p:sldSz cx="9144000" cy="6858000" type="screen4x3"/>
  <p:notesSz cx="6858000" cy="9144000"/>
  <p:custDataLst>
    <p:tags r:id="rId2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0" d="100"/>
          <a:sy n="0"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bg>
      <p:bgRef idx="1002">
        <a:schemeClr val="bg2"/>
      </p:bgRef>
    </p:bg>
    <p:spTree>
      <p:nvGrpSpPr>
        <p:cNvPr id="1" name=""/>
        <p:cNvGrpSpPr/>
        <p:nvPr/>
      </p:nvGrpSpPr>
      <p:grpSpPr>
        <a:xfrm>
          <a:off x="0" y="0"/>
          <a: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7E57B5C-4E68-4246-8FB5-8254D5B794A5}" type="datetimeFigureOut">
              <a:rPr lang="ru-RU" smtClean="0"/>
              <a:t>27.05.2021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DAEA9DE-2B39-4206-BE4D-FB157684DCA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7E57B5C-4E68-4246-8FB5-8254D5B794A5}" type="datetimeFigureOut">
              <a:rPr lang="ru-RU" smtClean="0"/>
              <a:t>27.05.2021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AEA9DE-2B39-4206-BE4D-FB157684DCAC}" type="slidenum">
              <a:rPr lang="ru-RU" smtClean="0"/>
              <a:t>‹#›</a:t>
            </a:fld>
            <a:endParaRPr lang="ru-RU"/>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7E57B5C-4E68-4246-8FB5-8254D5B794A5}" type="datetimeFigureOut">
              <a:rPr lang="ru-RU" smtClean="0"/>
              <a:t>27.05.2021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AEA9DE-2B39-4206-BE4D-FB157684DCAC}" type="slidenum">
              <a:rPr lang="ru-RU" smtClean="0"/>
              <a:t>‹#›</a:t>
            </a:fld>
            <a:endParaRPr lang="ru-RU"/>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7E57B5C-4E68-4246-8FB5-8254D5B794A5}" type="datetimeFigureOut">
              <a:rPr lang="ru-RU" smtClean="0"/>
              <a:t>27.05.2021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AEA9DE-2B39-4206-BE4D-FB157684DCAC}" type="slidenum">
              <a:rPr lang="ru-RU" smtClean="0"/>
              <a:t>‹#›</a:t>
            </a:fld>
            <a:endParaRPr lang="ru-RU"/>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bg>
      <p:bgRef idx="1002">
        <a:schemeClr val="bg2"/>
      </p:bgRef>
    </p:bg>
    <p:spTree>
      <p:nvGrpSpPr>
        <p:cNvPr id="1" name=""/>
        <p:cNvGrpSpPr/>
        <p:nvPr/>
      </p:nvGrpSpPr>
      <p:grpSpPr>
        <a:xfrm>
          <a:off x="0" y="0"/>
          <a: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7E57B5C-4E68-4246-8FB5-8254D5B794A5}" type="datetimeFigureOut">
              <a:rPr lang="ru-RU" smtClean="0"/>
              <a:t>27.05.2021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AEA9DE-2B39-4206-BE4D-FB157684DCA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7E57B5C-4E68-4246-8FB5-8254D5B794A5}" type="datetimeFigureOut">
              <a:rPr lang="ru-RU" smtClean="0"/>
              <a:t>27.05.2021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AEA9DE-2B39-4206-BE4D-FB157684DCAC}" type="slidenum">
              <a:rPr lang="ru-RU" smtClean="0"/>
              <a:t>‹#›</a:t>
            </a:fld>
            <a:endParaRPr lang="ru-RU"/>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7E57B5C-4E68-4246-8FB5-8254D5B794A5}" type="datetimeFigureOut">
              <a:rPr lang="ru-RU" smtClean="0"/>
              <a:t>27.05.2021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AEA9DE-2B39-4206-BE4D-FB157684DCAC}" type="slidenum">
              <a:rPr lang="ru-RU" smtClean="0"/>
              <a:t>‹#›</a:t>
            </a:fld>
            <a:endParaRPr lang="ru-RU"/>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7E57B5C-4E68-4246-8FB5-8254D5B794A5}" type="datetimeFigureOut">
              <a:rPr lang="ru-RU" smtClean="0"/>
              <a:t>27.05.2021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AEA9DE-2B39-4206-BE4D-FB157684DCAC}" type="slidenum">
              <a:rPr lang="ru-RU" smtClean="0"/>
              <a:t>‹#›</a:t>
            </a:fld>
            <a:endParaRPr lang="ru-RU"/>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p:cNvSpPr>
            <a:spLocks noGrp="1"/>
          </p:cNvSpPr>
          <p:nvPr>
            <p:ph type="dt" sz="half" idx="10"/>
          </p:nvPr>
        </p:nvSpPr>
        <p:spPr/>
        <p:txBody>
          <a:bodyPr/>
          <a:lstStyle/>
          <a:p>
            <a:fld id="{B7E57B5C-4E68-4246-8FB5-8254D5B794A5}" type="datetimeFigureOut">
              <a:rPr lang="ru-RU" smtClean="0"/>
              <a:t>27.05.2021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AEA9DE-2B39-4206-BE4D-FB157684DCAC}" type="slidenum">
              <a:rPr lang="ru-RU" smtClean="0"/>
              <a:t>‹#›</a:t>
            </a:fld>
            <a:endParaRPr lang="ru-RU"/>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7E57B5C-4E68-4246-8FB5-8254D5B794A5}" type="datetimeFigureOut">
              <a:rPr lang="ru-RU" smtClean="0"/>
              <a:t>27.05.2021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AEA9DE-2B39-4206-BE4D-FB157684DCAC}" type="slidenum">
              <a:rPr lang="ru-RU" smtClean="0"/>
              <a:t>‹#›</a:t>
            </a:fld>
            <a:endParaRPr lang="ru-RU"/>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picTx" preserve="1">
  <p:cSld name="Рисунок с подписью">
    <p:spTree>
      <p:nvGrpSpPr>
        <p:cNvPr id="1" name=""/>
        <p:cNvGrpSpPr/>
        <p:nvPr/>
      </p:nvGrpSpPr>
      <p:grpSpPr>
        <a:xfrm>
          <a:off x="0" y="0"/>
          <a: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7E57B5C-4E68-4246-8FB5-8254D5B794A5}" type="datetimeFigureOut">
              <a:rPr lang="ru-RU" smtClean="0"/>
              <a:t>27.05.2021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DAEA9DE-2B39-4206-BE4D-FB157684DCAC}"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a:p>
        </p:txBody>
      </p:sp>
      <p:sp>
        <p:nvSpPr>
          <p:cNvPr id="10" name="Полилиния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3">
        <a:schemeClr val="bg1"/>
      </p:bgRef>
    </p:bg>
    <p:spTree>
      <p:nvGrpSpPr>
        <p:cNvPr id="1" name=""/>
        <p:cNvGrpSpPr/>
        <p:nvPr/>
      </p:nvGrpSpPr>
      <p:grpSpPr>
        <a:xfrm>
          <a:off x="0" y="0"/>
          <a:ext cx="0" cy="0"/>
        </a:xfrm>
      </p:grpSpPr>
      <p:sp>
        <p:nvSpPr>
          <p:cNvPr id="7" name="Полилиния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7E57B5C-4E68-4246-8FB5-8254D5B794A5}" type="datetimeFigureOut">
              <a:rPr lang="ru-RU" smtClean="0"/>
              <a:t>27.05.2021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AEA9DE-2B39-4206-BE4D-FB157684DCAC}"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Рисунок 3" descr="тт.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500034" y="285728"/>
            <a:ext cx="7851648" cy="1828800"/>
          </a:xfrm>
        </p:spPr>
        <p:txBody>
          <a:bodyPr>
            <a:normAutofit/>
          </a:bodyPr>
          <a:lstStyle/>
          <a:p>
            <a:pPr algn="ctr"/>
            <a:r>
              <a:rPr lang="ru-RU" sz="3200" smtClean="0"/>
              <a:t>Объём и срок освоения программы </a:t>
            </a:r>
            <a:br>
              <a:rPr lang="ru-RU" sz="3200" smtClean="0"/>
            </a:br>
            <a:endParaRPr lang="ru-RU" sz="3200"/>
          </a:p>
        </p:txBody>
      </p:sp>
      <p:sp>
        <p:nvSpPr>
          <p:cNvPr id="3" name="Подзаголовок 2"/>
          <p:cNvSpPr>
            <a:spLocks noGrp="1"/>
          </p:cNvSpPr>
          <p:nvPr>
            <p:ph type="subTitle" idx="1"/>
          </p:nvPr>
        </p:nvSpPr>
        <p:spPr>
          <a:xfrm>
            <a:off x="571472" y="2428868"/>
            <a:ext cx="7854696" cy="1752600"/>
          </a:xfrm>
        </p:spPr>
        <p:txBody>
          <a:bodyPr/>
          <a:lstStyle/>
          <a:p>
            <a:pPr algn="ctr"/>
            <a:r>
              <a:rPr lang="ru-RU" smtClean="0"/>
              <a:t>Срок реализации программы – два года. Первый год обучения – 72 час, второй год обучения – 72 час. На освоение полного курса отводится 144 часа</a:t>
            </a:r>
            <a:r>
              <a:rPr lang="en-US" smtClean="0"/>
              <a:t> </a:t>
            </a:r>
            <a:r>
              <a:rPr lang="ru-RU" smtClean="0"/>
              <a:t>:</a:t>
            </a:r>
            <a:r>
              <a:rPr lang="en-US" smtClean="0"/>
              <a:t> </a:t>
            </a:r>
            <a:r>
              <a:rPr lang="ru-RU" smtClean="0"/>
              <a:t>теории 52 часа, практики 92 часа.</a:t>
            </a:r>
          </a:p>
          <a:p>
            <a:pPr algn="ctr"/>
            <a:endParaRPr lang="ru-RU"/>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500034" y="0"/>
            <a:ext cx="7851648" cy="1828800"/>
          </a:xfrm>
        </p:spPr>
        <p:txBody>
          <a:bodyPr>
            <a:normAutofit/>
          </a:bodyPr>
          <a:lstStyle/>
          <a:p>
            <a:pPr algn="ctr"/>
            <a:r>
              <a:rPr lang="ru-RU" sz="3200" smtClean="0"/>
              <a:t>Форма обучения</a:t>
            </a:r>
            <a:endParaRPr lang="ru-RU" sz="3200"/>
          </a:p>
        </p:txBody>
      </p:sp>
      <p:sp>
        <p:nvSpPr>
          <p:cNvPr id="3" name="Подзаголовок 2"/>
          <p:cNvSpPr>
            <a:spLocks noGrp="1"/>
          </p:cNvSpPr>
          <p:nvPr>
            <p:ph type="subTitle" idx="1"/>
          </p:nvPr>
        </p:nvSpPr>
        <p:spPr>
          <a:xfrm>
            <a:off x="428596" y="2786058"/>
            <a:ext cx="7854696" cy="1752600"/>
          </a:xfrm>
        </p:spPr>
        <p:txBody>
          <a:bodyPr/>
          <a:lstStyle/>
          <a:p>
            <a:pPr algn="ctr"/>
            <a:r>
              <a:rPr lang="ru-RU" smtClean="0"/>
              <a:t>дистанционная с использованием программы для организации</a:t>
            </a:r>
            <a:r>
              <a:rPr lang="en-US" smtClean="0"/>
              <a:t> </a:t>
            </a:r>
            <a:r>
              <a:rPr lang="ru-RU" smtClean="0"/>
              <a:t>виртуального взаимодействия в видеорежиме Skype (iChat).</a:t>
            </a:r>
            <a:endParaRPr lang="ru-RU"/>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285720" y="214290"/>
            <a:ext cx="7851648" cy="1828800"/>
          </a:xfrm>
        </p:spPr>
        <p:txBody>
          <a:bodyPr>
            <a:normAutofit fontScale="90000"/>
          </a:bodyPr>
          <a:lstStyle/>
          <a:p>
            <a:pPr algn="ctr"/>
            <a:r>
              <a:rPr lang="ru-RU" sz="3600" smtClean="0"/>
              <a:t>Формы организации образовательного процесса</a:t>
            </a:r>
            <a:br>
              <a:rPr lang="ru-RU" smtClean="0"/>
            </a:br>
            <a:endParaRPr lang="ru-RU"/>
          </a:p>
        </p:txBody>
      </p:sp>
      <p:sp>
        <p:nvSpPr>
          <p:cNvPr id="3" name="Подзаголовок 2"/>
          <p:cNvSpPr>
            <a:spLocks noGrp="1"/>
          </p:cNvSpPr>
          <p:nvPr>
            <p:ph type="subTitle" idx="1"/>
          </p:nvPr>
        </p:nvSpPr>
        <p:spPr>
          <a:xfrm>
            <a:off x="428596" y="1428736"/>
            <a:ext cx="7854696" cy="1752600"/>
          </a:xfrm>
        </p:spPr>
        <p:txBody>
          <a:bodyPr>
            <a:noAutofit/>
          </a:bodyPr>
          <a:lstStyle/>
          <a:p>
            <a:pPr algn="ctr"/>
            <a:r>
              <a:rPr lang="ru-RU" sz="1800" smtClean="0"/>
              <a:t>Занятия по данной программе проходят в индивидуальной форме.</a:t>
            </a:r>
          </a:p>
          <a:p>
            <a:pPr algn="ctr"/>
            <a:r>
              <a:rPr lang="ru-RU" sz="1800" smtClean="0"/>
              <a:t>Формы проведения заня­тий: беседа, демонстрация и иллюстрация (в том числе с использованием обучающих и демонстрационных компьютерных про­грамм), объяснение, online-лекция, практическая работа на ПК, самостоятельная работа, творческие  проекты.</a:t>
            </a:r>
          </a:p>
          <a:p>
            <a:pPr algn="ctr"/>
            <a:r>
              <a:rPr lang="ru-RU" sz="1800" smtClean="0"/>
              <a:t>При проведении практических работ, объяснении новой темы некоторые занятия могут проводятся дистанционно в групповой форме с одновременным выводом всей группы на сеанс.Связь c обучающимися  производится при помощи программы Skype с подключённой web-камерой. При помощи данной программы обучающимся демонстрируется рабочий стол ПК педагога, где наглядно можно видеть какие инструменты рабочей панели изучаемой программы используются при достижении поставленной задачи занятия. Для подачи материала активно используется графический планшет «Bamboo». </a:t>
            </a:r>
          </a:p>
          <a:p>
            <a:pPr algn="ctr"/>
            <a:r>
              <a:rPr lang="ru-RU" sz="1800" smtClean="0"/>
              <a:t>Для каждого занятия, с целью формирования творческой личности, определяет оптимальное сочетание разнообразных </a:t>
            </a:r>
            <a:r>
              <a:rPr lang="ru-RU" sz="1800" b="1" smtClean="0"/>
              <a:t>методов обучения</a:t>
            </a:r>
            <a:r>
              <a:rPr lang="ru-RU" sz="1800" smtClean="0"/>
              <a:t>: </a:t>
            </a:r>
          </a:p>
          <a:p>
            <a:pPr algn="ctr"/>
            <a:r>
              <a:rPr lang="ru-RU" sz="1800" smtClean="0"/>
              <a:t> </a:t>
            </a:r>
          </a:p>
          <a:p>
            <a:pPr algn="ctr"/>
            <a:endParaRPr lang="ru-RU" sz="1800"/>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Рисунок 3" descr="БББББББББББББББББББББББББББББББББББББББББББББББББ.jpg"/>
          <p:cNvPicPr>
            <a:picLocks noChangeAspect="1"/>
          </p:cNvPicPr>
          <p:nvPr/>
        </p:nvPicPr>
        <p:blipFill>
          <a:blip r:embed="rId2"/>
          <a:stretch>
            <a:fillRect/>
          </a:stretch>
        </p:blipFill>
        <p:spPr>
          <a:xfrm>
            <a:off x="2500298" y="506583"/>
            <a:ext cx="4572032" cy="6351417"/>
          </a:xfrm>
          <a:prstGeom prst="rect">
            <a:avLst/>
          </a:prstGeom>
        </p:spPr>
      </p:pic>
      <p:sp>
        <p:nvSpPr>
          <p:cNvPr id="3" name="TextBox 2"/>
          <p:cNvSpPr txBox="1"/>
          <p:nvPr/>
        </p:nvSpPr>
        <p:spPr>
          <a:xfrm>
            <a:off x="2000232" y="0"/>
            <a:ext cx="5422831" cy="461665"/>
          </a:xfrm>
          <a:prstGeom prst="rect">
            <a:avLst/>
          </a:prstGeom>
          <a:noFill/>
        </p:spPr>
        <p:txBody>
          <a:bodyPr wrap="none" rtlCol="0">
            <a:spAutoFit/>
          </a:bodyPr>
          <a:lstStyle/>
          <a:p>
            <a:pPr algn="ctr"/>
            <a:r>
              <a:rPr lang="ru-RU" sz="2400" smtClean="0"/>
              <a:t>Учебный план первого года обучения</a:t>
            </a:r>
            <a:endParaRPr lang="ru-RU" sz="2400"/>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0" y="142852"/>
            <a:ext cx="7851648" cy="1828800"/>
          </a:xfrm>
        </p:spPr>
        <p:txBody>
          <a:bodyPr>
            <a:normAutofit/>
          </a:bodyPr>
          <a:lstStyle/>
          <a:p>
            <a:r>
              <a:rPr lang="ru-RU" sz="3200" smtClean="0"/>
              <a:t>Условия реализации программы</a:t>
            </a:r>
            <a:br>
              <a:rPr lang="ru-RU" sz="3200" smtClean="0"/>
            </a:br>
            <a:endParaRPr lang="ru-RU" sz="3200"/>
          </a:p>
        </p:txBody>
      </p:sp>
      <p:sp>
        <p:nvSpPr>
          <p:cNvPr id="3" name="Подзаголовок 2"/>
          <p:cNvSpPr>
            <a:spLocks noGrp="1"/>
          </p:cNvSpPr>
          <p:nvPr>
            <p:ph type="subTitle" idx="1"/>
          </p:nvPr>
        </p:nvSpPr>
        <p:spPr>
          <a:xfrm>
            <a:off x="714348" y="2285992"/>
            <a:ext cx="7854696" cy="1752600"/>
          </a:xfrm>
        </p:spPr>
        <p:txBody>
          <a:bodyPr>
            <a:normAutofit fontScale="92500" lnSpcReduction="10000"/>
          </a:bodyPr>
          <a:lstStyle/>
          <a:p>
            <a:pPr algn="ctr"/>
            <a:r>
              <a:rPr lang="ru-RU" smtClean="0"/>
              <a:t>Условия реализации адаптированной программы с использование дистанционных технологий  связаны с определёнными факторами: организационная доступность, информационная доступность,  материально-техническая доступность.</a:t>
            </a:r>
          </a:p>
          <a:p>
            <a:endParaRPr lang="ru-RU"/>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428596" y="571480"/>
            <a:ext cx="7851648" cy="1828800"/>
          </a:xfrm>
        </p:spPr>
        <p:txBody>
          <a:bodyPr>
            <a:normAutofit/>
          </a:bodyPr>
          <a:lstStyle/>
          <a:p>
            <a:r>
              <a:rPr lang="ru-RU" sz="3600" smtClean="0"/>
              <a:t>Материально-технические условия</a:t>
            </a:r>
            <a:br>
              <a:rPr lang="ru-RU" smtClean="0"/>
            </a:br>
            <a:endParaRPr lang="ru-RU"/>
          </a:p>
        </p:txBody>
      </p:sp>
      <p:sp>
        <p:nvSpPr>
          <p:cNvPr id="3" name="Подзаголовок 2"/>
          <p:cNvSpPr>
            <a:spLocks noGrp="1"/>
          </p:cNvSpPr>
          <p:nvPr>
            <p:ph type="subTitle" idx="1"/>
          </p:nvPr>
        </p:nvSpPr>
        <p:spPr>
          <a:xfrm>
            <a:off x="500034" y="2000240"/>
            <a:ext cx="7854696" cy="4643470"/>
          </a:xfrm>
        </p:spPr>
        <p:txBody>
          <a:bodyPr>
            <a:noAutofit/>
          </a:bodyPr>
          <a:lstStyle/>
          <a:p>
            <a:pPr algn="ctr"/>
            <a:r>
              <a:rPr lang="ru-RU" sz="2000" smtClean="0"/>
              <a:t>Основным оборудованием для реализации программы является компьютерное оборудование. Рабочее место обучающегося на дому и рабочее место  педагога  имеют: стационарный ПК или ноутбук, веб-камера</a:t>
            </a:r>
            <a:r>
              <a:rPr lang="en-US" sz="2000" smtClean="0"/>
              <a:t> </a:t>
            </a:r>
            <a:r>
              <a:rPr lang="ru-RU" sz="2000" smtClean="0"/>
              <a:t>, сканер, принтер, цифровой фотоаппарат, графический планшет «Bamboo» </a:t>
            </a:r>
            <a:r>
              <a:rPr lang="en-US" sz="2000" smtClean="0"/>
              <a:t> </a:t>
            </a:r>
            <a:r>
              <a:rPr lang="ru-RU" sz="2000" smtClean="0"/>
              <a:t>Интернет-доступ. Рабочее место педагога имеет более широкий спектр программ для подачи материала и реализации программы дистанционно, а так же доску, демонстрационный экран, дидактические материалы. </a:t>
            </a:r>
          </a:p>
          <a:p>
            <a:pPr algn="ctr"/>
            <a:r>
              <a:rPr lang="ru-RU" sz="2000" smtClean="0"/>
              <a:t>Большинство семей, где есть дети с ограниченными возможностями,  неполные или малообеспеченные и не имеют дома необходимой  техники по финансовым причинам. Рабочие места педагога и обучающихся, канал связи, настройка компьютерной техники, подключение Интернета обеспечивается за счёт средств региона в рамках программы «Доступная среда».</a:t>
            </a:r>
          </a:p>
          <a:p>
            <a:pPr algn="ctr"/>
            <a:endParaRPr lang="ru-RU" sz="2000"/>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285720" y="785794"/>
            <a:ext cx="7851648" cy="1828800"/>
          </a:xfrm>
        </p:spPr>
        <p:txBody>
          <a:bodyPr/>
          <a:lstStyle/>
          <a:p>
            <a:pPr algn="ctr"/>
            <a:r>
              <a:rPr lang="ru-RU" sz="3200" smtClean="0"/>
              <a:t>Кадровые условия</a:t>
            </a:r>
            <a:br>
              <a:rPr lang="ru-RU" smtClean="0"/>
            </a:br>
            <a:endParaRPr lang="ru-RU"/>
          </a:p>
        </p:txBody>
      </p:sp>
      <p:sp>
        <p:nvSpPr>
          <p:cNvPr id="5" name="Подзаголовок 4"/>
          <p:cNvSpPr>
            <a:spLocks noGrp="1"/>
          </p:cNvSpPr>
          <p:nvPr>
            <p:ph type="subTitle" idx="1"/>
          </p:nvPr>
        </p:nvSpPr>
        <p:spPr>
          <a:xfrm>
            <a:off x="285720" y="1857364"/>
            <a:ext cx="7854696" cy="4643470"/>
          </a:xfrm>
        </p:spPr>
        <p:txBody>
          <a:bodyPr>
            <a:normAutofit/>
          </a:bodyPr>
          <a:lstStyle/>
          <a:p>
            <a:pPr algn="l"/>
            <a:r>
              <a:rPr lang="ru-RU" sz="1800" smtClean="0"/>
              <a:t>Для реализации данной программы  у педагога дополнительного образования должно быть высшее (среднее специальное) образование в области информатики, </a:t>
            </a:r>
          </a:p>
          <a:p>
            <a:pPr algn="l"/>
            <a:endParaRPr lang="ru-RU" sz="1800" smtClean="0"/>
          </a:p>
          <a:p>
            <a:pPr algn="l"/>
            <a:r>
              <a:rPr lang="ru-RU" sz="1800" smtClean="0"/>
              <a:t>курсовая подготовка по программе «Организация и осуществление дополнительного образования детей с ограниченными возможностями здоровья и инвалидностью».</a:t>
            </a:r>
          </a:p>
          <a:p>
            <a:pPr algn="l"/>
            <a:endParaRPr lang="ru-RU" sz="1800" smtClean="0"/>
          </a:p>
          <a:p>
            <a:pPr algn="l"/>
            <a:r>
              <a:rPr lang="ru-RU" sz="1800" smtClean="0"/>
              <a:t>ИКТ –компетентность учителя при обучении детей –инвалидов с использованием Интернет и компьютерных технологий. </a:t>
            </a:r>
            <a:r>
              <a:rPr lang="ru-RU" sz="1800" smtClean="0">
                <a:solidFill>
                  <a:schemeClr val="accent3">
                    <a:lumMod val="60000"/>
                    <a:lumOff val="40000"/>
                  </a:schemeClr>
                </a:solidFill>
              </a:rPr>
              <a:t>Специальные компьютерные инструменты учителя предметника</a:t>
            </a:r>
          </a:p>
          <a:p>
            <a:pPr algn="l"/>
            <a:endParaRPr lang="ru-RU" sz="1800" smtClean="0"/>
          </a:p>
          <a:p>
            <a:pPr algn="l"/>
            <a:r>
              <a:rPr lang="ru-RU" sz="1800" smtClean="0"/>
              <a:t> ИКТ-компетентность учителя при обучении детей-инвалидов с использованием</a:t>
            </a:r>
          </a:p>
          <a:p>
            <a:pPr algn="l"/>
            <a:r>
              <a:rPr lang="ru-RU" sz="1800" smtClean="0"/>
              <a:t>Интернет и компьютерных технологий  </a:t>
            </a:r>
            <a:r>
              <a:rPr lang="ru-RU" sz="1800" smtClean="0">
                <a:solidFill>
                  <a:schemeClr val="accent3">
                    <a:lumMod val="60000"/>
                    <a:lumOff val="40000"/>
                  </a:schemeClr>
                </a:solidFill>
              </a:rPr>
              <a:t>Основы работ</a:t>
            </a:r>
          </a:p>
          <a:p>
            <a:pPr algn="l"/>
            <a:endParaRPr lang="ru-RU" sz="1800" smtClean="0"/>
          </a:p>
          <a:p>
            <a:endParaRPr lang="ru-RU" sz="1800" b="1" smtClean="0"/>
          </a:p>
          <a:p>
            <a:pPr algn="l"/>
            <a:endParaRPr lang="ru-RU" sz="1800" smtClean="0"/>
          </a:p>
          <a:p>
            <a:endParaRPr lang="ru-RU" sz="1600" smtClean="0"/>
          </a:p>
          <a:p>
            <a:endParaRPr lang="ru-RU" sz="1600" smtClean="0"/>
          </a:p>
          <a:p>
            <a:pPr algn="l"/>
            <a:endParaRPr lang="ru-RU" sz="1600" smtClean="0"/>
          </a:p>
          <a:p>
            <a:endParaRPr lang="ru-RU" sz="1600" smtClean="0"/>
          </a:p>
          <a:p>
            <a:endParaRPr lang="ru-RU" sz="1600"/>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p:txBody>
          <a:bodyPr>
            <a:normAutofit/>
          </a:bodyPr>
          <a:lstStyle/>
          <a:p>
            <a:r>
              <a:rPr lang="ru-RU" sz="3200" smtClean="0"/>
              <a:t>Программа предполагает использование современных педагогических технологий:</a:t>
            </a:r>
            <a:br>
              <a:rPr lang="ru-RU" sz="3200" smtClean="0"/>
            </a:br>
            <a:endParaRPr lang="ru-RU" sz="3200"/>
          </a:p>
        </p:txBody>
      </p:sp>
      <p:sp>
        <p:nvSpPr>
          <p:cNvPr id="3" name="Подзаголовок 2"/>
          <p:cNvSpPr>
            <a:spLocks noGrp="1"/>
          </p:cNvSpPr>
          <p:nvPr>
            <p:ph type="subTitle" idx="1"/>
          </p:nvPr>
        </p:nvSpPr>
        <p:spPr>
          <a:xfrm>
            <a:off x="785786" y="3214686"/>
            <a:ext cx="7854696" cy="1752600"/>
          </a:xfrm>
        </p:spPr>
        <p:txBody>
          <a:bodyPr>
            <a:noAutofit/>
          </a:bodyPr>
          <a:lstStyle/>
          <a:p>
            <a:pPr lvl="0" algn="l"/>
            <a:r>
              <a:rPr lang="ru-RU" sz="1800" smtClean="0"/>
              <a:t>личностно-ориентированные: дифференциация и индивидуализация обучения с учётом  индивидуальных особенностей обучающихся;</a:t>
            </a:r>
          </a:p>
          <a:p>
            <a:pPr lvl="0" algn="l"/>
            <a:endParaRPr lang="ru-RU" sz="1800" smtClean="0"/>
          </a:p>
          <a:p>
            <a:pPr lvl="0" algn="l"/>
            <a:r>
              <a:rPr lang="ru-RU" sz="1800" smtClean="0"/>
              <a:t>коммуникативные: обучение на основе общения (диалог, дискуссия, беседа);</a:t>
            </a:r>
          </a:p>
          <a:p>
            <a:pPr lvl="0" algn="l"/>
            <a:endParaRPr lang="ru-RU" sz="1800" smtClean="0"/>
          </a:p>
          <a:p>
            <a:pPr algn="l"/>
            <a:r>
              <a:rPr lang="ru-RU" sz="1800" smtClean="0"/>
              <a:t>информационно-коммуникационные: использование в обучении специальных технических информационных средств  , использование педагогом ресурсов сети Интернет </a:t>
            </a:r>
            <a:endParaRPr lang="ru-RU" sz="1800"/>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Рисунок 3" descr="1.jpg"/>
          <p:cNvPicPr>
            <a:picLocks noChangeAspect="1"/>
          </p:cNvPicPr>
          <p:nvPr/>
        </p:nvPicPr>
        <p:blipFill>
          <a:blip r:embed="rId2"/>
          <a:stretch>
            <a:fillRect/>
          </a:stretch>
        </p:blipFill>
        <p:spPr>
          <a:xfrm>
            <a:off x="2500298" y="498545"/>
            <a:ext cx="4357718" cy="6164062"/>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Рисунок 3" descr="2.jpg"/>
          <p:cNvPicPr>
            <a:picLocks noChangeAspect="1"/>
          </p:cNvPicPr>
          <p:nvPr/>
        </p:nvPicPr>
        <p:blipFill>
          <a:blip r:embed="rId2"/>
          <a:stretch>
            <a:fillRect/>
          </a:stretch>
        </p:blipFill>
        <p:spPr>
          <a:xfrm>
            <a:off x="2147849" y="0"/>
            <a:ext cx="4848301" cy="68580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Рисунок 3" descr="н титульный ааа.jpg"/>
          <p:cNvPicPr>
            <a:picLocks noChangeAspect="1"/>
          </p:cNvPicPr>
          <p:nvPr/>
        </p:nvPicPr>
        <p:blipFill>
          <a:blip r:embed="rId2"/>
          <a:stretch>
            <a:fillRect/>
          </a:stretch>
        </p:blipFill>
        <p:spPr>
          <a:xfrm>
            <a:off x="2147849" y="0"/>
            <a:ext cx="4848301" cy="68580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Рисунок 4" descr="3.jpg"/>
          <p:cNvPicPr>
            <a:picLocks noChangeAspect="1"/>
          </p:cNvPicPr>
          <p:nvPr/>
        </p:nvPicPr>
        <p:blipFill>
          <a:blip r:embed="rId2"/>
          <a:stretch>
            <a:fillRect/>
          </a:stretch>
        </p:blipFill>
        <p:spPr>
          <a:xfrm>
            <a:off x="2147849" y="0"/>
            <a:ext cx="4848301" cy="685800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Рисунок 3" descr="4.jpg"/>
          <p:cNvPicPr>
            <a:picLocks noChangeAspect="1"/>
          </p:cNvPicPr>
          <p:nvPr/>
        </p:nvPicPr>
        <p:blipFill>
          <a:blip r:embed="rId2"/>
          <a:stretch>
            <a:fillRect/>
          </a:stretch>
        </p:blipFill>
        <p:spPr>
          <a:xfrm>
            <a:off x="2214546" y="142852"/>
            <a:ext cx="4857784" cy="6563587"/>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Рисунок 3" descr="5.jpg"/>
          <p:cNvPicPr>
            <a:picLocks noChangeAspect="1"/>
          </p:cNvPicPr>
          <p:nvPr/>
        </p:nvPicPr>
        <p:blipFill>
          <a:blip r:embed="rId2"/>
          <a:stretch>
            <a:fillRect/>
          </a:stretch>
        </p:blipFill>
        <p:spPr>
          <a:xfrm>
            <a:off x="2255011" y="0"/>
            <a:ext cx="4633977" cy="6858000"/>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Рисунок 3" descr="Без имени-6.jpg"/>
          <p:cNvPicPr>
            <a:picLocks noChangeAspect="1"/>
          </p:cNvPicPr>
          <p:nvPr/>
        </p:nvPicPr>
        <p:blipFill>
          <a:blip r:embed="rId2"/>
          <a:stretch>
            <a:fillRect/>
          </a:stretch>
        </p:blipFill>
        <p:spPr>
          <a:xfrm>
            <a:off x="2214546" y="142852"/>
            <a:ext cx="4747311" cy="67151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Подзаголовок 2"/>
          <p:cNvSpPr>
            <a:spLocks noGrp="1"/>
          </p:cNvSpPr>
          <p:nvPr>
            <p:ph type="subTitle" idx="1"/>
          </p:nvPr>
        </p:nvSpPr>
        <p:spPr>
          <a:xfrm>
            <a:off x="642910" y="1428736"/>
            <a:ext cx="7854696" cy="1752600"/>
          </a:xfrm>
        </p:spPr>
        <p:txBody>
          <a:bodyPr>
            <a:noAutofit/>
          </a:bodyPr>
          <a:lstStyle/>
          <a:p>
            <a:pPr algn="ctr"/>
            <a:r>
              <a:rPr lang="ru-RU" sz="2000" b="1" smtClean="0"/>
              <a:t>Адаптированная дополнительная общеобразовательная обще</a:t>
            </a:r>
            <a:r>
              <a:rPr lang="en-US" sz="2000" b="1" smtClean="0"/>
              <a:t> </a:t>
            </a:r>
            <a:r>
              <a:rPr lang="ru-RU" sz="2000" b="1" smtClean="0"/>
              <a:t>развивающая программа «Компьютерная графика» направлена на успешную социализацию и адаптацию обучающихся в условиях инклюзивного образования.</a:t>
            </a:r>
          </a:p>
          <a:p>
            <a:pPr algn="ctr"/>
            <a:r>
              <a:rPr lang="ru-RU" sz="2000" b="1" smtClean="0"/>
              <a:t> Программа соответствует технической  направленностии ориентирована на изучение графических компьютерных программ растровой и векторной графики GIMP и Inkscape.  Программа адаптирована для занятий с детьми с ограниченными возможностями с использованием дистанционных образовательных технологий. Уровень программы – ознакомительный.</a:t>
            </a:r>
          </a:p>
          <a:p>
            <a:pPr algn="ctr"/>
            <a:endParaRPr lang="ru-RU" sz="2000" b="1"/>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1571604" y="214290"/>
            <a:ext cx="5137004" cy="1185882"/>
          </a:xfrm>
        </p:spPr>
        <p:txBody>
          <a:bodyPr>
            <a:normAutofit/>
          </a:bodyPr>
          <a:lstStyle/>
          <a:p>
            <a:r>
              <a:rPr lang="ru-RU" sz="3200" smtClean="0"/>
              <a:t> Нормативные документы</a:t>
            </a:r>
            <a:endParaRPr lang="ru-RU" sz="3200"/>
          </a:p>
        </p:txBody>
      </p:sp>
      <p:sp>
        <p:nvSpPr>
          <p:cNvPr id="3" name="Подзаголовок 2"/>
          <p:cNvSpPr>
            <a:spLocks noGrp="1"/>
          </p:cNvSpPr>
          <p:nvPr>
            <p:ph type="subTitle" idx="1"/>
          </p:nvPr>
        </p:nvSpPr>
        <p:spPr>
          <a:xfrm>
            <a:off x="642910" y="1571612"/>
            <a:ext cx="7854696" cy="1752600"/>
          </a:xfrm>
        </p:spPr>
        <p:txBody>
          <a:bodyPr>
            <a:noAutofit/>
          </a:bodyPr>
          <a:lstStyle/>
          <a:p>
            <a:pPr algn="ctr"/>
            <a:r>
              <a:rPr lang="ru-RU" sz="1400" smtClean="0"/>
              <a:t>Программа «Компьютерная графика» составленав соответствии с нормативными документами: </a:t>
            </a:r>
          </a:p>
          <a:p>
            <a:pPr lvl="0" algn="ctr"/>
            <a:r>
              <a:rPr lang="ru-RU" sz="1400" smtClean="0"/>
              <a:t>Федеральным Законом от 29.12.2012 г. № 273-ФЗ «Об образовании в Российской Федерации»;</a:t>
            </a:r>
          </a:p>
          <a:p>
            <a:pPr lvl="0" algn="ctr"/>
            <a:r>
              <a:rPr lang="ru-RU" sz="1400" smtClean="0"/>
              <a:t>«Порядком организации и осуществления образовательной деятельности по дополнительным общеобразовательным программам», утверждённым приказом Министерства образования и науки Российской Федерации от 12.12. 2018 г. N196;</a:t>
            </a:r>
          </a:p>
          <a:p>
            <a:pPr lvl="0" algn="ctr"/>
            <a:r>
              <a:rPr lang="ru-RU" sz="1400" smtClean="0"/>
              <a:t>"Санитарно-эпидемиологическими  требованиями к устройству, содержанию и организации режима работы образовательных организаций дополнительного образования детей" (Постановления Главного государственного санитарного врача РФ от 04.07.2014 N 41); </a:t>
            </a:r>
          </a:p>
          <a:p>
            <a:pPr lvl="0" algn="ctr"/>
            <a:r>
              <a:rPr lang="ru-RU" sz="1400" smtClean="0"/>
              <a:t>Методическими рекомендациями по проектированию дополнительных общеразвивающих программ (включая разноуровневые программы)  Минобнауки России от 18.11.2015 г. №09-3242;</a:t>
            </a:r>
          </a:p>
          <a:p>
            <a:pPr lvl="0" algn="ctr"/>
            <a:r>
              <a:rPr lang="ru-RU" sz="1400" smtClean="0"/>
              <a:t>Методическими рекомендациями по реализации адаптированных дополнительных общеобразовательных программ, способствующих социально – психологической реабилитации, профессиональному самоопределению детей с ограниченными возможностями здоровья, включая детей инвалидов, с учетом их особых образовательных потребностей. Минобнауки России от 29.03.2016 г. ВК 641/09;</a:t>
            </a:r>
          </a:p>
          <a:p>
            <a:pPr lvl="0" algn="ctr"/>
            <a:r>
              <a:rPr lang="ru-RU" sz="1400" smtClean="0"/>
              <a:t>Приказом Министерства образования и науки РФ «Об утверждении порядка 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 от 23.08. 2017 г. N 816;</a:t>
            </a:r>
          </a:p>
          <a:p>
            <a:pPr lvl="0" algn="ctr"/>
            <a:r>
              <a:rPr lang="ru-RU" sz="1400" smtClean="0"/>
              <a:t>Уставом муниципального бюджетного учреждения дополнительного образования «Центр внешкольной работы» г.  Брянска.</a:t>
            </a:r>
          </a:p>
          <a:p>
            <a:pPr algn="ctr"/>
            <a:endParaRPr lang="ru-RU" sz="1400"/>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214282" y="857232"/>
            <a:ext cx="7851648" cy="842970"/>
          </a:xfrm>
        </p:spPr>
        <p:txBody>
          <a:bodyPr>
            <a:normAutofit fontScale="90000"/>
          </a:bodyPr>
          <a:lstStyle/>
          <a:p>
            <a:pPr algn="ctr"/>
            <a:r>
              <a:rPr lang="ru-RU" sz="3200" smtClean="0"/>
              <a:t>Актуальность</a:t>
            </a:r>
            <a:r>
              <a:rPr lang="ru-RU" smtClean="0"/>
              <a:t> </a:t>
            </a:r>
            <a:r>
              <a:rPr lang="ru-RU" sz="3200" smtClean="0"/>
              <a:t>программы</a:t>
            </a:r>
            <a:endParaRPr lang="ru-RU" sz="3200"/>
          </a:p>
        </p:txBody>
      </p:sp>
      <p:sp>
        <p:nvSpPr>
          <p:cNvPr id="3" name="Подзаголовок 2"/>
          <p:cNvSpPr>
            <a:spLocks noGrp="1"/>
          </p:cNvSpPr>
          <p:nvPr>
            <p:ph type="subTitle" idx="1"/>
          </p:nvPr>
        </p:nvSpPr>
        <p:spPr>
          <a:xfrm>
            <a:off x="357158" y="1785926"/>
            <a:ext cx="7854696" cy="1752600"/>
          </a:xfrm>
        </p:spPr>
        <p:txBody>
          <a:bodyPr>
            <a:noAutofit/>
          </a:bodyPr>
          <a:lstStyle/>
          <a:p>
            <a:pPr algn="ctr"/>
            <a:r>
              <a:rPr lang="ru-RU" sz="2000" b="1" i="1" smtClean="0"/>
              <a:t>Актуальность</a:t>
            </a:r>
            <a:r>
              <a:rPr lang="ru-RU" sz="2000" smtClean="0"/>
              <a:t> программы заключается в удовлетворении потребностей общества и детей с ограниченными возможностями здоровья и детей-инвалидов в изучении компьютерных технологий для развития их личности, социализации и вхождении в информационное общество, для решения учебных и вне</a:t>
            </a:r>
            <a:r>
              <a:rPr lang="en-US" sz="2000" smtClean="0"/>
              <a:t> </a:t>
            </a:r>
            <a:r>
              <a:rPr lang="ru-RU" sz="2000" smtClean="0"/>
              <a:t>учебных задач, для дальнейшего профессионального самоопределения</a:t>
            </a:r>
            <a:r>
              <a:rPr lang="en-US" sz="2000" smtClean="0"/>
              <a:t> </a:t>
            </a:r>
            <a:r>
              <a:rPr lang="ru-RU" sz="2000" smtClean="0"/>
              <a:t>.</a:t>
            </a:r>
            <a:r>
              <a:rPr lang="en-US" sz="2000" smtClean="0"/>
              <a:t> </a:t>
            </a:r>
            <a:r>
              <a:rPr lang="ru-RU" sz="2000" smtClean="0"/>
              <a:t>Программа обеспечивает организацию дистанционного обучения детей с сохранным интеллектом, не имеющих сложных нарушений развития.</a:t>
            </a:r>
            <a:r>
              <a:rPr lang="en-US" sz="2000" smtClean="0"/>
              <a:t> </a:t>
            </a:r>
            <a:r>
              <a:rPr lang="ru-RU" sz="2000" smtClean="0"/>
              <a:t>Получение детьми-инвалидами и детьми с ограниченными возможностями здоровья дополнительного образования способствует социальной защищённости, повышению социального статуса, становлению гражданственности и способности активного участия в общественной жизни.</a:t>
            </a:r>
          </a:p>
          <a:p>
            <a:pPr algn="ctr"/>
            <a:endParaRPr lang="en-US" sz="2000" smtClean="0"/>
          </a:p>
          <a:p>
            <a:pPr algn="ctr"/>
            <a:endParaRPr lang="ru-RU" sz="2000"/>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142844" y="642918"/>
            <a:ext cx="7851648" cy="1828800"/>
          </a:xfrm>
        </p:spPr>
        <p:txBody>
          <a:bodyPr>
            <a:normAutofit/>
          </a:bodyPr>
          <a:lstStyle/>
          <a:p>
            <a:r>
              <a:rPr lang="ru-RU" sz="3100" smtClean="0"/>
              <a:t>Новизна и отличительные  особенности </a:t>
            </a:r>
            <a:br>
              <a:rPr lang="ru-RU" smtClean="0"/>
            </a:br>
            <a:endParaRPr lang="ru-RU"/>
          </a:p>
        </p:txBody>
      </p:sp>
      <p:sp>
        <p:nvSpPr>
          <p:cNvPr id="3" name="Подзаголовок 2"/>
          <p:cNvSpPr>
            <a:spLocks noGrp="1"/>
          </p:cNvSpPr>
          <p:nvPr>
            <p:ph type="subTitle" idx="1"/>
          </p:nvPr>
        </p:nvSpPr>
        <p:spPr>
          <a:xfrm>
            <a:off x="500034" y="1928802"/>
            <a:ext cx="7854696" cy="1752600"/>
          </a:xfrm>
        </p:spPr>
        <p:txBody>
          <a:bodyPr>
            <a:noAutofit/>
          </a:bodyPr>
          <a:lstStyle/>
          <a:p>
            <a:pPr algn="ctr"/>
            <a:r>
              <a:rPr lang="ru-RU" sz="2000" smtClean="0"/>
              <a:t>Программа отличается от существующих программ по информатике и информационным технологиям, тем,  что создана для обучающихся, состоящих на диспансерном учёте по состоянию здоровья, но с нормальным или незначительным отклонением интеллектуального развития. Программа упрощена и доступна для обучающихся с учётом их  индивидуальных возможностей.</a:t>
            </a:r>
          </a:p>
          <a:p>
            <a:pPr algn="ctr"/>
            <a:r>
              <a:rPr lang="ru-RU" sz="2000" smtClean="0"/>
              <a:t>Содержание программы адаптировано к потребностям конкретного ребёнка с ограниченными возможностями здоровья и направлено на развитие познавательных процессов, на освоение первоначальных основ в области компьютерных графических программ</a:t>
            </a:r>
            <a:r>
              <a:rPr lang="en-US" sz="2000" smtClean="0"/>
              <a:t> </a:t>
            </a:r>
            <a:r>
              <a:rPr lang="ru-RU" sz="2000" smtClean="0"/>
              <a:t>.</a:t>
            </a:r>
            <a:r>
              <a:rPr lang="en-US" sz="2000" smtClean="0"/>
              <a:t> </a:t>
            </a:r>
            <a:r>
              <a:rPr lang="ru-RU" sz="2000" smtClean="0"/>
              <a:t>Темп освоения программы зависит от индивидуальных особенностей каждого обучающегося. Обязательным моментом является использование вариативных технологий организации учебной работы</a:t>
            </a:r>
            <a:endParaRPr lang="ru-RU" sz="2000"/>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357158" y="-142900"/>
            <a:ext cx="7851648" cy="1828800"/>
          </a:xfrm>
        </p:spPr>
        <p:txBody>
          <a:bodyPr>
            <a:normAutofit/>
          </a:bodyPr>
          <a:lstStyle/>
          <a:p>
            <a:r>
              <a:rPr lang="ru-RU" sz="3200" smtClean="0"/>
              <a:t>Педагогическая целесообразность</a:t>
            </a:r>
            <a:endParaRPr lang="ru-RU" sz="3200"/>
          </a:p>
        </p:txBody>
      </p:sp>
      <p:sp>
        <p:nvSpPr>
          <p:cNvPr id="3" name="Подзаголовок 2"/>
          <p:cNvSpPr>
            <a:spLocks noGrp="1"/>
          </p:cNvSpPr>
          <p:nvPr>
            <p:ph type="subTitle" idx="1"/>
          </p:nvPr>
        </p:nvSpPr>
        <p:spPr>
          <a:xfrm>
            <a:off x="642910" y="1785926"/>
            <a:ext cx="7854696" cy="1752600"/>
          </a:xfrm>
        </p:spPr>
        <p:txBody>
          <a:bodyPr>
            <a:noAutofit/>
          </a:bodyPr>
          <a:lstStyle/>
          <a:p>
            <a:pPr algn="ctr"/>
            <a:r>
              <a:rPr lang="ru-RU" sz="2000" smtClean="0"/>
              <a:t>Программа дает возможность создания ситуации успеха для детей с ограниченными возможностями здоровья через применение индивидуально-дифференцированного подхода в обучении. Это позволяет обучающимся справиться с возможными трудностями при выполнении задания, повышает  их самостоятельность</a:t>
            </a:r>
            <a:r>
              <a:rPr lang="en-US" sz="2000" smtClean="0"/>
              <a:t> </a:t>
            </a:r>
            <a:r>
              <a:rPr lang="ru-RU" sz="2000" smtClean="0"/>
              <a:t>.</a:t>
            </a:r>
            <a:r>
              <a:rPr lang="en-US" sz="2000" smtClean="0"/>
              <a:t> </a:t>
            </a:r>
            <a:r>
              <a:rPr lang="ru-RU" sz="2000" smtClean="0"/>
              <a:t>Основными принципами реализации программы является индивидуализация и дифференциация обучения. Программа предоставляет обучающимся возможность изучения графических редакторов, исходя из его индивидуальных склонностей, возможностей и образовательных потребностей.</a:t>
            </a:r>
          </a:p>
          <a:p>
            <a:pPr algn="ctr"/>
            <a:r>
              <a:rPr lang="ru-RU" sz="2000" smtClean="0"/>
              <a:t>Дистанционное обучение детей с ограниченными возможностями здоровья – новое направление в дополнительном образовании, в центре которого находятся не только учебные материалы, формы и методы обучения, но и сама личность обучающегося, его индивидуальные способности. </a:t>
            </a:r>
          </a:p>
          <a:p>
            <a:pPr algn="ctr"/>
            <a:endParaRPr lang="ru-RU" sz="2000"/>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714412" y="357166"/>
            <a:ext cx="7851648" cy="1828800"/>
          </a:xfrm>
        </p:spPr>
        <p:txBody>
          <a:bodyPr/>
          <a:lstStyle/>
          <a:p>
            <a:pPr algn="ctr"/>
            <a:r>
              <a:rPr lang="ru-RU" sz="3200" smtClean="0"/>
              <a:t>                  Адресат программы</a:t>
            </a:r>
            <a:br>
              <a:rPr lang="ru-RU" smtClean="0"/>
            </a:br>
            <a:endParaRPr lang="ru-RU"/>
          </a:p>
        </p:txBody>
      </p:sp>
      <p:sp>
        <p:nvSpPr>
          <p:cNvPr id="3" name="Подзаголовок 2"/>
          <p:cNvSpPr>
            <a:spLocks noGrp="1"/>
          </p:cNvSpPr>
          <p:nvPr>
            <p:ph type="subTitle" idx="1"/>
          </p:nvPr>
        </p:nvSpPr>
        <p:spPr>
          <a:xfrm>
            <a:off x="285720" y="1357298"/>
            <a:ext cx="7854696" cy="1752600"/>
          </a:xfrm>
        </p:spPr>
        <p:txBody>
          <a:bodyPr>
            <a:noAutofit/>
          </a:bodyPr>
          <a:lstStyle/>
          <a:p>
            <a:pPr algn="ctr"/>
            <a:r>
              <a:rPr lang="ru-RU" sz="2400" smtClean="0"/>
              <a:t>ГАУ Брянский региональный центр информатизации образования является центром дистанционного образования детей-</a:t>
            </a:r>
            <a:r>
              <a:rPr lang="en-US" sz="2400" smtClean="0"/>
              <a:t> </a:t>
            </a:r>
            <a:r>
              <a:rPr lang="ru-RU" sz="2400" smtClean="0"/>
              <a:t>инвалидов</a:t>
            </a:r>
            <a:r>
              <a:rPr lang="en-US" sz="2400" smtClean="0"/>
              <a:t> </a:t>
            </a:r>
            <a:r>
              <a:rPr lang="ru-RU" sz="2400" smtClean="0"/>
              <a:t>.</a:t>
            </a:r>
            <a:r>
              <a:rPr lang="en-US" sz="2400" smtClean="0"/>
              <a:t> </a:t>
            </a:r>
            <a:r>
              <a:rPr lang="ru-RU" sz="2400" smtClean="0"/>
              <a:t>Обучающиеся являются учениками этого центра, где изучают программу основной школы. Эти же дети по запросу родителей дополнительно</a:t>
            </a:r>
            <a:r>
              <a:rPr lang="en-US" sz="2400" smtClean="0"/>
              <a:t> </a:t>
            </a:r>
            <a:r>
              <a:rPr lang="ru-RU" sz="2400" smtClean="0"/>
              <a:t>обучаются  по программе «Компьютерная графика».</a:t>
            </a:r>
          </a:p>
          <a:p>
            <a:pPr algn="ctr"/>
            <a:endParaRPr lang="ru-RU" sz="2400" smtClean="0">
              <a:solidFill>
                <a:schemeClr val="bg1"/>
              </a:solidFill>
            </a:endParaRPr>
          </a:p>
          <a:p>
            <a:pPr algn="ctr"/>
            <a:endParaRPr lang="ru-RU" sz="2000" smtClean="0"/>
          </a:p>
        </p:txBody>
      </p:sp>
      <p:pic>
        <p:nvPicPr>
          <p:cNvPr id="4" name="Рисунок 3" descr="навигатор.jpg"/>
          <p:cNvPicPr>
            <a:picLocks noChangeAspect="1"/>
          </p:cNvPicPr>
          <p:nvPr/>
        </p:nvPicPr>
        <p:blipFill>
          <a:blip r:embed="rId2"/>
          <a:stretch>
            <a:fillRect/>
          </a:stretch>
        </p:blipFill>
        <p:spPr>
          <a:xfrm>
            <a:off x="2571736" y="4143380"/>
            <a:ext cx="3429024" cy="257176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p:nvPr>
        </p:nvSpPr>
        <p:spPr>
          <a:xfrm>
            <a:off x="-500098" y="428604"/>
            <a:ext cx="7851648" cy="1828800"/>
          </a:xfrm>
        </p:spPr>
        <p:txBody>
          <a:bodyPr/>
          <a:lstStyle/>
          <a:p>
            <a:pPr algn="ctr"/>
            <a:r>
              <a:rPr lang="ru-RU" sz="3200" smtClean="0"/>
              <a:t>                     Режим занятий</a:t>
            </a:r>
            <a:br>
              <a:rPr lang="ru-RU" smtClean="0"/>
            </a:br>
            <a:endParaRPr lang="ru-RU"/>
          </a:p>
        </p:txBody>
      </p:sp>
      <p:sp>
        <p:nvSpPr>
          <p:cNvPr id="3" name="Подзаголовок 2"/>
          <p:cNvSpPr>
            <a:spLocks noGrp="1"/>
          </p:cNvSpPr>
          <p:nvPr>
            <p:ph type="subTitle" idx="1"/>
          </p:nvPr>
        </p:nvSpPr>
        <p:spPr>
          <a:xfrm>
            <a:off x="285720" y="2857496"/>
            <a:ext cx="7854696" cy="1752600"/>
          </a:xfrm>
        </p:spPr>
        <p:txBody>
          <a:bodyPr>
            <a:normAutofit fontScale="85000" lnSpcReduction="20000"/>
          </a:bodyPr>
          <a:lstStyle/>
          <a:p>
            <a:pPr algn="ctr"/>
            <a:r>
              <a:rPr lang="ru-RU" smtClean="0"/>
              <a:t>Занятия проводятся  два раза в неделю по одному часу (45 мин) в удобное для обучающихся время. Составляется индивидуальное расписание проведения дистанционных занятий, согласовывается с родителями обучающихся, и в назначенное время занятие проходит посредством программы Skype.</a:t>
            </a:r>
          </a:p>
          <a:p>
            <a:endParaRPr lang="ru-RU"/>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Arial"/>
        <a:cs typeface="Arial"/>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Arial"/>
        <a:cs typeface="Arial"/>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Flow</Template>
  <Company/>
  <PresentationFormat>On-screen Show (4:3)</PresentationFormat>
  <Paragraphs>49</Paragraphs>
  <Slides>23</Slides>
  <Notes>0</Notes>
  <TotalTime>386</TotalTime>
  <HiddenSlides>0</HiddenSlides>
  <MMClips>0</MMClips>
  <ScaleCrop>0</ScaleCrop>
  <HeadingPairs>
    <vt:vector baseType="variant" size="4">
      <vt:variant>
        <vt:lpstr>Theme</vt:lpstr>
      </vt:variant>
      <vt:variant>
        <vt:i4>1</vt:i4>
      </vt:variant>
      <vt:variant>
        <vt:lpstr>Slide Titles</vt:lpstr>
      </vt:variant>
      <vt:variant>
        <vt:i4>23</vt:i4>
      </vt:variant>
    </vt:vector>
  </HeadingPairs>
  <TitlesOfParts>
    <vt:vector baseType="lpstr" size="24">
      <vt:lpstr>Поток</vt:lpstr>
      <vt:lpstr>Slide 1</vt:lpstr>
      <vt:lpstr>Slide 2</vt:lpstr>
      <vt:lpstr>Slide 3</vt:lpstr>
      <vt:lpstr> Нормативные документы</vt:lpstr>
      <vt:lpstr>Актуальность программы</vt:lpstr>
      <vt:lpstr>Новизна и отличительные  особенности </vt:lpstr>
      <vt:lpstr>Педагогическая целесообразность</vt:lpstr>
      <vt:lpstr>                  Адресат программы</vt:lpstr>
      <vt:lpstr>                     Режим занятий</vt:lpstr>
      <vt:lpstr>Объём и срок освоения программы </vt:lpstr>
      <vt:lpstr>Форма обучения</vt:lpstr>
      <vt:lpstr>Формы организации образовательного процесса</vt:lpstr>
      <vt:lpstr>Slide 13</vt:lpstr>
      <vt:lpstr>Условия реализации программы</vt:lpstr>
      <vt:lpstr>Материально-технические условия</vt:lpstr>
      <vt:lpstr>Кадровые условия</vt:lpstr>
      <vt:lpstr>Программа предполагает использование современных педагогических технологий:</vt:lpstr>
      <vt:lpstr>Slide 18</vt:lpstr>
      <vt:lpstr>Slide 19</vt:lpstr>
      <vt:lpstr>Slide 20</vt:lpstr>
      <vt:lpstr>Slide 21</vt:lpstr>
      <vt:lpstr>Slide 22</vt:lpstr>
      <vt:lpstr>Slide 23</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Комплекс основных характеристик программы</dc:title>
  <dc:creator>anatoly</dc:creator>
  <cp:lastModifiedBy>anatoly</cp:lastModifiedBy>
  <cp:revision>47</cp:revision>
  <dcterms:created xsi:type="dcterms:W3CDTF">2021-05-23T16:22:31Z</dcterms:created>
  <dcterms:modified xsi:type="dcterms:W3CDTF">2021-06-01T10:55:19Z</dcterms:modified>
</cp:coreProperties>
</file>