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bratsk.ru/" TargetMode="External"/><Relationship Id="rId7" Type="http://schemas.openxmlformats.org/officeDocument/2006/relationships/hyperlink" Target="https://vk.com/skm_r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skm_32" TargetMode="External"/><Relationship Id="rId5" Type="http://schemas.openxmlformats.org/officeDocument/2006/relationships/hyperlink" Target="https://vk.com/skm32v" TargetMode="External"/><Relationship Id="rId4" Type="http://schemas.openxmlformats.org/officeDocument/2006/relationships/hyperlink" Target="http://klassnoeradio.r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МУНИЦИПАЛЬНОЕ БЮДЖЕТНОЕ УЧРЕЖДЕНИЕ ДОПОЛНИТЕЛЬНОГО ОБРАЗОВАНИЯ «ДОМ ДЕТСКОГО ТВОРЧЕСТВА»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ВОЛОДАРСКОГО РАЙОНА ГОРОДА БРЯНСКА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424936" cy="4032448"/>
          </a:xfrm>
        </p:spPr>
        <p:txBody>
          <a:bodyPr>
            <a:normAutofit fontScale="62500" lnSpcReduction="20000"/>
          </a:bodyPr>
          <a:lstStyle/>
          <a:p>
            <a:r>
              <a:rPr lang="ru-RU" sz="4100" b="1" dirty="0" smtClean="0">
                <a:solidFill>
                  <a:srgbClr val="002060"/>
                </a:solidFill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</a:rPr>
              <a:t>Дополнительная общеобразовательная </a:t>
            </a:r>
            <a:r>
              <a:rPr lang="ru-RU" sz="5100" b="1" dirty="0" err="1" smtClean="0">
                <a:solidFill>
                  <a:srgbClr val="002060"/>
                </a:solidFill>
              </a:rPr>
              <a:t>общеразвивающая</a:t>
            </a:r>
            <a:r>
              <a:rPr lang="ru-RU" sz="5100" b="1" dirty="0" smtClean="0">
                <a:solidFill>
                  <a:srgbClr val="002060"/>
                </a:solidFill>
              </a:rPr>
              <a:t> программа </a:t>
            </a:r>
          </a:p>
          <a:p>
            <a:r>
              <a:rPr lang="ru-RU" sz="5100" b="1" dirty="0" smtClean="0">
                <a:solidFill>
                  <a:srgbClr val="002060"/>
                </a:solidFill>
              </a:rPr>
              <a:t>заочной (дистанционной) школы для мотивированных школьников</a:t>
            </a:r>
          </a:p>
          <a:p>
            <a:r>
              <a:rPr lang="ru-RU" sz="5100" b="1" dirty="0" smtClean="0">
                <a:solidFill>
                  <a:srgbClr val="002060"/>
                </a:solidFill>
              </a:rPr>
              <a:t>социально-гуманитарной направленности</a:t>
            </a:r>
          </a:p>
          <a:p>
            <a:r>
              <a:rPr lang="ru-RU" sz="5100" b="1" dirty="0" smtClean="0">
                <a:solidFill>
                  <a:srgbClr val="002060"/>
                </a:solidFill>
              </a:rPr>
              <a:t>«Лидер»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Автор: </a:t>
            </a:r>
            <a:r>
              <a:rPr lang="ru-RU" b="1" dirty="0" err="1" smtClean="0">
                <a:solidFill>
                  <a:srgbClr val="002060"/>
                </a:solidFill>
              </a:rPr>
              <a:t>Ровкова</a:t>
            </a:r>
            <a:r>
              <a:rPr lang="ru-RU" b="1" dirty="0" smtClean="0">
                <a:solidFill>
                  <a:srgbClr val="002060"/>
                </a:solidFill>
              </a:rPr>
              <a:t> Лариса Анатольевна,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 педагог дополнительного образования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612068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Материально-технические условия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1. Кабинет для проведения занятий в программе </a:t>
            </a:r>
            <a:r>
              <a:rPr lang="en-US" sz="2800" dirty="0" smtClean="0">
                <a:solidFill>
                  <a:srgbClr val="002060"/>
                </a:solidFill>
              </a:rPr>
              <a:t>ZOOM</a:t>
            </a:r>
            <a:r>
              <a:rPr lang="ru-RU" sz="2800" dirty="0" smtClean="0">
                <a:solidFill>
                  <a:srgbClr val="002060"/>
                </a:solidFill>
              </a:rPr>
              <a:t>, в ВК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2.Технические средства: компьютер, принтер</a:t>
            </a:r>
          </a:p>
          <a:p>
            <a:pPr algn="just"/>
            <a:r>
              <a:rPr lang="ru-RU" sz="3000" b="1" dirty="0" smtClean="0">
                <a:solidFill>
                  <a:srgbClr val="C00000"/>
                </a:solidFill>
              </a:rPr>
              <a:t>Информационно-методическое обеспечение</a:t>
            </a:r>
            <a:endParaRPr lang="ru-RU" sz="3000" dirty="0" smtClean="0">
              <a:solidFill>
                <a:srgbClr val="C00000"/>
              </a:solidFill>
            </a:endParaRPr>
          </a:p>
          <a:p>
            <a:pPr algn="just"/>
            <a:r>
              <a:rPr lang="ru-RU" sz="3000" dirty="0" smtClean="0">
                <a:solidFill>
                  <a:srgbClr val="002060"/>
                </a:solidFill>
              </a:rPr>
              <a:t>Электронные образовательные ресурсы, указаны к каждому направлению программы</a:t>
            </a:r>
          </a:p>
          <a:p>
            <a:pPr algn="just"/>
            <a:r>
              <a:rPr lang="ru-RU" sz="3000" dirty="0" smtClean="0">
                <a:solidFill>
                  <a:srgbClr val="002060"/>
                </a:solidFill>
              </a:rPr>
              <a:t>Методические разработки, методические рекомендации «Коммуникативные тренинги», «Коллективное творческое дело», «</a:t>
            </a:r>
            <a:r>
              <a:rPr lang="ru-RU" sz="3000" dirty="0" err="1" smtClean="0">
                <a:solidFill>
                  <a:srgbClr val="002060"/>
                </a:solidFill>
              </a:rPr>
              <a:t>Игротехника</a:t>
            </a:r>
            <a:r>
              <a:rPr lang="ru-RU" sz="3000" dirty="0" smtClean="0">
                <a:solidFill>
                  <a:srgbClr val="002060"/>
                </a:solidFill>
              </a:rPr>
              <a:t>», «Информационно - </a:t>
            </a:r>
            <a:r>
              <a:rPr lang="ru-RU" sz="3000" dirty="0" err="1" smtClean="0">
                <a:solidFill>
                  <a:srgbClr val="002060"/>
                </a:solidFill>
              </a:rPr>
              <a:t>медийное</a:t>
            </a:r>
            <a:r>
              <a:rPr lang="ru-RU" sz="3000" dirty="0" smtClean="0">
                <a:solidFill>
                  <a:srgbClr val="002060"/>
                </a:solidFill>
              </a:rPr>
              <a:t> направление в Российском движении школьников», «</a:t>
            </a:r>
            <a:r>
              <a:rPr lang="ru-RU" sz="3000" dirty="0" err="1" smtClean="0">
                <a:solidFill>
                  <a:srgbClr val="002060"/>
                </a:solidFill>
              </a:rPr>
              <a:t>Волонтерство</a:t>
            </a:r>
            <a:r>
              <a:rPr lang="ru-RU" sz="3000" dirty="0" smtClean="0">
                <a:solidFill>
                  <a:srgbClr val="002060"/>
                </a:solidFill>
              </a:rPr>
              <a:t> и добровольчество»</a:t>
            </a: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612068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Приложение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Критерии оценивания проекта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endParaRPr lang="ru-RU" sz="3000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оценивания проекта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612068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pPr algn="just"/>
            <a:endParaRPr lang="ru-RU" sz="3000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Критерии оценивания проекта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06084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</a:rPr>
              <a:t>«Учитель - не посредник между миром и детьми, нет, он на стороне детей, он вместе с ними и во главе их. Его цель - не дети, как все думают, а мир, который он улучшает вместе с детьми. Цель воспитания - не в воспитании, не в «целенаправленном воздействии», а, в общем, вместе с детьми улучшении общей жизни» (С. Соловейчик)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992888" cy="403244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Форма обучения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r>
              <a:rPr lang="ru-RU" sz="2800" dirty="0" smtClean="0">
                <a:solidFill>
                  <a:srgbClr val="002060"/>
                </a:solidFill>
              </a:rPr>
              <a:t>  заочная с элементами дистанционного обучения</a:t>
            </a:r>
          </a:p>
          <a:p>
            <a:pPr marL="0" lvl="1" algn="just"/>
            <a:r>
              <a:rPr lang="ru-RU" b="1" dirty="0" smtClean="0">
                <a:solidFill>
                  <a:srgbClr val="C00000"/>
                </a:solidFill>
              </a:rPr>
              <a:t>Адресат: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обучающиеся среднего, старшего школьного возраста (14-17 лет), представители детско-юношеских  общественных организаций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064" y="2204864"/>
            <a:ext cx="8029400" cy="403244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Цель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r>
              <a:rPr lang="ru-RU" sz="2800" dirty="0" smtClean="0">
                <a:solidFill>
                  <a:srgbClr val="002060"/>
                </a:solidFill>
              </a:rPr>
              <a:t> выявление, стимулирование и подготовка активных организаторов коллективной деятельности, проектов разной направленности посредством освоения ими различных видов общественной практики в общении, отношениях и деятельности, установление интерактивного общения между обучающимися и педагогами без их непосредственной встречи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064" y="908720"/>
            <a:ext cx="8173416" cy="5544616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ru-RU" sz="3800" b="1" dirty="0" smtClean="0">
                <a:solidFill>
                  <a:srgbClr val="C00000"/>
                </a:solidFill>
              </a:rPr>
              <a:t>Планируемые результаты</a:t>
            </a:r>
            <a:endParaRPr lang="ru-RU" sz="3800" dirty="0" smtClean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002060"/>
                </a:solidFill>
              </a:rPr>
              <a:t>разрабатывать, организовывать  и проводить дела, проекты на уровне группы единомышленников, коллектива ДОО, класса, школы, района;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002060"/>
                </a:solidFill>
              </a:rPr>
              <a:t>проявлять инициативу, самодеятельность и творчество; 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002060"/>
                </a:solidFill>
              </a:rPr>
              <a:t>оценивать собственные действия, свою деятельность и достигнутые результаты;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002060"/>
                </a:solidFill>
              </a:rPr>
              <a:t>обладать навыками делового общения;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002060"/>
                </a:solidFill>
              </a:rPr>
              <a:t>работать в программе </a:t>
            </a:r>
            <a:r>
              <a:rPr lang="en-US" sz="3800" dirty="0" smtClean="0">
                <a:solidFill>
                  <a:srgbClr val="002060"/>
                </a:solidFill>
              </a:rPr>
              <a:t>ZOO</a:t>
            </a:r>
            <a:r>
              <a:rPr lang="ru-RU" sz="3800" dirty="0" smtClean="0">
                <a:solidFill>
                  <a:srgbClr val="002060"/>
                </a:solidFill>
              </a:rPr>
              <a:t>М с использованием информационных технологий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064" y="908720"/>
            <a:ext cx="8173416" cy="554461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Формы работы: </a:t>
            </a:r>
            <a:endParaRPr lang="ru-RU" dirty="0" smtClean="0">
              <a:solidFill>
                <a:srgbClr val="C00000"/>
              </a:solidFill>
            </a:endParaRPr>
          </a:p>
          <a:p>
            <a:pPr algn="l"/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i="1" dirty="0" smtClean="0">
                <a:solidFill>
                  <a:srgbClr val="002060"/>
                </a:solidFill>
              </a:rPr>
              <a:t>Работа в дистанционном режиме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лекционные и практические занятия;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беседы;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деловые и ролевые  игры; 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II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i="1" dirty="0" smtClean="0">
                <a:solidFill>
                  <a:srgbClr val="002060"/>
                </a:solidFill>
              </a:rPr>
              <a:t>Самостоятельная домашняя работа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 разработка и реализация проектов;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разработка и реализация коллективных творческих дел;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разработка и реализация благотворительных акций</a:t>
            </a:r>
          </a:p>
          <a:p>
            <a:pPr algn="just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064" y="908720"/>
            <a:ext cx="7813376" cy="554461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1" algn="just"/>
            <a:r>
              <a:rPr lang="ru-RU" sz="3000" b="1" dirty="0" smtClean="0">
                <a:solidFill>
                  <a:srgbClr val="C00000"/>
                </a:solidFill>
              </a:rPr>
              <a:t>Формы подведения итогов реализации программы</a:t>
            </a:r>
            <a:endParaRPr lang="ru-RU" sz="3000" dirty="0" smtClean="0">
              <a:solidFill>
                <a:srgbClr val="C00000"/>
              </a:solidFill>
            </a:endParaRPr>
          </a:p>
          <a:p>
            <a:pPr algn="just"/>
            <a:r>
              <a:rPr lang="ru-RU" sz="3000" dirty="0" smtClean="0">
                <a:solidFill>
                  <a:srgbClr val="002060"/>
                </a:solidFill>
              </a:rPr>
              <a:t>Итоговое задание – это разработка и реализация собственного проекта определенной направленности</a:t>
            </a:r>
          </a:p>
          <a:p>
            <a:pPr algn="just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5544616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 smtClean="0">
                <a:solidFill>
                  <a:srgbClr val="C00000"/>
                </a:solidFill>
              </a:rPr>
              <a:t>Направления</a:t>
            </a:r>
            <a:endParaRPr lang="ru-RU" sz="3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коммуникативное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лидерское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err="1" smtClean="0">
                <a:solidFill>
                  <a:srgbClr val="002060"/>
                </a:solidFill>
              </a:rPr>
              <a:t>информационно-медийное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организаторское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волонтерское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игровое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мой вектор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итоговое занятие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612068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4400" b="1" dirty="0" smtClean="0">
                <a:solidFill>
                  <a:srgbClr val="C00000"/>
                </a:solidFill>
              </a:rPr>
              <a:t>Информационно - </a:t>
            </a:r>
            <a:r>
              <a:rPr lang="ru-RU" sz="4400" b="1" dirty="0" err="1" smtClean="0">
                <a:solidFill>
                  <a:srgbClr val="C00000"/>
                </a:solidFill>
              </a:rPr>
              <a:t>медийное</a:t>
            </a:r>
            <a:r>
              <a:rPr lang="ru-RU" sz="4400" b="1" dirty="0" smtClean="0">
                <a:solidFill>
                  <a:srgbClr val="C00000"/>
                </a:solidFill>
              </a:rPr>
              <a:t> направление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 lvl="0" algn="just"/>
            <a:r>
              <a:rPr lang="ru-RU" sz="4400" b="1" i="1" dirty="0" smtClean="0">
                <a:solidFill>
                  <a:srgbClr val="C00000"/>
                </a:solidFill>
              </a:rPr>
              <a:t>      </a:t>
            </a:r>
            <a:r>
              <a:rPr lang="ru-RU" sz="3600" b="1" i="1" dirty="0" smtClean="0">
                <a:solidFill>
                  <a:srgbClr val="002060"/>
                </a:solidFill>
              </a:rPr>
              <a:t>Работа в дистанционном режиме (в программе </a:t>
            </a:r>
            <a:r>
              <a:rPr lang="en-US" sz="3600" b="1" i="1" dirty="0" smtClean="0">
                <a:solidFill>
                  <a:srgbClr val="002060"/>
                </a:solidFill>
              </a:rPr>
              <a:t>ZOO</a:t>
            </a:r>
            <a:r>
              <a:rPr lang="ru-RU" sz="3600" b="1" i="1" dirty="0" smtClean="0">
                <a:solidFill>
                  <a:srgbClr val="002060"/>
                </a:solidFill>
              </a:rPr>
              <a:t>М,  беседе   социальной сети ВК)</a:t>
            </a:r>
            <a:r>
              <a:rPr lang="ru-RU" sz="3600" dirty="0" smtClean="0">
                <a:solidFill>
                  <a:srgbClr val="002060"/>
                </a:solidFill>
              </a:rPr>
              <a:t> Информационно - </a:t>
            </a:r>
            <a:r>
              <a:rPr lang="ru-RU" sz="3600" dirty="0" err="1" smtClean="0">
                <a:solidFill>
                  <a:srgbClr val="002060"/>
                </a:solidFill>
              </a:rPr>
              <a:t>медийное</a:t>
            </a:r>
            <a:r>
              <a:rPr lang="ru-RU" sz="3600" dirty="0" smtClean="0">
                <a:solidFill>
                  <a:srgbClr val="002060"/>
                </a:solidFill>
              </a:rPr>
              <a:t> направление РДШ. Группы в ВК, газеты, радио, детское СМИ Российского движения школьников. Радиостанция «Классное радио РДШ». Рубрика. Пост.</a:t>
            </a:r>
          </a:p>
          <a:p>
            <a:pPr lvl="1" algn="just"/>
            <a:r>
              <a:rPr lang="ru-RU" sz="3600" b="1" i="1" dirty="0" smtClean="0">
                <a:solidFill>
                  <a:srgbClr val="002060"/>
                </a:solidFill>
              </a:rPr>
              <a:t>Самостоятельная домашняя работа (сдача работы в личные сообщения ВК педагогу)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«Участники программы «Лидер», вам предстоит  поработать в ИМН и  прислать выполненное домашнее задание». 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Придумать свою рубрику, периодичность ее выхода, написать пост.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endParaRPr lang="ru-RU" sz="3600" dirty="0" smtClean="0">
              <a:solidFill>
                <a:srgbClr val="002060"/>
              </a:solidFill>
            </a:endParaRPr>
          </a:p>
          <a:p>
            <a:pPr lvl="1" algn="just"/>
            <a:r>
              <a:rPr lang="ru-RU" sz="3600" b="1" i="1" dirty="0" smtClean="0">
                <a:solidFill>
                  <a:srgbClr val="002060"/>
                </a:solidFill>
              </a:rPr>
              <a:t>Электронные ресурсы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just"/>
            <a:r>
              <a:rPr lang="ru-RU" sz="3600" dirty="0" err="1" smtClean="0">
                <a:solidFill>
                  <a:srgbClr val="002060"/>
                </a:solidFill>
              </a:rPr>
              <a:t>Учебно</a:t>
            </a:r>
            <a:r>
              <a:rPr lang="ru-RU" sz="3600" dirty="0" smtClean="0">
                <a:solidFill>
                  <a:srgbClr val="002060"/>
                </a:solidFill>
              </a:rPr>
              <a:t>–методическое пособие  «</a:t>
            </a:r>
            <a:r>
              <a:rPr lang="ru-RU" sz="3600" dirty="0" err="1" smtClean="0">
                <a:solidFill>
                  <a:srgbClr val="002060"/>
                </a:solidFill>
              </a:rPr>
              <a:t>Информационно-медийное</a:t>
            </a:r>
            <a:r>
              <a:rPr lang="ru-RU" sz="3600" dirty="0" smtClean="0">
                <a:solidFill>
                  <a:srgbClr val="002060"/>
                </a:solidFill>
              </a:rPr>
              <a:t> направление Российского движения школьников » </a:t>
            </a:r>
            <a:r>
              <a:rPr lang="ru-RU" sz="3600" u="sng" dirty="0" smtClean="0">
                <a:solidFill>
                  <a:srgbClr val="002060"/>
                </a:solidFill>
                <a:hlinkClick r:id="rId3"/>
              </a:rPr>
              <a:t>http://www.obrbratsk.ru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Радиостанция «Классное радио РДШ» </a:t>
            </a:r>
            <a:r>
              <a:rPr lang="ru-RU" sz="3600" u="sng" dirty="0" smtClean="0">
                <a:solidFill>
                  <a:srgbClr val="002060"/>
                </a:solidFill>
                <a:hlinkClick r:id="rId4"/>
              </a:rPr>
              <a:t>http://klassnoeradio.ru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Группа ВК </a:t>
            </a:r>
            <a:r>
              <a:rPr lang="ru-RU" sz="3600" dirty="0" err="1" smtClean="0">
                <a:solidFill>
                  <a:srgbClr val="002060"/>
                </a:solidFill>
              </a:rPr>
              <a:t>РДШ.Володарский</a:t>
            </a:r>
            <a:r>
              <a:rPr lang="ru-RU" sz="3600" dirty="0" smtClean="0">
                <a:solidFill>
                  <a:srgbClr val="002060"/>
                </a:solidFill>
              </a:rPr>
              <a:t> район </a:t>
            </a:r>
            <a:r>
              <a:rPr lang="ru-RU" sz="3600" u="sng" dirty="0" smtClean="0">
                <a:solidFill>
                  <a:srgbClr val="002060"/>
                </a:solidFill>
                <a:hlinkClick r:id="rId5"/>
              </a:rPr>
              <a:t>https://vk.com/skm32v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Группа ВК </a:t>
            </a:r>
            <a:r>
              <a:rPr lang="ru-RU" sz="3600" dirty="0" err="1" smtClean="0">
                <a:solidFill>
                  <a:srgbClr val="002060"/>
                </a:solidFill>
              </a:rPr>
              <a:t>РДШ.Брянская</a:t>
            </a:r>
            <a:r>
              <a:rPr lang="ru-RU" sz="3600" dirty="0" smtClean="0">
                <a:solidFill>
                  <a:srgbClr val="002060"/>
                </a:solidFill>
              </a:rPr>
              <a:t> область  </a:t>
            </a:r>
            <a:r>
              <a:rPr lang="ru-RU" sz="3600" u="sng" dirty="0" smtClean="0">
                <a:solidFill>
                  <a:srgbClr val="002060"/>
                </a:solidFill>
                <a:hlinkClick r:id="rId6"/>
              </a:rPr>
              <a:t>https://vk.com/skm_32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</a:rPr>
              <a:t>Группа ВК  Российское движение школьников. РДШ </a:t>
            </a:r>
            <a:r>
              <a:rPr lang="ru-RU" sz="3600" u="sng" dirty="0" smtClean="0">
                <a:solidFill>
                  <a:srgbClr val="002060"/>
                </a:solidFill>
                <a:hlinkClick r:id="rId7"/>
              </a:rPr>
              <a:t>https://vk.com/skm_rus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999999999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-243408"/>
            <a:ext cx="10493749" cy="74888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00811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13376" cy="612068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КАЛЕНДАРНЫЙ УЧЕБНЫЙ ГРАФИК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4711"/>
            <a:ext cx="631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4" y="2708920"/>
          <a:ext cx="8964486" cy="220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 pitchFamily="34" charset="0"/>
                          <a:ea typeface="Times New Roman"/>
                        </a:rPr>
                        <a:t>Начало </a:t>
                      </a:r>
                      <a:r>
                        <a:rPr lang="ru-RU" sz="1800" dirty="0">
                          <a:latin typeface="Calibri" pitchFamily="34" charset="0"/>
                          <a:ea typeface="Times New Roman"/>
                        </a:rPr>
                        <a:t>обучения по программе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 pitchFamily="34" charset="0"/>
                          <a:ea typeface="Times New Roman"/>
                        </a:rPr>
                        <a:t>Окончание обучения по программе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 pitchFamily="34" charset="0"/>
                          <a:ea typeface="Times New Roman"/>
                        </a:rPr>
                        <a:t>Всего учебных недель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 pitchFamily="34" charset="0"/>
                          <a:ea typeface="Times New Roman"/>
                        </a:rPr>
                        <a:t>Количество учебных </a:t>
                      </a:r>
                      <a:r>
                        <a:rPr lang="ru-RU" sz="1800" dirty="0" smtClean="0">
                          <a:latin typeface="Calibri" pitchFamily="34" charset="0"/>
                          <a:ea typeface="Times New Roman"/>
                        </a:rPr>
                        <a:t>часов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 pitchFamily="34" charset="0"/>
                          <a:ea typeface="Times New Roman"/>
                        </a:rPr>
                        <a:t>Режим занятий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 pitchFamily="34" charset="0"/>
                          <a:ea typeface="Times New Roman"/>
                        </a:rPr>
                        <a:t>Итоговое занятие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Июнь 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Июнь 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2 раза по 2 часа в неделю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Июнь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495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УЧРЕЖДЕНИЕ ДОПОЛНИТЕЛЬНОГО ОБРАЗОВАНИЯ «ДОМ ДЕТСКОГО ТВОРЧЕСТВА» ВОЛОДАРСКОГО РАЙОНА ГОРОДА БРЯНСКА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19</cp:revision>
  <dcterms:created xsi:type="dcterms:W3CDTF">2021-05-26T06:57:57Z</dcterms:created>
  <dcterms:modified xsi:type="dcterms:W3CDTF">2021-05-27T09:44:08Z</dcterms:modified>
</cp:coreProperties>
</file>