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drawingml.diagramColors+xml" PartName="/ppt/diagrams/colors1.xml"/>
  <Override ContentType="application/vnd.openxmlformats-officedocument.drawingml.diagramStyle+xml" PartName="/ppt/diagrams/quickStyle4.xml"/>
  <Override ContentType="application/vnd.ms-office.drawingml.diagramDrawing+xml" PartName="/ppt/diagrams/drawing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drawingml.diagramStyle+xml" PartName="/ppt/diagrams/quickStyle2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application/vnd.openxmlformats-package.relationships+xml" Extension="rels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+xml" PartName="/ppt/slides/slide10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drawingml.diagramLayout+xml" PartName="/ppt/diagrams/layout5.xml"/>
  <Override ContentType="application/vnd.openxmlformats-officedocument.presentationml.slideLayout+xml" PartName="/ppt/slideLayouts/slideLayout10.xml"/>
  <Override ContentType="application/vnd.openxmlformats-officedocument.drawingml.diagramLayout+xml" PartName="/ppt/diagrams/layout2.xml"/>
  <Override ContentType="application/vnd.openxmlformats-officedocument.drawingml.diagramLayout+xml" PartName="/ppt/diagrams/layout3.xml"/>
  <Override ContentType="application/vnd.openxmlformats-officedocument.drawingml.diagramData+xml" PartName="/ppt/diagrams/data4.xml"/>
  <Override ContentType="application/vnd.openxmlformats-officedocument.drawingml.diagramData+xml" PartName="/ppt/diagrams/data5.xml"/>
  <Override ContentType="application/vnd.openxmlformats-officedocument.drawingml.diagramLayout+xml" PartName="/ppt/diagrams/layout1.xml"/>
  <Override ContentType="application/vnd.openxmlformats-officedocument.drawingml.diagramData+xml" PartName="/ppt/diagrams/data2.xml"/>
  <Default ContentType="application/vnd.openxmlformats-officedocument.spreadsheetml.sheet" Extension="xlsx"/>
  <Override ContentType="application/vnd.openxmlformats-officedocument.drawingml.diagramData+xml" PartName="/ppt/diagrams/data3.xml"/>
  <Override ContentType="application/vnd.openxmlformats-officedocument.drawingml.chart+xml" PartName="/ppt/charts/chart3.xml"/>
  <Override ContentType="application/vnd.openxmlformats-officedocument.drawingml.diagramColors+xml" PartName="/ppt/diagrams/colors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diagramData+xml" PartName="/ppt/diagrams/data1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diagramColors+xml" PartName="/ppt/diagrams/colors3.xml"/>
  <Override ContentType="application/vnd.openxmlformats-officedocument.drawingml.diagramColors+xml" PartName="/ppt/diagrams/colors4.xml"/>
  <Override ContentType="application/vnd.openxmlformats-package.core-properties+xml" PartName="/docProps/core.xml"/>
  <Override ContentType="application/vnd.ms-office.drawingml.diagramDrawing+xml" PartName="/ppt/diagrams/drawing4.xml"/>
  <Override ContentType="application/vnd.ms-office.drawingml.diagramDrawing+xml" PartName="/ppt/diagrams/drawing5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drawingml.diagramColors+xml" PartName="/ppt/diagrams/colors2.xml"/>
  <Override ContentType="application/vnd.openxmlformats-officedocument.drawingml.diagramStyle+xml" PartName="/ppt/diagrams/quickStyle5.xml"/>
  <Override ContentType="application/vnd.ms-office.drawingml.diagramDrawing+xml" PartName="/ppt/diagrams/drawing3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openxmlformats-officedocument.drawingml.chartshapes+xml" PartName="/ppt/drawings/drawing1.xml"/>
  <Override ContentType="application/vnd.openxmlformats-officedocument.drawingml.diagramStyle+xml" PartName="/ppt/diagrams/quickStyle3.xml"/>
  <Override ContentType="application/vnd.ms-office.drawingml.diagramDrawing+xml" PartName="/ppt/diagrams/drawing1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Layout+xml" PartName="/ppt/slideLayouts/slideLayout3.xml"/>
  <Default ContentType="image/jpeg" Extension="jpeg"/>
  <Override ContentType="application/vnd.openxmlformats-officedocument.drawingml.diagramStyle+xml" PartName="/ppt/diagrams/quickStyle1.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1.xml"/>
  <Override ContentType="application/vnd.openxmlformats-officedocument.presentationml.slide+xml" PartName="/ppt/slides/slide20.xml"/>
  <Override ContentType="application/vnd.openxmlformats-officedocument.drawingml.diagramLayout+xml" PartName="/ppt/diagrams/layout4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74" r:id="rId3"/>
    <p:sldId id="261" r:id="rId4"/>
    <p:sldId id="265" r:id="rId5"/>
    <p:sldId id="271" r:id="rId6"/>
    <p:sldId id="272" r:id="rId7"/>
    <p:sldId id="276" r:id="rId8"/>
    <p:sldId id="273" r:id="rId9"/>
    <p:sldId id="269" r:id="rId10"/>
    <p:sldId id="266" r:id="rId11"/>
    <p:sldId id="263" r:id="rId12"/>
    <p:sldId id="268" r:id="rId13"/>
    <p:sldId id="270" r:id="rId14"/>
    <p:sldId id="279" r:id="rId15"/>
    <p:sldId id="278" r:id="rId16"/>
    <p:sldId id="280" r:id="rId17"/>
    <p:sldId id="277" r:id="rId18"/>
    <p:sldId id="281" r:id="rId19"/>
    <p:sldId id="282" r:id="rId20"/>
    <p:sldId id="275" r:id="rId21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46112"/>
    <a:srgbClr val="EC5EE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614" autoAdjust="0"/>
  </p:normalViewPr>
  <p:slideViewPr>
    <p:cSldViewPr snapToGrid="0">
      <p:cViewPr>
        <p:scale>
          <a:sx n="30" d="100"/>
          <a:sy n="30" d="100"/>
        </p:scale>
        <p:origin x="-1960" y="-8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 ?><Relationships xmlns="http://schemas.openxmlformats.org/package/2006/relationships"><Relationship Id="rId2" Target="../drawings/drawing1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_rels/chart2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3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3822559692389753E-2"/>
          <c:y val="4.9665044470745649E-2"/>
          <c:w val="0.57348012093573553"/>
          <c:h val="0.88080389327021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smtClean="0"/>
                      <a:t>24,1%</a:t>
                    </a:r>
                    <a:endParaRPr lang="en-US"/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smtClean="0"/>
                      <a:t>10,8%</a:t>
                    </a:r>
                    <a:endParaRPr lang="en-US"/>
                  </a:p>
                </c:rich>
              </c:tx>
              <c:spPr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smtClean="0"/>
                      <a:t>18,6%</a:t>
                    </a:r>
                    <a:endParaRPr lang="en-US"/>
                  </a:p>
                </c:rich>
              </c:tx>
              <c:spPr/>
              <c:showVal val="1"/>
            </c:dLbl>
            <c:dLbl>
              <c:idx val="3"/>
              <c:layout>
                <c:manualLayout>
                  <c:x val="-1.9370863630108925E-2"/>
                  <c:y val="-5.7591898418950464E-3"/>
                </c:manualLayout>
              </c:layout>
              <c:showVal val="1"/>
            </c:dLbl>
            <c:dLbl>
              <c:idx val="4"/>
              <c:layout>
                <c:manualLayout>
                  <c:x val="1.2822950735557647E-2"/>
                  <c:y val="-4.43557730041544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0,8%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УДО муниципального подчинения</c:v>
                </c:pt>
                <c:pt idx="1">
                  <c:v>УДО не муниципального подчинения</c:v>
                </c:pt>
                <c:pt idx="2">
                  <c:v>Учреждения спорта</c:v>
                </c:pt>
                <c:pt idx="3">
                  <c:v>Общеобразовательные учреждения и  ДОУ</c:v>
                </c:pt>
                <c:pt idx="4">
                  <c:v>Частные учреждения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0.24100000000000005</c:v>
                </c:pt>
                <c:pt idx="1">
                  <c:v>0.10800000000000003</c:v>
                </c:pt>
                <c:pt idx="2">
                  <c:v>0.18600000000000005</c:v>
                </c:pt>
                <c:pt idx="3" formatCode="0%">
                  <c:v>3.0000000000000009E-2</c:v>
                </c:pt>
                <c:pt idx="4">
                  <c:v>8.0000000000000054E-3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940407508961722"/>
          <c:y val="1.87845755114113E-2"/>
          <c:w val="0.42059592491038272"/>
          <c:h val="0.9812154244885888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4722125882568482E-2"/>
          <c:y val="3.759124638030889E-2"/>
          <c:w val="0.88834209385624141"/>
          <c:h val="0.7043722302060841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опубликованных мероприятий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ЦВР г. Брянска</c:v>
                </c:pt>
                <c:pt idx="1">
                  <c:v>ЦВР Советского р-на</c:v>
                </c:pt>
                <c:pt idx="2">
                  <c:v>ЦВР Володарского р-на</c:v>
                </c:pt>
                <c:pt idx="3">
                  <c:v>ДДТ Володарского р-на</c:v>
                </c:pt>
                <c:pt idx="4">
                  <c:v>ЦДиЮТиЭ</c:v>
                </c:pt>
                <c:pt idx="5">
                  <c:v>ОДО Лицея № 27</c:v>
                </c:pt>
                <c:pt idx="6">
                  <c:v>ЦДТ г. Брянска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43</c:v>
                </c:pt>
                <c:pt idx="1">
                  <c:v>31</c:v>
                </c:pt>
                <c:pt idx="2">
                  <c:v>17</c:v>
                </c:pt>
                <c:pt idx="3">
                  <c:v>21</c:v>
                </c:pt>
                <c:pt idx="4">
                  <c:v>16</c:v>
                </c:pt>
                <c:pt idx="5">
                  <c:v>26</c:v>
                </c:pt>
                <c:pt idx="6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подтвержденных заявок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1.0390902673444414E-2"/>
                  <c:y val="-1.7692315980574046E-2"/>
                </c:manualLayout>
              </c:layout>
              <c:showVal val="1"/>
            </c:dLbl>
            <c:dLbl>
              <c:idx val="1"/>
              <c:layout>
                <c:manualLayout>
                  <c:x val="1.0391068987760347E-2"/>
                  <c:y val="-1.1902624782975615E-2"/>
                </c:manualLayout>
              </c:layout>
              <c:showVal val="1"/>
            </c:dLbl>
            <c:dLbl>
              <c:idx val="2"/>
              <c:layout>
                <c:manualLayout>
                  <c:x val="1.2503260800056678E-2"/>
                  <c:y val="-1.4071270746180401E-2"/>
                </c:manualLayout>
              </c:layout>
              <c:showVal val="1"/>
            </c:dLbl>
            <c:dLbl>
              <c:idx val="3"/>
              <c:layout>
                <c:manualLayout>
                  <c:x val="1.2700176950116437E-2"/>
                  <c:y val="-1.1454468387716285E-2"/>
                </c:manualLayout>
              </c:layout>
              <c:showVal val="1"/>
            </c:dLbl>
            <c:dLbl>
              <c:idx val="4"/>
              <c:layout>
                <c:manualLayout>
                  <c:x val="1.5009197848517187E-2"/>
                  <c:y val="-1.5217879962023043E-2"/>
                </c:manualLayout>
              </c:layout>
              <c:showVal val="1"/>
            </c:dLbl>
            <c:dLbl>
              <c:idx val="5"/>
              <c:layout>
                <c:manualLayout>
                  <c:x val="1.5009284912472517E-2"/>
                  <c:y val="-1.6368848418860785E-2"/>
                </c:manualLayout>
              </c:layout>
              <c:showVal val="1"/>
            </c:dLbl>
            <c:dLbl>
              <c:idx val="6"/>
              <c:layout>
                <c:manualLayout>
                  <c:x val="1.1545622968938395E-2"/>
                  <c:y val="-1.3008040700051699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ЦВР г. Брянска</c:v>
                </c:pt>
                <c:pt idx="1">
                  <c:v>ЦВР Советского р-на</c:v>
                </c:pt>
                <c:pt idx="2">
                  <c:v>ЦВР Володарского р-на</c:v>
                </c:pt>
                <c:pt idx="3">
                  <c:v>ДДТ Володарского р-на</c:v>
                </c:pt>
                <c:pt idx="4">
                  <c:v>ЦДиЮТиЭ</c:v>
                </c:pt>
                <c:pt idx="5">
                  <c:v>ОДО Лицея № 27</c:v>
                </c:pt>
                <c:pt idx="6">
                  <c:v>ЦДТ г. Брянска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415</c:v>
                </c:pt>
                <c:pt idx="1">
                  <c:v>415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75</c:v>
                </c:pt>
              </c:numCache>
            </c:numRef>
          </c:val>
        </c:ser>
        <c:shape val="box"/>
        <c:axId val="172136704"/>
        <c:axId val="172146688"/>
        <c:axId val="0"/>
      </c:bar3DChart>
      <c:catAx>
        <c:axId val="17213670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 i="1"/>
            </a:pPr>
            <a:endParaRPr lang="ru-RU"/>
          </a:p>
        </c:txPr>
        <c:crossAx val="172146688"/>
        <c:crosses val="autoZero"/>
        <c:auto val="1"/>
        <c:lblAlgn val="ctr"/>
        <c:lblOffset val="100"/>
      </c:catAx>
      <c:valAx>
        <c:axId val="172146688"/>
        <c:scaling>
          <c:orientation val="minMax"/>
          <c:min val="0"/>
        </c:scaling>
        <c:axPos val="l"/>
        <c:numFmt formatCode="General" sourceLinked="1"/>
        <c:tickLblPos val="nextTo"/>
        <c:crossAx val="172136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0377814568352399"/>
          <c:y val="0.13987311638265676"/>
          <c:w val="0.5613535590390456"/>
          <c:h val="0.15021146809205002"/>
        </c:manualLayout>
      </c:layout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8185776746205226E-2"/>
          <c:y val="4.3976043722349728E-2"/>
          <c:w val="0.88834209385624185"/>
          <c:h val="0.47441503835033977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г.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Лист1!$A$2:$A$9</c:f>
              <c:strCache>
                <c:ptCount val="8"/>
                <c:pt idx="0">
                  <c:v>ЦВР г. Брянска</c:v>
                </c:pt>
                <c:pt idx="1">
                  <c:v>ЦВР Советского р-на</c:v>
                </c:pt>
                <c:pt idx="2">
                  <c:v>ЦВР Володарского р-на</c:v>
                </c:pt>
                <c:pt idx="3">
                  <c:v>ДДТ Володарского р-на</c:v>
                </c:pt>
                <c:pt idx="4">
                  <c:v>ЦДиЮТиЭ</c:v>
                </c:pt>
                <c:pt idx="5">
                  <c:v>ОДО Лицея № 27</c:v>
                </c:pt>
                <c:pt idx="6">
                  <c:v>ЦДТ г. Брянска</c:v>
                </c:pt>
                <c:pt idx="7">
                  <c:v>СОШ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Лист1!$A$2:$A$9</c:f>
              <c:strCache>
                <c:ptCount val="8"/>
                <c:pt idx="0">
                  <c:v>ЦВР г. Брянска</c:v>
                </c:pt>
                <c:pt idx="1">
                  <c:v>ЦВР Советского р-на</c:v>
                </c:pt>
                <c:pt idx="2">
                  <c:v>ЦВР Володарского р-на</c:v>
                </c:pt>
                <c:pt idx="3">
                  <c:v>ДДТ Володарского р-на</c:v>
                </c:pt>
                <c:pt idx="4">
                  <c:v>ЦДиЮТиЭ</c:v>
                </c:pt>
                <c:pt idx="5">
                  <c:v>ОДО Лицея № 27</c:v>
                </c:pt>
                <c:pt idx="6">
                  <c:v>ЦДТ г. Брянска</c:v>
                </c:pt>
                <c:pt idx="7">
                  <c:v>СОШ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hape val="cylinder"/>
        <c:axId val="188447360"/>
        <c:axId val="188461440"/>
        <c:axId val="183924928"/>
      </c:bar3DChart>
      <c:catAx>
        <c:axId val="18844736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88461440"/>
        <c:crosses val="autoZero"/>
        <c:auto val="1"/>
        <c:lblAlgn val="ctr"/>
        <c:lblOffset val="100"/>
      </c:catAx>
      <c:valAx>
        <c:axId val="188461440"/>
        <c:scaling>
          <c:orientation val="minMax"/>
          <c:min val="0"/>
        </c:scaling>
        <c:axPos val="l"/>
        <c:numFmt formatCode="General" sourceLinked="1"/>
        <c:tickLblPos val="nextTo"/>
        <c:crossAx val="188447360"/>
        <c:crosses val="autoZero"/>
        <c:crossBetween val="between"/>
      </c:valAx>
      <c:serAx>
        <c:axId val="183924928"/>
        <c:scaling>
          <c:orientation val="minMax"/>
        </c:scaling>
        <c:delete val="1"/>
        <c:axPos val="b"/>
        <c:tickLblPos val="nextTo"/>
        <c:crossAx val="188461440"/>
        <c:crosses val="autoZero"/>
      </c:serAx>
    </c:plotArea>
    <c:legend>
      <c:legendPos val="r"/>
      <c:layout>
        <c:manualLayout>
          <c:xMode val="edge"/>
          <c:yMode val="edge"/>
          <c:x val="0.13754526783316773"/>
          <c:y val="8.0794449868488872E-3"/>
          <c:w val="0.69380009179497371"/>
          <c:h val="0.11502422776418302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BDA94B-A066-440D-B10E-4024D4EC5541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37D7869-E7AD-413F-9217-63D36E55698E}">
      <dgm:prSet phldrT="[Текст]" custT="1"/>
      <dgm:spPr/>
      <dgm:t>
        <a:bodyPr/>
        <a:lstStyle/>
        <a:p>
          <a:pPr algn="ctr"/>
          <a:r>
            <a:rPr lang="ru-RU" sz="1400" b="1" dirty="0" smtClean="0"/>
            <a:t>Создание реестра </a:t>
          </a:r>
        </a:p>
        <a:p>
          <a:pPr algn="ctr"/>
          <a:r>
            <a:rPr lang="ru-RU" sz="1400" b="1" dirty="0" smtClean="0"/>
            <a:t>образовательных организаций</a:t>
          </a:r>
          <a:endParaRPr lang="ru-RU" sz="1400" b="1" dirty="0"/>
        </a:p>
      </dgm:t>
    </dgm:pt>
    <dgm:pt modelId="{722C3628-FAE8-4DA9-B85E-931E6320DFAD}" type="parTrans" cxnId="{50813414-3188-42C1-AFC0-6D1B5113E60C}">
      <dgm:prSet/>
      <dgm:spPr/>
      <dgm:t>
        <a:bodyPr/>
        <a:lstStyle/>
        <a:p>
          <a:endParaRPr lang="ru-RU" sz="1400" b="1"/>
        </a:p>
      </dgm:t>
    </dgm:pt>
    <dgm:pt modelId="{1595E098-3DD4-44E2-BD1E-FB7BFBD5C7B9}" type="sibTrans" cxnId="{50813414-3188-42C1-AFC0-6D1B5113E60C}">
      <dgm:prSet/>
      <dgm:spPr/>
      <dgm:t>
        <a:bodyPr/>
        <a:lstStyle/>
        <a:p>
          <a:endParaRPr lang="ru-RU" sz="1400" b="1"/>
        </a:p>
      </dgm:t>
    </dgm:pt>
    <dgm:pt modelId="{D13199DE-46EF-49A0-A4A8-DE7CC5C89EF7}">
      <dgm:prSet phldrT="[Текст]" custT="1"/>
      <dgm:spPr/>
      <dgm:t>
        <a:bodyPr/>
        <a:lstStyle/>
        <a:p>
          <a:pPr algn="ctr"/>
          <a:r>
            <a:rPr lang="ru-RU" sz="1400" b="1" dirty="0" smtClean="0"/>
            <a:t>Внесение сведений в </a:t>
          </a:r>
        </a:p>
        <a:p>
          <a:pPr algn="ctr"/>
          <a:r>
            <a:rPr lang="ru-RU" sz="1400" b="1" dirty="0" smtClean="0"/>
            <a:t>«Календарь мероприятий»</a:t>
          </a:r>
          <a:endParaRPr lang="ru-RU" sz="1400" b="1" dirty="0"/>
        </a:p>
      </dgm:t>
    </dgm:pt>
    <dgm:pt modelId="{566AABFC-CAB4-4FF8-BFBC-C24DA1FE3B4A}" type="parTrans" cxnId="{8E763162-1276-4E2E-8960-D658BBBD53D8}">
      <dgm:prSet/>
      <dgm:spPr/>
      <dgm:t>
        <a:bodyPr/>
        <a:lstStyle/>
        <a:p>
          <a:endParaRPr lang="ru-RU" sz="1400" b="1"/>
        </a:p>
      </dgm:t>
    </dgm:pt>
    <dgm:pt modelId="{433CCABC-2891-40EE-8E0F-576678DD842C}" type="sibTrans" cxnId="{8E763162-1276-4E2E-8960-D658BBBD53D8}">
      <dgm:prSet/>
      <dgm:spPr/>
      <dgm:t>
        <a:bodyPr/>
        <a:lstStyle/>
        <a:p>
          <a:endParaRPr lang="ru-RU" sz="1400" b="1"/>
        </a:p>
      </dgm:t>
    </dgm:pt>
    <dgm:pt modelId="{DE11AB96-8732-49EE-8E84-35C45B2000C9}">
      <dgm:prSet custT="1"/>
      <dgm:spPr/>
      <dgm:t>
        <a:bodyPr/>
        <a:lstStyle/>
        <a:p>
          <a:pPr algn="ctr"/>
          <a:r>
            <a:rPr lang="ru-RU" sz="1400" b="1" dirty="0" smtClean="0"/>
            <a:t>Экспертиза дополнительных общеобразовательных программ</a:t>
          </a:r>
          <a:endParaRPr lang="ru-RU" sz="1400" b="1" dirty="0"/>
        </a:p>
      </dgm:t>
    </dgm:pt>
    <dgm:pt modelId="{BA002C42-6191-4FB9-8C7B-D7BA9CA96440}" type="parTrans" cxnId="{7F99321F-75E0-4064-9BD0-2F6869DE7CC9}">
      <dgm:prSet/>
      <dgm:spPr/>
      <dgm:t>
        <a:bodyPr/>
        <a:lstStyle/>
        <a:p>
          <a:endParaRPr lang="ru-RU" sz="1400" b="1"/>
        </a:p>
      </dgm:t>
    </dgm:pt>
    <dgm:pt modelId="{B0EA2B26-819B-4D19-9C15-77F38A3669CC}" type="sibTrans" cxnId="{7F99321F-75E0-4064-9BD0-2F6869DE7CC9}">
      <dgm:prSet/>
      <dgm:spPr/>
      <dgm:t>
        <a:bodyPr/>
        <a:lstStyle/>
        <a:p>
          <a:endParaRPr lang="ru-RU" sz="1400" b="1"/>
        </a:p>
      </dgm:t>
    </dgm:pt>
    <dgm:pt modelId="{C0C04721-9EE6-4B84-96AB-0FD4BA1D32C6}">
      <dgm:prSet custT="1"/>
      <dgm:spPr/>
      <dgm:t>
        <a:bodyPr/>
        <a:lstStyle/>
        <a:p>
          <a:pPr algn="ctr"/>
          <a:r>
            <a:rPr lang="ru-RU" sz="1400" b="1" dirty="0" smtClean="0"/>
            <a:t>Опубликование дополнительных общеобразовательных  программ</a:t>
          </a:r>
          <a:endParaRPr lang="ru-RU" sz="1400" b="1" dirty="0"/>
        </a:p>
      </dgm:t>
    </dgm:pt>
    <dgm:pt modelId="{229C8555-F237-4836-A391-4BF4B917ED40}" type="parTrans" cxnId="{D4C5D2B4-DA13-4051-91F5-1E922593225B}">
      <dgm:prSet/>
      <dgm:spPr/>
      <dgm:t>
        <a:bodyPr/>
        <a:lstStyle/>
        <a:p>
          <a:endParaRPr lang="ru-RU" sz="1400" b="1"/>
        </a:p>
      </dgm:t>
    </dgm:pt>
    <dgm:pt modelId="{1E0EE11D-6A1E-4635-845E-30165E2A6E55}" type="sibTrans" cxnId="{D4C5D2B4-DA13-4051-91F5-1E922593225B}">
      <dgm:prSet/>
      <dgm:spPr/>
      <dgm:t>
        <a:bodyPr/>
        <a:lstStyle/>
        <a:p>
          <a:endParaRPr lang="ru-RU" sz="1400" b="1"/>
        </a:p>
      </dgm:t>
    </dgm:pt>
    <dgm:pt modelId="{CF7534E4-D76A-4024-86BB-E914337041E7}">
      <dgm:prSet custT="1"/>
      <dgm:spPr/>
      <dgm:t>
        <a:bodyPr/>
        <a:lstStyle/>
        <a:p>
          <a:pPr algn="ctr"/>
          <a:r>
            <a:rPr lang="ru-RU" sz="1400" b="1" dirty="0" smtClean="0"/>
            <a:t>Инвентаризация инфраструктурных, материально-технических и кадровых ресурсов</a:t>
          </a:r>
          <a:endParaRPr lang="ru-RU" sz="1400" b="1" dirty="0"/>
        </a:p>
      </dgm:t>
    </dgm:pt>
    <dgm:pt modelId="{9298F793-8679-4484-A2EA-FE5350B7C1C2}" type="parTrans" cxnId="{046EF3F1-858C-4D74-9B9D-520872410F44}">
      <dgm:prSet/>
      <dgm:spPr/>
      <dgm:t>
        <a:bodyPr/>
        <a:lstStyle/>
        <a:p>
          <a:endParaRPr lang="ru-RU" sz="1400" b="1"/>
        </a:p>
      </dgm:t>
    </dgm:pt>
    <dgm:pt modelId="{9BE668DF-645C-4631-AA7A-EBC13FAB8AEB}" type="sibTrans" cxnId="{046EF3F1-858C-4D74-9B9D-520872410F44}">
      <dgm:prSet/>
      <dgm:spPr/>
      <dgm:t>
        <a:bodyPr/>
        <a:lstStyle/>
        <a:p>
          <a:endParaRPr lang="ru-RU" sz="1400" b="1"/>
        </a:p>
      </dgm:t>
    </dgm:pt>
    <dgm:pt modelId="{A9D51D21-7769-4422-8828-D976A2B546F8}" type="pres">
      <dgm:prSet presAssocID="{CABDA94B-A066-440D-B10E-4024D4EC554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19E7CE-D5C5-486B-96E2-F76001EB22FD}" type="pres">
      <dgm:prSet presAssocID="{F37D7869-E7AD-413F-9217-63D36E55698E}" presName="parentLin" presStyleCnt="0"/>
      <dgm:spPr/>
    </dgm:pt>
    <dgm:pt modelId="{6F0B5D2D-D055-436C-8DF2-F8BC328A72CC}" type="pres">
      <dgm:prSet presAssocID="{F37D7869-E7AD-413F-9217-63D36E55698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76AFE01-43F1-43E0-9D82-6E1E978E83FC}" type="pres">
      <dgm:prSet presAssocID="{F37D7869-E7AD-413F-9217-63D36E55698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3B7C0-7D50-4646-B5D1-AB927DB345E0}" type="pres">
      <dgm:prSet presAssocID="{F37D7869-E7AD-413F-9217-63D36E55698E}" presName="negativeSpace" presStyleCnt="0"/>
      <dgm:spPr/>
    </dgm:pt>
    <dgm:pt modelId="{1EBFCE77-C166-4995-ACF7-C7F9B22F9A4F}" type="pres">
      <dgm:prSet presAssocID="{F37D7869-E7AD-413F-9217-63D36E55698E}" presName="childText" presStyleLbl="conFgAcc1" presStyleIdx="0" presStyleCnt="5">
        <dgm:presLayoutVars>
          <dgm:bulletEnabled val="1"/>
        </dgm:presLayoutVars>
      </dgm:prSet>
      <dgm:spPr/>
    </dgm:pt>
    <dgm:pt modelId="{774E991B-3E24-445B-9B9B-7D169531281D}" type="pres">
      <dgm:prSet presAssocID="{1595E098-3DD4-44E2-BD1E-FB7BFBD5C7B9}" presName="spaceBetweenRectangles" presStyleCnt="0"/>
      <dgm:spPr/>
    </dgm:pt>
    <dgm:pt modelId="{3A52B9B6-ACA7-4E8F-B125-5BB76DC65B74}" type="pres">
      <dgm:prSet presAssocID="{C0C04721-9EE6-4B84-96AB-0FD4BA1D32C6}" presName="parentLin" presStyleCnt="0"/>
      <dgm:spPr/>
    </dgm:pt>
    <dgm:pt modelId="{9DD7A98E-6E6C-41C4-864F-0233685C4771}" type="pres">
      <dgm:prSet presAssocID="{C0C04721-9EE6-4B84-96AB-0FD4BA1D32C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CA400F1-3F0F-4086-AD29-E12D42D6BC75}" type="pres">
      <dgm:prSet presAssocID="{C0C04721-9EE6-4B84-96AB-0FD4BA1D32C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70AA5-DAE2-4FF1-92F1-BCEC700FE167}" type="pres">
      <dgm:prSet presAssocID="{C0C04721-9EE6-4B84-96AB-0FD4BA1D32C6}" presName="negativeSpace" presStyleCnt="0"/>
      <dgm:spPr/>
    </dgm:pt>
    <dgm:pt modelId="{F75EEA4D-BD8B-4E9D-8503-76048318DF2E}" type="pres">
      <dgm:prSet presAssocID="{C0C04721-9EE6-4B84-96AB-0FD4BA1D32C6}" presName="childText" presStyleLbl="conFgAcc1" presStyleIdx="1" presStyleCnt="5">
        <dgm:presLayoutVars>
          <dgm:bulletEnabled val="1"/>
        </dgm:presLayoutVars>
      </dgm:prSet>
      <dgm:spPr/>
    </dgm:pt>
    <dgm:pt modelId="{9C86E41A-980E-45F3-AF48-7E4AB3C406BC}" type="pres">
      <dgm:prSet presAssocID="{1E0EE11D-6A1E-4635-845E-30165E2A6E55}" presName="spaceBetweenRectangles" presStyleCnt="0"/>
      <dgm:spPr/>
    </dgm:pt>
    <dgm:pt modelId="{4927C5C8-D03F-4C2B-82FC-5BB3058567DF}" type="pres">
      <dgm:prSet presAssocID="{DE11AB96-8732-49EE-8E84-35C45B2000C9}" presName="parentLin" presStyleCnt="0"/>
      <dgm:spPr/>
    </dgm:pt>
    <dgm:pt modelId="{275662B0-F219-42FD-8208-5046253C9FF6}" type="pres">
      <dgm:prSet presAssocID="{DE11AB96-8732-49EE-8E84-35C45B2000C9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9F36DA5D-6CBD-4ACE-97ED-5E4415AD3ED1}" type="pres">
      <dgm:prSet presAssocID="{DE11AB96-8732-49EE-8E84-35C45B2000C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AEFB6-D91C-48F1-BD98-79E087A6CF25}" type="pres">
      <dgm:prSet presAssocID="{DE11AB96-8732-49EE-8E84-35C45B2000C9}" presName="negativeSpace" presStyleCnt="0"/>
      <dgm:spPr/>
    </dgm:pt>
    <dgm:pt modelId="{960E37B7-BEA1-428C-B057-2F8521C913E4}" type="pres">
      <dgm:prSet presAssocID="{DE11AB96-8732-49EE-8E84-35C45B2000C9}" presName="childText" presStyleLbl="conFgAcc1" presStyleIdx="2" presStyleCnt="5">
        <dgm:presLayoutVars>
          <dgm:bulletEnabled val="1"/>
        </dgm:presLayoutVars>
      </dgm:prSet>
      <dgm:spPr/>
    </dgm:pt>
    <dgm:pt modelId="{2CB5FAC8-8092-46FE-8BE8-41AC2802690F}" type="pres">
      <dgm:prSet presAssocID="{B0EA2B26-819B-4D19-9C15-77F38A3669CC}" presName="spaceBetweenRectangles" presStyleCnt="0"/>
      <dgm:spPr/>
    </dgm:pt>
    <dgm:pt modelId="{631FB978-989A-4865-B5BD-A3A4CF190767}" type="pres">
      <dgm:prSet presAssocID="{CF7534E4-D76A-4024-86BB-E914337041E7}" presName="parentLin" presStyleCnt="0"/>
      <dgm:spPr/>
    </dgm:pt>
    <dgm:pt modelId="{09141376-F95C-4BD9-8E61-69F242FE1EFE}" type="pres">
      <dgm:prSet presAssocID="{CF7534E4-D76A-4024-86BB-E914337041E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3805609D-C4BA-45A2-8C29-746264CBEA9A}" type="pres">
      <dgm:prSet presAssocID="{CF7534E4-D76A-4024-86BB-E914337041E7}" presName="parentText" presStyleLbl="node1" presStyleIdx="3" presStyleCnt="5" custScaleY="1167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1DA77-4DC5-4A00-BE8C-E3F082C79266}" type="pres">
      <dgm:prSet presAssocID="{CF7534E4-D76A-4024-86BB-E914337041E7}" presName="negativeSpace" presStyleCnt="0"/>
      <dgm:spPr/>
    </dgm:pt>
    <dgm:pt modelId="{554A6D5B-6BD5-428A-85CF-F403EDAE4EEF}" type="pres">
      <dgm:prSet presAssocID="{CF7534E4-D76A-4024-86BB-E914337041E7}" presName="childText" presStyleLbl="conFgAcc1" presStyleIdx="3" presStyleCnt="5" custLinFactNeighborX="-248" custLinFactNeighborY="-22863">
        <dgm:presLayoutVars>
          <dgm:bulletEnabled val="1"/>
        </dgm:presLayoutVars>
      </dgm:prSet>
      <dgm:spPr/>
    </dgm:pt>
    <dgm:pt modelId="{435DA066-2E73-4AD7-A5CC-8E8BC4B340C8}" type="pres">
      <dgm:prSet presAssocID="{9BE668DF-645C-4631-AA7A-EBC13FAB8AEB}" presName="spaceBetweenRectangles" presStyleCnt="0"/>
      <dgm:spPr/>
    </dgm:pt>
    <dgm:pt modelId="{EC3E6B9B-528B-4508-9D93-50129A86F3B6}" type="pres">
      <dgm:prSet presAssocID="{D13199DE-46EF-49A0-A4A8-DE7CC5C89EF7}" presName="parentLin" presStyleCnt="0"/>
      <dgm:spPr/>
    </dgm:pt>
    <dgm:pt modelId="{F876D78E-B553-4FC9-9FAC-E3DEBBDEE0B8}" type="pres">
      <dgm:prSet presAssocID="{D13199DE-46EF-49A0-A4A8-DE7CC5C89EF7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B082AF31-208C-4CF4-84E2-4F6FBA2125D4}" type="pres">
      <dgm:prSet presAssocID="{D13199DE-46EF-49A0-A4A8-DE7CC5C89EF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6582C-5F13-47AC-B451-D94A1AE54529}" type="pres">
      <dgm:prSet presAssocID="{D13199DE-46EF-49A0-A4A8-DE7CC5C89EF7}" presName="negativeSpace" presStyleCnt="0"/>
      <dgm:spPr/>
    </dgm:pt>
    <dgm:pt modelId="{BCE0C009-E322-4E1C-94A5-FF5AB80855BD}" type="pres">
      <dgm:prSet presAssocID="{D13199DE-46EF-49A0-A4A8-DE7CC5C89EF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0813414-3188-42C1-AFC0-6D1B5113E60C}" srcId="{CABDA94B-A066-440D-B10E-4024D4EC5541}" destId="{F37D7869-E7AD-413F-9217-63D36E55698E}" srcOrd="0" destOrd="0" parTransId="{722C3628-FAE8-4DA9-B85E-931E6320DFAD}" sibTransId="{1595E098-3DD4-44E2-BD1E-FB7BFBD5C7B9}"/>
    <dgm:cxn modelId="{6F1A2514-1352-425F-846C-A99A036DE95C}" type="presOf" srcId="{DE11AB96-8732-49EE-8E84-35C45B2000C9}" destId="{9F36DA5D-6CBD-4ACE-97ED-5E4415AD3ED1}" srcOrd="1" destOrd="0" presId="urn:microsoft.com/office/officeart/2005/8/layout/list1"/>
    <dgm:cxn modelId="{7F99321F-75E0-4064-9BD0-2F6869DE7CC9}" srcId="{CABDA94B-A066-440D-B10E-4024D4EC5541}" destId="{DE11AB96-8732-49EE-8E84-35C45B2000C9}" srcOrd="2" destOrd="0" parTransId="{BA002C42-6191-4FB9-8C7B-D7BA9CA96440}" sibTransId="{B0EA2B26-819B-4D19-9C15-77F38A3669CC}"/>
    <dgm:cxn modelId="{C95673E4-6827-4D9E-BFD7-621F604405B1}" type="presOf" srcId="{CF7534E4-D76A-4024-86BB-E914337041E7}" destId="{3805609D-C4BA-45A2-8C29-746264CBEA9A}" srcOrd="1" destOrd="0" presId="urn:microsoft.com/office/officeart/2005/8/layout/list1"/>
    <dgm:cxn modelId="{10300E1F-3669-4B99-B0C8-E42E174D3168}" type="presOf" srcId="{D13199DE-46EF-49A0-A4A8-DE7CC5C89EF7}" destId="{F876D78E-B553-4FC9-9FAC-E3DEBBDEE0B8}" srcOrd="0" destOrd="0" presId="urn:microsoft.com/office/officeart/2005/8/layout/list1"/>
    <dgm:cxn modelId="{41B4F3B6-46D0-453A-96FD-016E1AC5461C}" type="presOf" srcId="{CF7534E4-D76A-4024-86BB-E914337041E7}" destId="{09141376-F95C-4BD9-8E61-69F242FE1EFE}" srcOrd="0" destOrd="0" presId="urn:microsoft.com/office/officeart/2005/8/layout/list1"/>
    <dgm:cxn modelId="{9134B1E7-E216-42E3-8739-C234AC6FD5AA}" type="presOf" srcId="{CABDA94B-A066-440D-B10E-4024D4EC5541}" destId="{A9D51D21-7769-4422-8828-D976A2B546F8}" srcOrd="0" destOrd="0" presId="urn:microsoft.com/office/officeart/2005/8/layout/list1"/>
    <dgm:cxn modelId="{8E763162-1276-4E2E-8960-D658BBBD53D8}" srcId="{CABDA94B-A066-440D-B10E-4024D4EC5541}" destId="{D13199DE-46EF-49A0-A4A8-DE7CC5C89EF7}" srcOrd="4" destOrd="0" parTransId="{566AABFC-CAB4-4FF8-BFBC-C24DA1FE3B4A}" sibTransId="{433CCABC-2891-40EE-8E0F-576678DD842C}"/>
    <dgm:cxn modelId="{046EF3F1-858C-4D74-9B9D-520872410F44}" srcId="{CABDA94B-A066-440D-B10E-4024D4EC5541}" destId="{CF7534E4-D76A-4024-86BB-E914337041E7}" srcOrd="3" destOrd="0" parTransId="{9298F793-8679-4484-A2EA-FE5350B7C1C2}" sibTransId="{9BE668DF-645C-4631-AA7A-EBC13FAB8AEB}"/>
    <dgm:cxn modelId="{D4C5D2B4-DA13-4051-91F5-1E922593225B}" srcId="{CABDA94B-A066-440D-B10E-4024D4EC5541}" destId="{C0C04721-9EE6-4B84-96AB-0FD4BA1D32C6}" srcOrd="1" destOrd="0" parTransId="{229C8555-F237-4836-A391-4BF4B917ED40}" sibTransId="{1E0EE11D-6A1E-4635-845E-30165E2A6E55}"/>
    <dgm:cxn modelId="{9A6877E5-D8BC-401A-A7BA-4ED78B84D9FD}" type="presOf" srcId="{C0C04721-9EE6-4B84-96AB-0FD4BA1D32C6}" destId="{9DD7A98E-6E6C-41C4-864F-0233685C4771}" srcOrd="0" destOrd="0" presId="urn:microsoft.com/office/officeart/2005/8/layout/list1"/>
    <dgm:cxn modelId="{E0395B1E-D882-426F-B373-016B0F883805}" type="presOf" srcId="{F37D7869-E7AD-413F-9217-63D36E55698E}" destId="{A76AFE01-43F1-43E0-9D82-6E1E978E83FC}" srcOrd="1" destOrd="0" presId="urn:microsoft.com/office/officeart/2005/8/layout/list1"/>
    <dgm:cxn modelId="{51E0F577-423F-4F8F-BE41-613E96B7CF10}" type="presOf" srcId="{DE11AB96-8732-49EE-8E84-35C45B2000C9}" destId="{275662B0-F219-42FD-8208-5046253C9FF6}" srcOrd="0" destOrd="0" presId="urn:microsoft.com/office/officeart/2005/8/layout/list1"/>
    <dgm:cxn modelId="{409D0E27-FCEC-4962-90EE-D99227EA7C91}" type="presOf" srcId="{C0C04721-9EE6-4B84-96AB-0FD4BA1D32C6}" destId="{5CA400F1-3F0F-4086-AD29-E12D42D6BC75}" srcOrd="1" destOrd="0" presId="urn:microsoft.com/office/officeart/2005/8/layout/list1"/>
    <dgm:cxn modelId="{B32E52EA-CA27-41B0-B452-C9E73A55B8D2}" type="presOf" srcId="{F37D7869-E7AD-413F-9217-63D36E55698E}" destId="{6F0B5D2D-D055-436C-8DF2-F8BC328A72CC}" srcOrd="0" destOrd="0" presId="urn:microsoft.com/office/officeart/2005/8/layout/list1"/>
    <dgm:cxn modelId="{A8F82C3C-D0D6-45AB-8093-1B9AC02FDC3F}" type="presOf" srcId="{D13199DE-46EF-49A0-A4A8-DE7CC5C89EF7}" destId="{B082AF31-208C-4CF4-84E2-4F6FBA2125D4}" srcOrd="1" destOrd="0" presId="urn:microsoft.com/office/officeart/2005/8/layout/list1"/>
    <dgm:cxn modelId="{20D0FA76-E97E-42F9-AC94-420D2F7F87F7}" type="presParOf" srcId="{A9D51D21-7769-4422-8828-D976A2B546F8}" destId="{C619E7CE-D5C5-486B-96E2-F76001EB22FD}" srcOrd="0" destOrd="0" presId="urn:microsoft.com/office/officeart/2005/8/layout/list1"/>
    <dgm:cxn modelId="{659C6797-56F5-4A85-BF68-4309A2ADA40C}" type="presParOf" srcId="{C619E7CE-D5C5-486B-96E2-F76001EB22FD}" destId="{6F0B5D2D-D055-436C-8DF2-F8BC328A72CC}" srcOrd="0" destOrd="0" presId="urn:microsoft.com/office/officeart/2005/8/layout/list1"/>
    <dgm:cxn modelId="{780F3ED2-C744-42C9-AC78-64D9267A481B}" type="presParOf" srcId="{C619E7CE-D5C5-486B-96E2-F76001EB22FD}" destId="{A76AFE01-43F1-43E0-9D82-6E1E978E83FC}" srcOrd="1" destOrd="0" presId="urn:microsoft.com/office/officeart/2005/8/layout/list1"/>
    <dgm:cxn modelId="{89D81CA3-B4A6-4169-8F94-D5DF68A36D5E}" type="presParOf" srcId="{A9D51D21-7769-4422-8828-D976A2B546F8}" destId="{8843B7C0-7D50-4646-B5D1-AB927DB345E0}" srcOrd="1" destOrd="0" presId="urn:microsoft.com/office/officeart/2005/8/layout/list1"/>
    <dgm:cxn modelId="{0ED41313-E191-432E-901B-61D72753EAB4}" type="presParOf" srcId="{A9D51D21-7769-4422-8828-D976A2B546F8}" destId="{1EBFCE77-C166-4995-ACF7-C7F9B22F9A4F}" srcOrd="2" destOrd="0" presId="urn:microsoft.com/office/officeart/2005/8/layout/list1"/>
    <dgm:cxn modelId="{4DFCA0ED-24D6-40AB-8C6C-3806FF15EC02}" type="presParOf" srcId="{A9D51D21-7769-4422-8828-D976A2B546F8}" destId="{774E991B-3E24-445B-9B9B-7D169531281D}" srcOrd="3" destOrd="0" presId="urn:microsoft.com/office/officeart/2005/8/layout/list1"/>
    <dgm:cxn modelId="{D20EA248-27D8-46BB-A77C-057D4DBD9C3B}" type="presParOf" srcId="{A9D51D21-7769-4422-8828-D976A2B546F8}" destId="{3A52B9B6-ACA7-4E8F-B125-5BB76DC65B74}" srcOrd="4" destOrd="0" presId="urn:microsoft.com/office/officeart/2005/8/layout/list1"/>
    <dgm:cxn modelId="{DF2CA5A4-224B-4E70-B5F7-2D7FAFFA8B32}" type="presParOf" srcId="{3A52B9B6-ACA7-4E8F-B125-5BB76DC65B74}" destId="{9DD7A98E-6E6C-41C4-864F-0233685C4771}" srcOrd="0" destOrd="0" presId="urn:microsoft.com/office/officeart/2005/8/layout/list1"/>
    <dgm:cxn modelId="{20571A15-8C17-4D4B-9F43-815DEAB8D61D}" type="presParOf" srcId="{3A52B9B6-ACA7-4E8F-B125-5BB76DC65B74}" destId="{5CA400F1-3F0F-4086-AD29-E12D42D6BC75}" srcOrd="1" destOrd="0" presId="urn:microsoft.com/office/officeart/2005/8/layout/list1"/>
    <dgm:cxn modelId="{2ADF1F07-ADF2-481B-A1CB-7555B7C84AD2}" type="presParOf" srcId="{A9D51D21-7769-4422-8828-D976A2B546F8}" destId="{EEF70AA5-DAE2-4FF1-92F1-BCEC700FE167}" srcOrd="5" destOrd="0" presId="urn:microsoft.com/office/officeart/2005/8/layout/list1"/>
    <dgm:cxn modelId="{AE2BCB7E-5961-4C45-9B49-C412A36495F1}" type="presParOf" srcId="{A9D51D21-7769-4422-8828-D976A2B546F8}" destId="{F75EEA4D-BD8B-4E9D-8503-76048318DF2E}" srcOrd="6" destOrd="0" presId="urn:microsoft.com/office/officeart/2005/8/layout/list1"/>
    <dgm:cxn modelId="{BC4BD87C-73A2-43EC-B6A0-5ADC22AB2D3B}" type="presParOf" srcId="{A9D51D21-7769-4422-8828-D976A2B546F8}" destId="{9C86E41A-980E-45F3-AF48-7E4AB3C406BC}" srcOrd="7" destOrd="0" presId="urn:microsoft.com/office/officeart/2005/8/layout/list1"/>
    <dgm:cxn modelId="{D33A84FB-1FB4-4D59-8BFD-D3873BA86CFE}" type="presParOf" srcId="{A9D51D21-7769-4422-8828-D976A2B546F8}" destId="{4927C5C8-D03F-4C2B-82FC-5BB3058567DF}" srcOrd="8" destOrd="0" presId="urn:microsoft.com/office/officeart/2005/8/layout/list1"/>
    <dgm:cxn modelId="{768D3C08-BD2C-4A2C-B023-57326B18D6CF}" type="presParOf" srcId="{4927C5C8-D03F-4C2B-82FC-5BB3058567DF}" destId="{275662B0-F219-42FD-8208-5046253C9FF6}" srcOrd="0" destOrd="0" presId="urn:microsoft.com/office/officeart/2005/8/layout/list1"/>
    <dgm:cxn modelId="{BA60D019-F7D0-4488-9DB4-7601C4716B4A}" type="presParOf" srcId="{4927C5C8-D03F-4C2B-82FC-5BB3058567DF}" destId="{9F36DA5D-6CBD-4ACE-97ED-5E4415AD3ED1}" srcOrd="1" destOrd="0" presId="urn:microsoft.com/office/officeart/2005/8/layout/list1"/>
    <dgm:cxn modelId="{32467E11-1DA2-404E-AE38-C7BBF1B1E436}" type="presParOf" srcId="{A9D51D21-7769-4422-8828-D976A2B546F8}" destId="{2A1AEFB6-D91C-48F1-BD98-79E087A6CF25}" srcOrd="9" destOrd="0" presId="urn:microsoft.com/office/officeart/2005/8/layout/list1"/>
    <dgm:cxn modelId="{B57F83E8-C470-4DD9-B2D2-DC460B9C541F}" type="presParOf" srcId="{A9D51D21-7769-4422-8828-D976A2B546F8}" destId="{960E37B7-BEA1-428C-B057-2F8521C913E4}" srcOrd="10" destOrd="0" presId="urn:microsoft.com/office/officeart/2005/8/layout/list1"/>
    <dgm:cxn modelId="{D7107DB0-9DE3-408E-96D9-349761ED7E9C}" type="presParOf" srcId="{A9D51D21-7769-4422-8828-D976A2B546F8}" destId="{2CB5FAC8-8092-46FE-8BE8-41AC2802690F}" srcOrd="11" destOrd="0" presId="urn:microsoft.com/office/officeart/2005/8/layout/list1"/>
    <dgm:cxn modelId="{9448901D-6B91-4B35-B80F-83833740648C}" type="presParOf" srcId="{A9D51D21-7769-4422-8828-D976A2B546F8}" destId="{631FB978-989A-4865-B5BD-A3A4CF190767}" srcOrd="12" destOrd="0" presId="urn:microsoft.com/office/officeart/2005/8/layout/list1"/>
    <dgm:cxn modelId="{E48F346B-915A-486D-9D54-5C00D6198C04}" type="presParOf" srcId="{631FB978-989A-4865-B5BD-A3A4CF190767}" destId="{09141376-F95C-4BD9-8E61-69F242FE1EFE}" srcOrd="0" destOrd="0" presId="urn:microsoft.com/office/officeart/2005/8/layout/list1"/>
    <dgm:cxn modelId="{00A7850F-6924-48F6-8E8B-49E6B3EA2E96}" type="presParOf" srcId="{631FB978-989A-4865-B5BD-A3A4CF190767}" destId="{3805609D-C4BA-45A2-8C29-746264CBEA9A}" srcOrd="1" destOrd="0" presId="urn:microsoft.com/office/officeart/2005/8/layout/list1"/>
    <dgm:cxn modelId="{E829B386-61B6-4CA1-BCB0-DDDB79896471}" type="presParOf" srcId="{A9D51D21-7769-4422-8828-D976A2B546F8}" destId="{16E1DA77-4DC5-4A00-BE8C-E3F082C79266}" srcOrd="13" destOrd="0" presId="urn:microsoft.com/office/officeart/2005/8/layout/list1"/>
    <dgm:cxn modelId="{100742C1-43B5-46D0-B62D-403F1363D154}" type="presParOf" srcId="{A9D51D21-7769-4422-8828-D976A2B546F8}" destId="{554A6D5B-6BD5-428A-85CF-F403EDAE4EEF}" srcOrd="14" destOrd="0" presId="urn:microsoft.com/office/officeart/2005/8/layout/list1"/>
    <dgm:cxn modelId="{6082CB3A-F125-425D-AD50-8107F00BFCFA}" type="presParOf" srcId="{A9D51D21-7769-4422-8828-D976A2B546F8}" destId="{435DA066-2E73-4AD7-A5CC-8E8BC4B340C8}" srcOrd="15" destOrd="0" presId="urn:microsoft.com/office/officeart/2005/8/layout/list1"/>
    <dgm:cxn modelId="{A489D58E-2A36-4A82-9599-7A73859D7917}" type="presParOf" srcId="{A9D51D21-7769-4422-8828-D976A2B546F8}" destId="{EC3E6B9B-528B-4508-9D93-50129A86F3B6}" srcOrd="16" destOrd="0" presId="urn:microsoft.com/office/officeart/2005/8/layout/list1"/>
    <dgm:cxn modelId="{0226DD45-F0D5-42C1-B4A2-36F4F2506FEF}" type="presParOf" srcId="{EC3E6B9B-528B-4508-9D93-50129A86F3B6}" destId="{F876D78E-B553-4FC9-9FAC-E3DEBBDEE0B8}" srcOrd="0" destOrd="0" presId="urn:microsoft.com/office/officeart/2005/8/layout/list1"/>
    <dgm:cxn modelId="{1983A080-C3F1-49A8-AE5E-9C07E32462BB}" type="presParOf" srcId="{EC3E6B9B-528B-4508-9D93-50129A86F3B6}" destId="{B082AF31-208C-4CF4-84E2-4F6FBA2125D4}" srcOrd="1" destOrd="0" presId="urn:microsoft.com/office/officeart/2005/8/layout/list1"/>
    <dgm:cxn modelId="{8DCD420F-467A-43F9-8364-9957840216A2}" type="presParOf" srcId="{A9D51D21-7769-4422-8828-D976A2B546F8}" destId="{FA06582C-5F13-47AC-B451-D94A1AE54529}" srcOrd="17" destOrd="0" presId="urn:microsoft.com/office/officeart/2005/8/layout/list1"/>
    <dgm:cxn modelId="{85E1BD04-5C06-42C3-9386-D9BD1B5D9C8E}" type="presParOf" srcId="{A9D51D21-7769-4422-8828-D976A2B546F8}" destId="{BCE0C009-E322-4E1C-94A5-FF5AB80855BD}" srcOrd="18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C61043-27A7-4FE3-96F0-2608F6E623CC}" type="doc">
      <dgm:prSet loTypeId="urn:microsoft.com/office/officeart/2005/8/layout/chevron2" loCatId="list" qsTypeId="urn:microsoft.com/office/officeart/2005/8/quickstyle/3d4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244DF01A-6999-4BA2-B425-7D6BEBDC3DE6}">
      <dgm:prSet phldrT="[Текст]" custT="1"/>
      <dgm:spPr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2000" b="1" dirty="0" smtClean="0">
              <a:solidFill>
                <a:srgbClr val="7030A0"/>
              </a:solidFill>
            </a:rPr>
            <a:t>30203</a:t>
          </a:r>
          <a:endParaRPr lang="ru-RU" sz="2000" b="1" dirty="0">
            <a:solidFill>
              <a:srgbClr val="7030A0"/>
            </a:solidFill>
          </a:endParaRPr>
        </a:p>
      </dgm:t>
    </dgm:pt>
    <dgm:pt modelId="{CB4D65D5-EB79-424E-9D9E-2FD97423B3F1}" type="parTrans" cxnId="{B48BC1F0-CF43-4B2F-89BF-9D1F73C852F8}">
      <dgm:prSet/>
      <dgm:spPr/>
      <dgm:t>
        <a:bodyPr/>
        <a:lstStyle/>
        <a:p>
          <a:endParaRPr lang="ru-RU"/>
        </a:p>
      </dgm:t>
    </dgm:pt>
    <dgm:pt modelId="{1ABDE6B3-F758-4425-9788-9E95F3FA66D9}" type="sibTrans" cxnId="{B48BC1F0-CF43-4B2F-89BF-9D1F73C852F8}">
      <dgm:prSet/>
      <dgm:spPr/>
      <dgm:t>
        <a:bodyPr/>
        <a:lstStyle/>
        <a:p>
          <a:endParaRPr lang="ru-RU"/>
        </a:p>
      </dgm:t>
    </dgm:pt>
    <dgm:pt modelId="{43289C1F-5640-4570-9A86-12896A178FFD}">
      <dgm:prSet phldrT="[Текст]" custT="1"/>
      <dgm:spPr/>
      <dgm:t>
        <a:bodyPr/>
        <a:lstStyle/>
        <a:p>
          <a:pPr algn="ctr"/>
          <a:r>
            <a:rPr lang="ru-RU" sz="1800" b="1" dirty="0" smtClean="0"/>
            <a:t>Выдача сертификатов учета</a:t>
          </a:r>
          <a:endParaRPr lang="ru-RU" sz="1800" b="1" dirty="0"/>
        </a:p>
      </dgm:t>
    </dgm:pt>
    <dgm:pt modelId="{2E7F4222-3F22-4F8F-BD5F-2C9EB8316659}" type="parTrans" cxnId="{B8340CDA-C849-4947-896E-57A21BCF5CBD}">
      <dgm:prSet/>
      <dgm:spPr/>
      <dgm:t>
        <a:bodyPr/>
        <a:lstStyle/>
        <a:p>
          <a:endParaRPr lang="ru-RU"/>
        </a:p>
      </dgm:t>
    </dgm:pt>
    <dgm:pt modelId="{6F1D6071-5642-436B-90E7-3B74B62B505C}" type="sibTrans" cxnId="{B8340CDA-C849-4947-896E-57A21BCF5CBD}">
      <dgm:prSet/>
      <dgm:spPr/>
      <dgm:t>
        <a:bodyPr/>
        <a:lstStyle/>
        <a:p>
          <a:endParaRPr lang="ru-RU"/>
        </a:p>
      </dgm:t>
    </dgm:pt>
    <dgm:pt modelId="{A7A6AE7A-2BD3-4861-8569-3412B31CDA1C}">
      <dgm:prSet phldrT="[Текст]" custT="1"/>
      <dgm:spPr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</dgm:spPr>
      <dgm:t>
        <a:bodyPr/>
        <a:lstStyle/>
        <a:p>
          <a:r>
            <a:rPr lang="ru-RU" sz="2000" b="1" dirty="0" smtClean="0">
              <a:solidFill>
                <a:srgbClr val="7030A0"/>
              </a:solidFill>
            </a:rPr>
            <a:t>5952</a:t>
          </a:r>
          <a:endParaRPr lang="ru-RU" sz="2000" b="1" dirty="0">
            <a:solidFill>
              <a:srgbClr val="7030A0"/>
            </a:solidFill>
          </a:endParaRPr>
        </a:p>
      </dgm:t>
    </dgm:pt>
    <dgm:pt modelId="{3924B858-A6B9-4BD6-9ABD-BA1E839C6DD9}" type="parTrans" cxnId="{C20072A8-4383-426D-B06E-74F31B6B6B13}">
      <dgm:prSet/>
      <dgm:spPr/>
      <dgm:t>
        <a:bodyPr/>
        <a:lstStyle/>
        <a:p>
          <a:endParaRPr lang="ru-RU"/>
        </a:p>
      </dgm:t>
    </dgm:pt>
    <dgm:pt modelId="{6A06B133-90E2-45EA-A78D-B0D4D1AD7716}" type="sibTrans" cxnId="{C20072A8-4383-426D-B06E-74F31B6B6B13}">
      <dgm:prSet/>
      <dgm:spPr/>
      <dgm:t>
        <a:bodyPr/>
        <a:lstStyle/>
        <a:p>
          <a:endParaRPr lang="ru-RU"/>
        </a:p>
      </dgm:t>
    </dgm:pt>
    <dgm:pt modelId="{66592A09-B663-45D1-B661-E725FA4ED898}">
      <dgm:prSet phldrT="[Текст]" custT="1"/>
      <dgm:spPr/>
      <dgm:t>
        <a:bodyPr/>
        <a:lstStyle/>
        <a:p>
          <a:pPr algn="ctr"/>
          <a:endParaRPr lang="ru-RU" sz="1400" b="1" dirty="0"/>
        </a:p>
      </dgm:t>
    </dgm:pt>
    <dgm:pt modelId="{E777F185-68A7-4208-8B6C-F1CD8BE26D3A}" type="parTrans" cxnId="{1033B53F-39C5-4A3A-85E8-F76AC4D795CE}">
      <dgm:prSet/>
      <dgm:spPr/>
      <dgm:t>
        <a:bodyPr/>
        <a:lstStyle/>
        <a:p>
          <a:endParaRPr lang="ru-RU"/>
        </a:p>
      </dgm:t>
    </dgm:pt>
    <dgm:pt modelId="{78252944-E7B6-43BF-B97A-6A5FC69F6080}" type="sibTrans" cxnId="{1033B53F-39C5-4A3A-85E8-F76AC4D795CE}">
      <dgm:prSet/>
      <dgm:spPr/>
      <dgm:t>
        <a:bodyPr/>
        <a:lstStyle/>
        <a:p>
          <a:endParaRPr lang="ru-RU"/>
        </a:p>
      </dgm:t>
    </dgm:pt>
    <dgm:pt modelId="{6CE23D9D-D8C1-4647-A142-C585A182C2AB}">
      <dgm:prSet custT="1"/>
      <dgm:spPr/>
      <dgm:t>
        <a:bodyPr/>
        <a:lstStyle/>
        <a:p>
          <a:r>
            <a:rPr lang="ru-RU" sz="2000" b="1" dirty="0" smtClean="0">
              <a:solidFill>
                <a:srgbClr val="7030A0"/>
              </a:solidFill>
            </a:rPr>
            <a:t>6440</a:t>
          </a:r>
        </a:p>
      </dgm:t>
    </dgm:pt>
    <dgm:pt modelId="{251C4C4A-2311-4641-BE7E-ABBBA667E8C9}" type="parTrans" cxnId="{D50B0752-75D9-4DDF-B606-AA8B7CC5109C}">
      <dgm:prSet/>
      <dgm:spPr/>
      <dgm:t>
        <a:bodyPr/>
        <a:lstStyle/>
        <a:p>
          <a:endParaRPr lang="ru-RU"/>
        </a:p>
      </dgm:t>
    </dgm:pt>
    <dgm:pt modelId="{898ABF0C-F83D-4FC4-AC37-2C5F179F2A4E}" type="sibTrans" cxnId="{D50B0752-75D9-4DDF-B606-AA8B7CC5109C}">
      <dgm:prSet/>
      <dgm:spPr/>
      <dgm:t>
        <a:bodyPr/>
        <a:lstStyle/>
        <a:p>
          <a:endParaRPr lang="ru-RU"/>
        </a:p>
      </dgm:t>
    </dgm:pt>
    <dgm:pt modelId="{691AFC47-A5F0-4114-A0B7-6E9B21F7A460}">
      <dgm:prSet custT="1"/>
      <dgm:spPr/>
      <dgm:t>
        <a:bodyPr/>
        <a:lstStyle/>
        <a:p>
          <a:pPr algn="ctr"/>
          <a:r>
            <a:rPr lang="ru-RU" sz="1800" b="1" dirty="0" smtClean="0"/>
            <a:t>Выдача сертификатов финансирования</a:t>
          </a:r>
          <a:endParaRPr lang="ru-RU" sz="1800" b="1" dirty="0"/>
        </a:p>
      </dgm:t>
    </dgm:pt>
    <dgm:pt modelId="{0B734753-5174-47BC-9855-10F242DEE695}" type="parTrans" cxnId="{2B5A88AE-E6B3-4622-9C11-DF79063EC96F}">
      <dgm:prSet/>
      <dgm:spPr/>
      <dgm:t>
        <a:bodyPr/>
        <a:lstStyle/>
        <a:p>
          <a:endParaRPr lang="ru-RU"/>
        </a:p>
      </dgm:t>
    </dgm:pt>
    <dgm:pt modelId="{F7502D7D-F2D4-47D2-9E73-B638AF069D5E}" type="sibTrans" cxnId="{2B5A88AE-E6B3-4622-9C11-DF79063EC96F}">
      <dgm:prSet/>
      <dgm:spPr/>
      <dgm:t>
        <a:bodyPr/>
        <a:lstStyle/>
        <a:p>
          <a:endParaRPr lang="ru-RU"/>
        </a:p>
      </dgm:t>
    </dgm:pt>
    <dgm:pt modelId="{E8451C18-9199-4599-BBC2-C40EA0E4F40C}">
      <dgm:prSet custT="1"/>
      <dgm:spPr/>
      <dgm:t>
        <a:bodyPr/>
        <a:lstStyle/>
        <a:p>
          <a:pPr algn="ctr"/>
          <a:r>
            <a:rPr lang="ru-RU" sz="1800" b="1" dirty="0" smtClean="0"/>
            <a:t>Заключение договоров         с родителями и обучающимися </a:t>
          </a:r>
        </a:p>
      </dgm:t>
    </dgm:pt>
    <dgm:pt modelId="{5A9F39EA-2652-449F-9500-260348EA4479}" type="parTrans" cxnId="{DE355E79-4E15-4C7D-89C3-6394A23AD6C6}">
      <dgm:prSet/>
      <dgm:spPr/>
      <dgm:t>
        <a:bodyPr/>
        <a:lstStyle/>
        <a:p>
          <a:endParaRPr lang="ru-RU"/>
        </a:p>
      </dgm:t>
    </dgm:pt>
    <dgm:pt modelId="{20499627-0DAF-4820-8C02-066227CFA927}" type="sibTrans" cxnId="{DE355E79-4E15-4C7D-89C3-6394A23AD6C6}">
      <dgm:prSet/>
      <dgm:spPr/>
      <dgm:t>
        <a:bodyPr/>
        <a:lstStyle/>
        <a:p>
          <a:endParaRPr lang="ru-RU"/>
        </a:p>
      </dgm:t>
    </dgm:pt>
    <dgm:pt modelId="{8C39DC41-B95A-4A75-9A01-9A45C7B0F198}">
      <dgm:prSet custT="1"/>
      <dgm:spPr/>
      <dgm:t>
        <a:bodyPr/>
        <a:lstStyle/>
        <a:p>
          <a:pPr algn="ctr"/>
          <a:endParaRPr lang="ru-RU" sz="1800" b="1" dirty="0"/>
        </a:p>
      </dgm:t>
    </dgm:pt>
    <dgm:pt modelId="{31B3D167-4015-44F2-9898-D52B702120FA}" type="parTrans" cxnId="{82DB5A56-2359-4236-973E-F490A802181F}">
      <dgm:prSet/>
      <dgm:spPr/>
      <dgm:t>
        <a:bodyPr/>
        <a:lstStyle/>
        <a:p>
          <a:endParaRPr lang="ru-RU"/>
        </a:p>
      </dgm:t>
    </dgm:pt>
    <dgm:pt modelId="{2802D3FA-4D71-4E44-BB25-38CE53CADC92}" type="sibTrans" cxnId="{82DB5A56-2359-4236-973E-F490A802181F}">
      <dgm:prSet/>
      <dgm:spPr/>
      <dgm:t>
        <a:bodyPr/>
        <a:lstStyle/>
        <a:p>
          <a:endParaRPr lang="ru-RU"/>
        </a:p>
      </dgm:t>
    </dgm:pt>
    <dgm:pt modelId="{2687BE0B-9361-465D-B665-6E50A24DA6ED}" type="pres">
      <dgm:prSet presAssocID="{4EC61043-27A7-4FE3-96F0-2608F6E623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B451DA-8F10-49A9-932C-E5CD22712326}" type="pres">
      <dgm:prSet presAssocID="{244DF01A-6999-4BA2-B425-7D6BEBDC3DE6}" presName="composite" presStyleCnt="0"/>
      <dgm:spPr/>
    </dgm:pt>
    <dgm:pt modelId="{D525A68F-44CC-441A-955C-A285F14A4C44}" type="pres">
      <dgm:prSet presAssocID="{244DF01A-6999-4BA2-B425-7D6BEBDC3DE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AC566-9B5B-4F1A-94C5-083187D4DA93}" type="pres">
      <dgm:prSet presAssocID="{244DF01A-6999-4BA2-B425-7D6BEBDC3DE6}" presName="descendantText" presStyleLbl="alignAcc1" presStyleIdx="0" presStyleCnt="3" custScaleY="103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C8911D-9B8E-44F5-B123-82C8443828BD}" type="pres">
      <dgm:prSet presAssocID="{1ABDE6B3-F758-4425-9788-9E95F3FA66D9}" presName="sp" presStyleCnt="0"/>
      <dgm:spPr/>
    </dgm:pt>
    <dgm:pt modelId="{CBD8F7A1-940C-4795-9C19-1D88C71F1423}" type="pres">
      <dgm:prSet presAssocID="{A7A6AE7A-2BD3-4861-8569-3412B31CDA1C}" presName="composite" presStyleCnt="0"/>
      <dgm:spPr/>
    </dgm:pt>
    <dgm:pt modelId="{0B964DD3-A887-4A41-BEFD-FF169494B939}" type="pres">
      <dgm:prSet presAssocID="{A7A6AE7A-2BD3-4861-8569-3412B31CDA1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ABFB9-37C3-48DE-956F-D351D028070D}" type="pres">
      <dgm:prSet presAssocID="{A7A6AE7A-2BD3-4861-8569-3412B31CDA1C}" presName="descendantText" presStyleLbl="alignAcc1" presStyleIdx="1" presStyleCnt="3" custScaleY="87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8BD54A-0C22-4938-968F-0954A2E6DADD}" type="pres">
      <dgm:prSet presAssocID="{6A06B133-90E2-45EA-A78D-B0D4D1AD7716}" presName="sp" presStyleCnt="0"/>
      <dgm:spPr/>
    </dgm:pt>
    <dgm:pt modelId="{C661DF9A-1B00-4A1B-9DFA-AEA2BF67A9FA}" type="pres">
      <dgm:prSet presAssocID="{6CE23D9D-D8C1-4647-A142-C585A182C2AB}" presName="composite" presStyleCnt="0"/>
      <dgm:spPr/>
    </dgm:pt>
    <dgm:pt modelId="{1CEBD5A0-8AF8-4035-A95D-8F496ABEDBF6}" type="pres">
      <dgm:prSet presAssocID="{6CE23D9D-D8C1-4647-A142-C585A182C2A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215AC1-4996-4AFA-A098-7B8D30D4EAE7}" type="pres">
      <dgm:prSet presAssocID="{6CE23D9D-D8C1-4647-A142-C585A182C2A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7ECF81-A978-4A9A-86C0-EBBE4F10D0D1}" type="presOf" srcId="{43289C1F-5640-4570-9A86-12896A178FFD}" destId="{644AC566-9B5B-4F1A-94C5-083187D4DA93}" srcOrd="0" destOrd="0" presId="urn:microsoft.com/office/officeart/2005/8/layout/chevron2"/>
    <dgm:cxn modelId="{05A9B029-F33A-4390-89F2-412D5BB9BC09}" type="presOf" srcId="{A7A6AE7A-2BD3-4861-8569-3412B31CDA1C}" destId="{0B964DD3-A887-4A41-BEFD-FF169494B939}" srcOrd="0" destOrd="0" presId="urn:microsoft.com/office/officeart/2005/8/layout/chevron2"/>
    <dgm:cxn modelId="{B48BC1F0-CF43-4B2F-89BF-9D1F73C852F8}" srcId="{4EC61043-27A7-4FE3-96F0-2608F6E623CC}" destId="{244DF01A-6999-4BA2-B425-7D6BEBDC3DE6}" srcOrd="0" destOrd="0" parTransId="{CB4D65D5-EB79-424E-9D9E-2FD97423B3F1}" sibTransId="{1ABDE6B3-F758-4425-9788-9E95F3FA66D9}"/>
    <dgm:cxn modelId="{B673BB05-B6B6-49E6-A806-B418CD154C58}" type="presOf" srcId="{6CE23D9D-D8C1-4647-A142-C585A182C2AB}" destId="{1CEBD5A0-8AF8-4035-A95D-8F496ABEDBF6}" srcOrd="0" destOrd="0" presId="urn:microsoft.com/office/officeart/2005/8/layout/chevron2"/>
    <dgm:cxn modelId="{1033B53F-39C5-4A3A-85E8-F76AC4D795CE}" srcId="{A7A6AE7A-2BD3-4861-8569-3412B31CDA1C}" destId="{66592A09-B663-45D1-B661-E725FA4ED898}" srcOrd="0" destOrd="0" parTransId="{E777F185-68A7-4208-8B6C-F1CD8BE26D3A}" sibTransId="{78252944-E7B6-43BF-B97A-6A5FC69F6080}"/>
    <dgm:cxn modelId="{DE26059E-9EC2-43C8-9E88-5EAE46C5DCED}" type="presOf" srcId="{691AFC47-A5F0-4114-A0B7-6E9B21F7A460}" destId="{5D7ABFB9-37C3-48DE-956F-D351D028070D}" srcOrd="0" destOrd="1" presId="urn:microsoft.com/office/officeart/2005/8/layout/chevron2"/>
    <dgm:cxn modelId="{B5FF0F0E-E120-4A78-9B95-28D3D1717B56}" type="presOf" srcId="{E8451C18-9199-4599-BBC2-C40EA0E4F40C}" destId="{28215AC1-4996-4AFA-A098-7B8D30D4EAE7}" srcOrd="0" destOrd="0" presId="urn:microsoft.com/office/officeart/2005/8/layout/chevron2"/>
    <dgm:cxn modelId="{C20072A8-4383-426D-B06E-74F31B6B6B13}" srcId="{4EC61043-27A7-4FE3-96F0-2608F6E623CC}" destId="{A7A6AE7A-2BD3-4861-8569-3412B31CDA1C}" srcOrd="1" destOrd="0" parTransId="{3924B858-A6B9-4BD6-9ABD-BA1E839C6DD9}" sibTransId="{6A06B133-90E2-45EA-A78D-B0D4D1AD7716}"/>
    <dgm:cxn modelId="{ECE599E8-7F53-4B9C-B263-7820DF3C3A19}" type="presOf" srcId="{66592A09-B663-45D1-B661-E725FA4ED898}" destId="{5D7ABFB9-37C3-48DE-956F-D351D028070D}" srcOrd="0" destOrd="0" presId="urn:microsoft.com/office/officeart/2005/8/layout/chevron2"/>
    <dgm:cxn modelId="{BB8B72F0-38A6-488D-B754-5261FD5645DC}" type="presOf" srcId="{8C39DC41-B95A-4A75-9A01-9A45C7B0F198}" destId="{5D7ABFB9-37C3-48DE-956F-D351D028070D}" srcOrd="0" destOrd="2" presId="urn:microsoft.com/office/officeart/2005/8/layout/chevron2"/>
    <dgm:cxn modelId="{D50B0752-75D9-4DDF-B606-AA8B7CC5109C}" srcId="{4EC61043-27A7-4FE3-96F0-2608F6E623CC}" destId="{6CE23D9D-D8C1-4647-A142-C585A182C2AB}" srcOrd="2" destOrd="0" parTransId="{251C4C4A-2311-4641-BE7E-ABBBA667E8C9}" sibTransId="{898ABF0C-F83D-4FC4-AC37-2C5F179F2A4E}"/>
    <dgm:cxn modelId="{9939142C-8EB4-463C-9B73-E0729DBFFF34}" type="presOf" srcId="{4EC61043-27A7-4FE3-96F0-2608F6E623CC}" destId="{2687BE0B-9361-465D-B665-6E50A24DA6ED}" srcOrd="0" destOrd="0" presId="urn:microsoft.com/office/officeart/2005/8/layout/chevron2"/>
    <dgm:cxn modelId="{2B5A88AE-E6B3-4622-9C11-DF79063EC96F}" srcId="{A7A6AE7A-2BD3-4861-8569-3412B31CDA1C}" destId="{691AFC47-A5F0-4114-A0B7-6E9B21F7A460}" srcOrd="1" destOrd="0" parTransId="{0B734753-5174-47BC-9855-10F242DEE695}" sibTransId="{F7502D7D-F2D4-47D2-9E73-B638AF069D5E}"/>
    <dgm:cxn modelId="{DE355E79-4E15-4C7D-89C3-6394A23AD6C6}" srcId="{6CE23D9D-D8C1-4647-A142-C585A182C2AB}" destId="{E8451C18-9199-4599-BBC2-C40EA0E4F40C}" srcOrd="0" destOrd="0" parTransId="{5A9F39EA-2652-449F-9500-260348EA4479}" sibTransId="{20499627-0DAF-4820-8C02-066227CFA927}"/>
    <dgm:cxn modelId="{4E5DDB83-126D-4AD5-89CB-93B0A62DC650}" type="presOf" srcId="{244DF01A-6999-4BA2-B425-7D6BEBDC3DE6}" destId="{D525A68F-44CC-441A-955C-A285F14A4C44}" srcOrd="0" destOrd="0" presId="urn:microsoft.com/office/officeart/2005/8/layout/chevron2"/>
    <dgm:cxn modelId="{B8340CDA-C849-4947-896E-57A21BCF5CBD}" srcId="{244DF01A-6999-4BA2-B425-7D6BEBDC3DE6}" destId="{43289C1F-5640-4570-9A86-12896A178FFD}" srcOrd="0" destOrd="0" parTransId="{2E7F4222-3F22-4F8F-BD5F-2C9EB8316659}" sibTransId="{6F1D6071-5642-436B-90E7-3B74B62B505C}"/>
    <dgm:cxn modelId="{82DB5A56-2359-4236-973E-F490A802181F}" srcId="{A7A6AE7A-2BD3-4861-8569-3412B31CDA1C}" destId="{8C39DC41-B95A-4A75-9A01-9A45C7B0F198}" srcOrd="2" destOrd="0" parTransId="{31B3D167-4015-44F2-9898-D52B702120FA}" sibTransId="{2802D3FA-4D71-4E44-BB25-38CE53CADC92}"/>
    <dgm:cxn modelId="{30182C1E-FACE-4F65-88A9-DF4F0AE46D4B}" type="presParOf" srcId="{2687BE0B-9361-465D-B665-6E50A24DA6ED}" destId="{79B451DA-8F10-49A9-932C-E5CD22712326}" srcOrd="0" destOrd="0" presId="urn:microsoft.com/office/officeart/2005/8/layout/chevron2"/>
    <dgm:cxn modelId="{563F8511-B76A-4A34-A009-7D3EABD0F102}" type="presParOf" srcId="{79B451DA-8F10-49A9-932C-E5CD22712326}" destId="{D525A68F-44CC-441A-955C-A285F14A4C44}" srcOrd="0" destOrd="0" presId="urn:microsoft.com/office/officeart/2005/8/layout/chevron2"/>
    <dgm:cxn modelId="{EB8AC322-8C9D-4629-8D13-FD7E432F7274}" type="presParOf" srcId="{79B451DA-8F10-49A9-932C-E5CD22712326}" destId="{644AC566-9B5B-4F1A-94C5-083187D4DA93}" srcOrd="1" destOrd="0" presId="urn:microsoft.com/office/officeart/2005/8/layout/chevron2"/>
    <dgm:cxn modelId="{E0A3B50A-2304-4138-9316-D678EBDFE7EE}" type="presParOf" srcId="{2687BE0B-9361-465D-B665-6E50A24DA6ED}" destId="{1DC8911D-9B8E-44F5-B123-82C8443828BD}" srcOrd="1" destOrd="0" presId="urn:microsoft.com/office/officeart/2005/8/layout/chevron2"/>
    <dgm:cxn modelId="{45BAC8B1-2072-4E84-9A31-E2B0BAFC0744}" type="presParOf" srcId="{2687BE0B-9361-465D-B665-6E50A24DA6ED}" destId="{CBD8F7A1-940C-4795-9C19-1D88C71F1423}" srcOrd="2" destOrd="0" presId="urn:microsoft.com/office/officeart/2005/8/layout/chevron2"/>
    <dgm:cxn modelId="{C920E890-7375-4226-BCD8-7C52EBCE7A0D}" type="presParOf" srcId="{CBD8F7A1-940C-4795-9C19-1D88C71F1423}" destId="{0B964DD3-A887-4A41-BEFD-FF169494B939}" srcOrd="0" destOrd="0" presId="urn:microsoft.com/office/officeart/2005/8/layout/chevron2"/>
    <dgm:cxn modelId="{C9780F66-E734-408A-A84C-BCAC817C48C7}" type="presParOf" srcId="{CBD8F7A1-940C-4795-9C19-1D88C71F1423}" destId="{5D7ABFB9-37C3-48DE-956F-D351D028070D}" srcOrd="1" destOrd="0" presId="urn:microsoft.com/office/officeart/2005/8/layout/chevron2"/>
    <dgm:cxn modelId="{4ADA0DF0-826B-4550-9DA0-4B355ACB0847}" type="presParOf" srcId="{2687BE0B-9361-465D-B665-6E50A24DA6ED}" destId="{598BD54A-0C22-4938-968F-0954A2E6DADD}" srcOrd="3" destOrd="0" presId="urn:microsoft.com/office/officeart/2005/8/layout/chevron2"/>
    <dgm:cxn modelId="{98AFE455-ED9D-44FE-B563-8E02439FD2CF}" type="presParOf" srcId="{2687BE0B-9361-465D-B665-6E50A24DA6ED}" destId="{C661DF9A-1B00-4A1B-9DFA-AEA2BF67A9FA}" srcOrd="4" destOrd="0" presId="urn:microsoft.com/office/officeart/2005/8/layout/chevron2"/>
    <dgm:cxn modelId="{0259AA57-814B-40B0-BA5F-7645CD5EC89E}" type="presParOf" srcId="{C661DF9A-1B00-4A1B-9DFA-AEA2BF67A9FA}" destId="{1CEBD5A0-8AF8-4035-A95D-8F496ABEDBF6}" srcOrd="0" destOrd="0" presId="urn:microsoft.com/office/officeart/2005/8/layout/chevron2"/>
    <dgm:cxn modelId="{FAB56F15-77F4-458F-B09B-B0EC72EA3243}" type="presParOf" srcId="{C661DF9A-1B00-4A1B-9DFA-AEA2BF67A9FA}" destId="{28215AC1-4996-4AFA-A098-7B8D30D4EAE7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996272-F6BA-4267-AE0A-E75B29C3732C}" type="doc">
      <dgm:prSet loTypeId="urn:microsoft.com/office/officeart/2005/8/layout/matrix3" loCatId="matrix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900BAAD-D6DC-4835-9F3E-F288267226C6}">
      <dgm:prSet phldrT="[Текст]" custT="1"/>
      <dgm:spPr/>
      <dgm:t>
        <a:bodyPr/>
        <a:lstStyle/>
        <a:p>
          <a:r>
            <a:rPr lang="ru-RU" sz="1200" b="1" i="1" dirty="0" smtClean="0"/>
            <a:t>«Образовательный проект, направленный на выявление, поддержку и развитие одаренных детей в сфере дополнительного образования»</a:t>
          </a:r>
          <a:endParaRPr lang="ru-RU" sz="1200" b="1" i="1" dirty="0"/>
        </a:p>
      </dgm:t>
    </dgm:pt>
    <dgm:pt modelId="{8F701CE0-472F-4B82-8D99-9668EC708257}" type="parTrans" cxnId="{8481CD84-3A49-4FCD-9E53-0A52DD95B52E}">
      <dgm:prSet/>
      <dgm:spPr/>
      <dgm:t>
        <a:bodyPr/>
        <a:lstStyle/>
        <a:p>
          <a:endParaRPr lang="ru-RU"/>
        </a:p>
      </dgm:t>
    </dgm:pt>
    <dgm:pt modelId="{0ED81185-A46F-41C7-ABF4-6BA11E046C4A}" type="sibTrans" cxnId="{8481CD84-3A49-4FCD-9E53-0A52DD95B52E}">
      <dgm:prSet/>
      <dgm:spPr/>
      <dgm:t>
        <a:bodyPr/>
        <a:lstStyle/>
        <a:p>
          <a:endParaRPr lang="ru-RU"/>
        </a:p>
      </dgm:t>
    </dgm:pt>
    <dgm:pt modelId="{6A55CABB-577A-4B46-85C7-DC75F9A84D81}">
      <dgm:prSet phldrT="[Текст]" custT="1"/>
      <dgm:spPr/>
      <dgm:t>
        <a:bodyPr/>
        <a:lstStyle/>
        <a:p>
          <a:r>
            <a:rPr lang="ru-RU" sz="1200" b="1" i="1" dirty="0" smtClean="0"/>
            <a:t>«Образовательный проект, направленный на обеспечение безопасности жизнедеятельности детей»</a:t>
          </a:r>
          <a:endParaRPr lang="ru-RU" sz="1200" b="1" i="1" dirty="0"/>
        </a:p>
      </dgm:t>
    </dgm:pt>
    <dgm:pt modelId="{BA7F8A61-446F-44B7-A037-F0C127DC6A04}" type="parTrans" cxnId="{2BD43965-6D4D-4D9D-AC7C-39DED0564136}">
      <dgm:prSet/>
      <dgm:spPr/>
      <dgm:t>
        <a:bodyPr/>
        <a:lstStyle/>
        <a:p>
          <a:endParaRPr lang="ru-RU"/>
        </a:p>
      </dgm:t>
    </dgm:pt>
    <dgm:pt modelId="{DF7D3617-0FA5-4831-A201-E4074AE459CF}" type="sibTrans" cxnId="{2BD43965-6D4D-4D9D-AC7C-39DED0564136}">
      <dgm:prSet/>
      <dgm:spPr/>
      <dgm:t>
        <a:bodyPr/>
        <a:lstStyle/>
        <a:p>
          <a:endParaRPr lang="ru-RU"/>
        </a:p>
      </dgm:t>
    </dgm:pt>
    <dgm:pt modelId="{C73EE99D-3E6E-4680-85C0-8D9C329C2956}">
      <dgm:prSet phldrT="[Текст]" phldr="1"/>
      <dgm:spPr/>
      <dgm:t>
        <a:bodyPr/>
        <a:lstStyle/>
        <a:p>
          <a:endParaRPr lang="ru-RU"/>
        </a:p>
      </dgm:t>
    </dgm:pt>
    <dgm:pt modelId="{EE40E7A7-97B2-41E0-A050-D2C0D14C1300}" type="parTrans" cxnId="{F6DE29C6-405D-485C-AD5D-028DC19E57EA}">
      <dgm:prSet/>
      <dgm:spPr/>
      <dgm:t>
        <a:bodyPr/>
        <a:lstStyle/>
        <a:p>
          <a:endParaRPr lang="ru-RU"/>
        </a:p>
      </dgm:t>
    </dgm:pt>
    <dgm:pt modelId="{C82E8C09-480F-4C64-8355-64FA90C05380}" type="sibTrans" cxnId="{F6DE29C6-405D-485C-AD5D-028DC19E57EA}">
      <dgm:prSet/>
      <dgm:spPr/>
      <dgm:t>
        <a:bodyPr/>
        <a:lstStyle/>
        <a:p>
          <a:endParaRPr lang="ru-RU"/>
        </a:p>
      </dgm:t>
    </dgm:pt>
    <dgm:pt modelId="{D598390A-6515-410B-99AC-D18D086104C4}">
      <dgm:prSet phldrT="[Текст]" phldr="1"/>
      <dgm:spPr/>
      <dgm:t>
        <a:bodyPr/>
        <a:lstStyle/>
        <a:p>
          <a:endParaRPr lang="ru-RU"/>
        </a:p>
      </dgm:t>
    </dgm:pt>
    <dgm:pt modelId="{5E510169-794C-46F1-89BC-FDD29F391256}" type="parTrans" cxnId="{465E2EC5-0D1E-4E0F-B761-5A60B05BDA28}">
      <dgm:prSet/>
      <dgm:spPr/>
      <dgm:t>
        <a:bodyPr/>
        <a:lstStyle/>
        <a:p>
          <a:endParaRPr lang="ru-RU"/>
        </a:p>
      </dgm:t>
    </dgm:pt>
    <dgm:pt modelId="{1D9A208C-E9AB-4EE8-B348-63F17F5C13A7}" type="sibTrans" cxnId="{465E2EC5-0D1E-4E0F-B761-5A60B05BDA28}">
      <dgm:prSet/>
      <dgm:spPr/>
      <dgm:t>
        <a:bodyPr/>
        <a:lstStyle/>
        <a:p>
          <a:endParaRPr lang="ru-RU"/>
        </a:p>
      </dgm:t>
    </dgm:pt>
    <dgm:pt modelId="{8EAF5E7F-8823-4AF9-99CB-92DB94B9C3E2}">
      <dgm:prSet custT="1"/>
      <dgm:spPr/>
      <dgm:t>
        <a:bodyPr/>
        <a:lstStyle/>
        <a:p>
          <a:r>
            <a:rPr lang="ru-RU" sz="1200" b="1" i="1" dirty="0" smtClean="0"/>
            <a:t>«Образовательный проект, направленный на повышение доступности качественного дополнительного образования для детей с особыми образовательными возможностями и потребностями</a:t>
          </a:r>
          <a:endParaRPr lang="ru-RU" sz="1200" b="1" i="1" dirty="0"/>
        </a:p>
      </dgm:t>
    </dgm:pt>
    <dgm:pt modelId="{705A17B6-64B0-4F1E-BA91-9DAFABDC4091}" type="parTrans" cxnId="{FB840024-E0A5-4E3C-B830-46939FDC8554}">
      <dgm:prSet/>
      <dgm:spPr/>
      <dgm:t>
        <a:bodyPr/>
        <a:lstStyle/>
        <a:p>
          <a:endParaRPr lang="ru-RU"/>
        </a:p>
      </dgm:t>
    </dgm:pt>
    <dgm:pt modelId="{DA2669DA-2A92-423D-848F-807D274A57E9}" type="sibTrans" cxnId="{FB840024-E0A5-4E3C-B830-46939FDC8554}">
      <dgm:prSet/>
      <dgm:spPr/>
      <dgm:t>
        <a:bodyPr/>
        <a:lstStyle/>
        <a:p>
          <a:endParaRPr lang="ru-RU"/>
        </a:p>
      </dgm:t>
    </dgm:pt>
    <dgm:pt modelId="{C6DD3B1F-C7EB-4D2C-A984-5D8C916FA2FE}">
      <dgm:prSet custT="1"/>
      <dgm:spPr/>
      <dgm:t>
        <a:bodyPr/>
        <a:lstStyle/>
        <a:p>
          <a:r>
            <a:rPr lang="ru-RU" sz="1200" b="1" i="1" dirty="0" smtClean="0"/>
            <a:t>«Образовательный проект, направленный на самоопределение и профессиональную ориентацию детей и молодежи»</a:t>
          </a:r>
          <a:endParaRPr lang="ru-RU" sz="1200" b="1" i="1" dirty="0"/>
        </a:p>
      </dgm:t>
    </dgm:pt>
    <dgm:pt modelId="{7C0BC1B0-0B52-409E-854F-01418CE15297}" type="parTrans" cxnId="{7B6AE148-F332-4092-A2A9-AFD0D6AEE4D0}">
      <dgm:prSet/>
      <dgm:spPr/>
      <dgm:t>
        <a:bodyPr/>
        <a:lstStyle/>
        <a:p>
          <a:endParaRPr lang="ru-RU"/>
        </a:p>
      </dgm:t>
    </dgm:pt>
    <dgm:pt modelId="{DC8E4C09-BD05-4EAB-A6CA-BCCECF045481}" type="sibTrans" cxnId="{7B6AE148-F332-4092-A2A9-AFD0D6AEE4D0}">
      <dgm:prSet/>
      <dgm:spPr/>
      <dgm:t>
        <a:bodyPr/>
        <a:lstStyle/>
        <a:p>
          <a:endParaRPr lang="ru-RU"/>
        </a:p>
      </dgm:t>
    </dgm:pt>
    <dgm:pt modelId="{7D79875A-953A-4664-A2E0-164AFA8F4191}" type="pres">
      <dgm:prSet presAssocID="{EE996272-F6BA-4267-AE0A-E75B29C3732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B687FF-77B2-4474-87D0-EBFD38A00029}" type="pres">
      <dgm:prSet presAssocID="{EE996272-F6BA-4267-AE0A-E75B29C3732C}" presName="diamond" presStyleLbl="bgShp" presStyleIdx="0" presStyleCnt="1" custScaleX="100000" custLinFactNeighborX="-30" custLinFactNeighborY="-911"/>
      <dgm:spPr/>
    </dgm:pt>
    <dgm:pt modelId="{1AA75C78-4800-4922-87AC-025F8734B6DD}" type="pres">
      <dgm:prSet presAssocID="{EE996272-F6BA-4267-AE0A-E75B29C3732C}" presName="quad1" presStyleLbl="node1" presStyleIdx="0" presStyleCnt="4" custScaleX="126487" custScaleY="74366" custLinFactNeighborX="-6765" custLinFactNeighborY="-49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6894F-180B-4E78-8A7D-F35052683031}" type="pres">
      <dgm:prSet presAssocID="{EE996272-F6BA-4267-AE0A-E75B29C3732C}" presName="quad2" presStyleLbl="node1" presStyleIdx="1" presStyleCnt="4" custScaleX="128847" custScaleY="77804" custLinFactNeighborX="24355" custLinFactNeighborY="-66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846FF-42B6-4F03-A44A-DFBA1FB220EF}" type="pres">
      <dgm:prSet presAssocID="{EE996272-F6BA-4267-AE0A-E75B29C3732C}" presName="quad3" presStyleLbl="node1" presStyleIdx="2" presStyleCnt="4" custScaleX="124033" custScaleY="87836" custLinFactNeighborX="-11652" custLinFactNeighborY="148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6A5F8-5A00-4983-829A-22A1FECE19D4}" type="pres">
      <dgm:prSet presAssocID="{EE996272-F6BA-4267-AE0A-E75B29C3732C}" presName="quad4" presStyleLbl="node1" presStyleIdx="3" presStyleCnt="4" custScaleX="130892" custScaleY="88113" custLinFactNeighborX="19397" custLinFactNeighborY="166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614830-F196-4FDC-9E38-C46DABD51CFE}" type="presOf" srcId="{C6DD3B1F-C7EB-4D2C-A984-5D8C916FA2FE}" destId="{CDE846FF-42B6-4F03-A44A-DFBA1FB220EF}" srcOrd="0" destOrd="0" presId="urn:microsoft.com/office/officeart/2005/8/layout/matrix3"/>
    <dgm:cxn modelId="{6E9CDC32-14FB-45EC-95E1-B23C62B250A3}" type="presOf" srcId="{3900BAAD-D6DC-4835-9F3E-F288267226C6}" destId="{1AA75C78-4800-4922-87AC-025F8734B6DD}" srcOrd="0" destOrd="0" presId="urn:microsoft.com/office/officeart/2005/8/layout/matrix3"/>
    <dgm:cxn modelId="{F2D3F78F-556B-4F45-BC24-0E428A57C26C}" type="presOf" srcId="{EE996272-F6BA-4267-AE0A-E75B29C3732C}" destId="{7D79875A-953A-4664-A2E0-164AFA8F4191}" srcOrd="0" destOrd="0" presId="urn:microsoft.com/office/officeart/2005/8/layout/matrix3"/>
    <dgm:cxn modelId="{7240A56D-1F4F-4F3A-9521-9AFE747BE4E2}" type="presOf" srcId="{6A55CABB-577A-4B46-85C7-DC75F9A84D81}" destId="{A056894F-180B-4E78-8A7D-F35052683031}" srcOrd="0" destOrd="0" presId="urn:microsoft.com/office/officeart/2005/8/layout/matrix3"/>
    <dgm:cxn modelId="{2BD43965-6D4D-4D9D-AC7C-39DED0564136}" srcId="{EE996272-F6BA-4267-AE0A-E75B29C3732C}" destId="{6A55CABB-577A-4B46-85C7-DC75F9A84D81}" srcOrd="1" destOrd="0" parTransId="{BA7F8A61-446F-44B7-A037-F0C127DC6A04}" sibTransId="{DF7D3617-0FA5-4831-A201-E4074AE459CF}"/>
    <dgm:cxn modelId="{4B3F1753-ADEC-4478-8D24-5CCC49666861}" type="presOf" srcId="{8EAF5E7F-8823-4AF9-99CB-92DB94B9C3E2}" destId="{B8C6A5F8-5A00-4983-829A-22A1FECE19D4}" srcOrd="0" destOrd="0" presId="urn:microsoft.com/office/officeart/2005/8/layout/matrix3"/>
    <dgm:cxn modelId="{7B6AE148-F332-4092-A2A9-AFD0D6AEE4D0}" srcId="{EE996272-F6BA-4267-AE0A-E75B29C3732C}" destId="{C6DD3B1F-C7EB-4D2C-A984-5D8C916FA2FE}" srcOrd="2" destOrd="0" parTransId="{7C0BC1B0-0B52-409E-854F-01418CE15297}" sibTransId="{DC8E4C09-BD05-4EAB-A6CA-BCCECF045481}"/>
    <dgm:cxn modelId="{465E2EC5-0D1E-4E0F-B761-5A60B05BDA28}" srcId="{EE996272-F6BA-4267-AE0A-E75B29C3732C}" destId="{D598390A-6515-410B-99AC-D18D086104C4}" srcOrd="5" destOrd="0" parTransId="{5E510169-794C-46F1-89BC-FDD29F391256}" sibTransId="{1D9A208C-E9AB-4EE8-B348-63F17F5C13A7}"/>
    <dgm:cxn modelId="{F6DE29C6-405D-485C-AD5D-028DC19E57EA}" srcId="{EE996272-F6BA-4267-AE0A-E75B29C3732C}" destId="{C73EE99D-3E6E-4680-85C0-8D9C329C2956}" srcOrd="4" destOrd="0" parTransId="{EE40E7A7-97B2-41E0-A050-D2C0D14C1300}" sibTransId="{C82E8C09-480F-4C64-8355-64FA90C05380}"/>
    <dgm:cxn modelId="{FB840024-E0A5-4E3C-B830-46939FDC8554}" srcId="{EE996272-F6BA-4267-AE0A-E75B29C3732C}" destId="{8EAF5E7F-8823-4AF9-99CB-92DB94B9C3E2}" srcOrd="3" destOrd="0" parTransId="{705A17B6-64B0-4F1E-BA91-9DAFABDC4091}" sibTransId="{DA2669DA-2A92-423D-848F-807D274A57E9}"/>
    <dgm:cxn modelId="{8481CD84-3A49-4FCD-9E53-0A52DD95B52E}" srcId="{EE996272-F6BA-4267-AE0A-E75B29C3732C}" destId="{3900BAAD-D6DC-4835-9F3E-F288267226C6}" srcOrd="0" destOrd="0" parTransId="{8F701CE0-472F-4B82-8D99-9668EC708257}" sibTransId="{0ED81185-A46F-41C7-ABF4-6BA11E046C4A}"/>
    <dgm:cxn modelId="{D6BD1414-E7D5-4B59-B8F7-D8047AE9AD61}" type="presParOf" srcId="{7D79875A-953A-4664-A2E0-164AFA8F4191}" destId="{1DB687FF-77B2-4474-87D0-EBFD38A00029}" srcOrd="0" destOrd="0" presId="urn:microsoft.com/office/officeart/2005/8/layout/matrix3"/>
    <dgm:cxn modelId="{44C78CB5-3AB0-4A93-844C-379D0576DC19}" type="presParOf" srcId="{7D79875A-953A-4664-A2E0-164AFA8F4191}" destId="{1AA75C78-4800-4922-87AC-025F8734B6DD}" srcOrd="1" destOrd="0" presId="urn:microsoft.com/office/officeart/2005/8/layout/matrix3"/>
    <dgm:cxn modelId="{59F00C0F-AEC5-461C-9A3C-CC9BBC2293BA}" type="presParOf" srcId="{7D79875A-953A-4664-A2E0-164AFA8F4191}" destId="{A056894F-180B-4E78-8A7D-F35052683031}" srcOrd="2" destOrd="0" presId="urn:microsoft.com/office/officeart/2005/8/layout/matrix3"/>
    <dgm:cxn modelId="{7997AB6D-E312-4231-8949-7A041CF900CB}" type="presParOf" srcId="{7D79875A-953A-4664-A2E0-164AFA8F4191}" destId="{CDE846FF-42B6-4F03-A44A-DFBA1FB220EF}" srcOrd="3" destOrd="0" presId="urn:microsoft.com/office/officeart/2005/8/layout/matrix3"/>
    <dgm:cxn modelId="{8E74ED65-AAE5-4BFD-B5AF-2B32EC5BF68E}" type="presParOf" srcId="{7D79875A-953A-4664-A2E0-164AFA8F4191}" destId="{B8C6A5F8-5A00-4983-829A-22A1FECE19D4}" srcOrd="4" destOrd="0" presId="urn:microsoft.com/office/officeart/2005/8/layout/matrix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996272-F6BA-4267-AE0A-E75B29C3732C}" type="doc">
      <dgm:prSet loTypeId="urn:microsoft.com/office/officeart/2005/8/layout/matrix3" loCatId="matrix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900BAAD-D6DC-4835-9F3E-F288267226C6}">
      <dgm:prSet phldrT="[Текст]" custT="1"/>
      <dgm:spPr/>
      <dgm:t>
        <a:bodyPr/>
        <a:lstStyle/>
        <a:p>
          <a:r>
            <a:rPr lang="ru-RU" sz="1000" b="1" i="1" dirty="0" smtClean="0">
              <a:solidFill>
                <a:schemeClr val="tx1"/>
              </a:solidFill>
            </a:rPr>
            <a:t>Профессиональный дебют</a:t>
          </a:r>
          <a:endParaRPr lang="ru-RU" sz="1000" dirty="0">
            <a:solidFill>
              <a:schemeClr val="tx1"/>
            </a:solidFill>
          </a:endParaRPr>
        </a:p>
      </dgm:t>
    </dgm:pt>
    <dgm:pt modelId="{8F701CE0-472F-4B82-8D99-9668EC708257}" type="parTrans" cxnId="{8481CD84-3A49-4FCD-9E53-0A52DD95B52E}">
      <dgm:prSet/>
      <dgm:spPr/>
      <dgm:t>
        <a:bodyPr/>
        <a:lstStyle/>
        <a:p>
          <a:endParaRPr lang="ru-RU"/>
        </a:p>
      </dgm:t>
    </dgm:pt>
    <dgm:pt modelId="{0ED81185-A46F-41C7-ABF4-6BA11E046C4A}" type="sibTrans" cxnId="{8481CD84-3A49-4FCD-9E53-0A52DD95B52E}">
      <dgm:prSet/>
      <dgm:spPr/>
      <dgm:t>
        <a:bodyPr/>
        <a:lstStyle/>
        <a:p>
          <a:endParaRPr lang="ru-RU"/>
        </a:p>
      </dgm:t>
    </dgm:pt>
    <dgm:pt modelId="{6A55CABB-577A-4B46-85C7-DC75F9A84D81}">
      <dgm:prSet phldrT="[Текст]" custT="1"/>
      <dgm:spPr/>
      <dgm:t>
        <a:bodyPr/>
        <a:lstStyle/>
        <a:p>
          <a:r>
            <a:rPr lang="ru-RU" sz="800" b="1" i="1" dirty="0" smtClean="0">
              <a:solidFill>
                <a:schemeClr val="tx1"/>
              </a:solidFill>
            </a:rPr>
            <a:t>Педагог дополнительного образования по направлению деятельности  (социально-гуманитарная)</a:t>
          </a:r>
          <a:endParaRPr lang="ru-RU" sz="800" dirty="0">
            <a:solidFill>
              <a:schemeClr val="tx1"/>
            </a:solidFill>
          </a:endParaRPr>
        </a:p>
      </dgm:t>
    </dgm:pt>
    <dgm:pt modelId="{BA7F8A61-446F-44B7-A037-F0C127DC6A04}" type="parTrans" cxnId="{2BD43965-6D4D-4D9D-AC7C-39DED0564136}">
      <dgm:prSet/>
      <dgm:spPr/>
      <dgm:t>
        <a:bodyPr/>
        <a:lstStyle/>
        <a:p>
          <a:endParaRPr lang="ru-RU"/>
        </a:p>
      </dgm:t>
    </dgm:pt>
    <dgm:pt modelId="{DF7D3617-0FA5-4831-A201-E4074AE459CF}" type="sibTrans" cxnId="{2BD43965-6D4D-4D9D-AC7C-39DED0564136}">
      <dgm:prSet/>
      <dgm:spPr/>
      <dgm:t>
        <a:bodyPr/>
        <a:lstStyle/>
        <a:p>
          <a:endParaRPr lang="ru-RU"/>
        </a:p>
      </dgm:t>
    </dgm:pt>
    <dgm:pt modelId="{C73EE99D-3E6E-4680-85C0-8D9C329C2956}">
      <dgm:prSet phldrT="[Текст]" phldr="1"/>
      <dgm:spPr/>
      <dgm:t>
        <a:bodyPr/>
        <a:lstStyle/>
        <a:p>
          <a:endParaRPr lang="ru-RU" dirty="0"/>
        </a:p>
      </dgm:t>
    </dgm:pt>
    <dgm:pt modelId="{EE40E7A7-97B2-41E0-A050-D2C0D14C1300}" type="parTrans" cxnId="{F6DE29C6-405D-485C-AD5D-028DC19E57EA}">
      <dgm:prSet/>
      <dgm:spPr/>
      <dgm:t>
        <a:bodyPr/>
        <a:lstStyle/>
        <a:p>
          <a:endParaRPr lang="ru-RU"/>
        </a:p>
      </dgm:t>
    </dgm:pt>
    <dgm:pt modelId="{C82E8C09-480F-4C64-8355-64FA90C05380}" type="sibTrans" cxnId="{F6DE29C6-405D-485C-AD5D-028DC19E57EA}">
      <dgm:prSet/>
      <dgm:spPr/>
      <dgm:t>
        <a:bodyPr/>
        <a:lstStyle/>
        <a:p>
          <a:endParaRPr lang="ru-RU"/>
        </a:p>
      </dgm:t>
    </dgm:pt>
    <dgm:pt modelId="{D598390A-6515-410B-99AC-D18D086104C4}">
      <dgm:prSet phldrT="[Текст]" phldr="1"/>
      <dgm:spPr/>
      <dgm:t>
        <a:bodyPr/>
        <a:lstStyle/>
        <a:p>
          <a:endParaRPr lang="ru-RU" dirty="0"/>
        </a:p>
      </dgm:t>
    </dgm:pt>
    <dgm:pt modelId="{5E510169-794C-46F1-89BC-FDD29F391256}" type="parTrans" cxnId="{465E2EC5-0D1E-4E0F-B761-5A60B05BDA28}">
      <dgm:prSet/>
      <dgm:spPr/>
      <dgm:t>
        <a:bodyPr/>
        <a:lstStyle/>
        <a:p>
          <a:endParaRPr lang="ru-RU"/>
        </a:p>
      </dgm:t>
    </dgm:pt>
    <dgm:pt modelId="{1D9A208C-E9AB-4EE8-B348-63F17F5C13A7}" type="sibTrans" cxnId="{465E2EC5-0D1E-4E0F-B761-5A60B05BDA28}">
      <dgm:prSet/>
      <dgm:spPr/>
      <dgm:t>
        <a:bodyPr/>
        <a:lstStyle/>
        <a:p>
          <a:endParaRPr lang="ru-RU"/>
        </a:p>
      </dgm:t>
    </dgm:pt>
    <dgm:pt modelId="{8EAF5E7F-8823-4AF9-99CB-92DB94B9C3E2}">
      <dgm:prSet custT="1"/>
      <dgm:spPr/>
      <dgm:t>
        <a:bodyPr/>
        <a:lstStyle/>
        <a:p>
          <a:r>
            <a:rPr lang="ru-RU" sz="800" b="1" i="1" dirty="0" smtClean="0">
              <a:solidFill>
                <a:schemeClr val="tx1"/>
              </a:solidFill>
            </a:rPr>
            <a:t>Педагог дополнительного образования по направлению деятельности (художественная)</a:t>
          </a:r>
          <a:endParaRPr lang="ru-RU" sz="800" dirty="0">
            <a:solidFill>
              <a:schemeClr val="tx1"/>
            </a:solidFill>
          </a:endParaRPr>
        </a:p>
      </dgm:t>
    </dgm:pt>
    <dgm:pt modelId="{705A17B6-64B0-4F1E-BA91-9DAFABDC4091}" type="parTrans" cxnId="{FB840024-E0A5-4E3C-B830-46939FDC8554}">
      <dgm:prSet/>
      <dgm:spPr/>
      <dgm:t>
        <a:bodyPr/>
        <a:lstStyle/>
        <a:p>
          <a:endParaRPr lang="ru-RU"/>
        </a:p>
      </dgm:t>
    </dgm:pt>
    <dgm:pt modelId="{DA2669DA-2A92-423D-848F-807D274A57E9}" type="sibTrans" cxnId="{FB840024-E0A5-4E3C-B830-46939FDC8554}">
      <dgm:prSet/>
      <dgm:spPr/>
      <dgm:t>
        <a:bodyPr/>
        <a:lstStyle/>
        <a:p>
          <a:endParaRPr lang="ru-RU"/>
        </a:p>
      </dgm:t>
    </dgm:pt>
    <dgm:pt modelId="{C6DD3B1F-C7EB-4D2C-A984-5D8C916FA2FE}">
      <dgm:prSet custT="1"/>
      <dgm:spPr/>
      <dgm:t>
        <a:bodyPr/>
        <a:lstStyle/>
        <a:p>
          <a:r>
            <a:rPr lang="ru-RU" sz="800" b="1" i="1" dirty="0" smtClean="0">
              <a:solidFill>
                <a:schemeClr val="tx1"/>
              </a:solidFill>
            </a:rPr>
            <a:t>Педагог дополнительного образования по направлению деятельности  (туристско-краеведческая)</a:t>
          </a:r>
          <a:endParaRPr lang="ru-RU" sz="800" dirty="0">
            <a:solidFill>
              <a:schemeClr val="tx1"/>
            </a:solidFill>
          </a:endParaRPr>
        </a:p>
      </dgm:t>
    </dgm:pt>
    <dgm:pt modelId="{7C0BC1B0-0B52-409E-854F-01418CE15297}" type="parTrans" cxnId="{7B6AE148-F332-4092-A2A9-AFD0D6AEE4D0}">
      <dgm:prSet/>
      <dgm:spPr/>
      <dgm:t>
        <a:bodyPr/>
        <a:lstStyle/>
        <a:p>
          <a:endParaRPr lang="ru-RU"/>
        </a:p>
      </dgm:t>
    </dgm:pt>
    <dgm:pt modelId="{DC8E4C09-BD05-4EAB-A6CA-BCCECF045481}" type="sibTrans" cxnId="{7B6AE148-F332-4092-A2A9-AFD0D6AEE4D0}">
      <dgm:prSet/>
      <dgm:spPr/>
      <dgm:t>
        <a:bodyPr/>
        <a:lstStyle/>
        <a:p>
          <a:endParaRPr lang="ru-RU"/>
        </a:p>
      </dgm:t>
    </dgm:pt>
    <dgm:pt modelId="{7D79875A-953A-4664-A2E0-164AFA8F4191}" type="pres">
      <dgm:prSet presAssocID="{EE996272-F6BA-4267-AE0A-E75B29C3732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B687FF-77B2-4474-87D0-EBFD38A00029}" type="pres">
      <dgm:prSet presAssocID="{EE996272-F6BA-4267-AE0A-E75B29C3732C}" presName="diamond" presStyleLbl="bgShp" presStyleIdx="0" presStyleCnt="1" custScaleX="100000"/>
      <dgm:spPr/>
    </dgm:pt>
    <dgm:pt modelId="{1AA75C78-4800-4922-87AC-025F8734B6DD}" type="pres">
      <dgm:prSet presAssocID="{EE996272-F6BA-4267-AE0A-E75B29C3732C}" presName="quad1" presStyleLbl="node1" presStyleIdx="0" presStyleCnt="4" custScaleX="111071" custScaleY="74190" custLinFactNeighborX="-10814" custLinFactNeighborY="-55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6894F-180B-4E78-8A7D-F35052683031}" type="pres">
      <dgm:prSet presAssocID="{EE996272-F6BA-4267-AE0A-E75B29C3732C}" presName="quad2" presStyleLbl="node1" presStyleIdx="1" presStyleCnt="4" custScaleX="114658" custScaleY="72230" custLinFactNeighborX="14985" custLinFactNeighborY="-82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846FF-42B6-4F03-A44A-DFBA1FB220EF}" type="pres">
      <dgm:prSet presAssocID="{EE996272-F6BA-4267-AE0A-E75B29C3732C}" presName="quad3" presStyleLbl="node1" presStyleIdx="2" presStyleCnt="4" custScaleX="113043" custScaleY="77621" custLinFactNeighborX="-8556" custLinFactNeighborY="226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6A5F8-5A00-4983-829A-22A1FECE19D4}" type="pres">
      <dgm:prSet presAssocID="{EE996272-F6BA-4267-AE0A-E75B29C3732C}" presName="quad4" presStyleLbl="node1" presStyleIdx="3" presStyleCnt="4" custScaleX="109036" custScaleY="77866" custLinFactNeighborX="13967" custLinFactNeighborY="242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ADAAD2-727F-4A3B-8C77-76C4EF641993}" type="presOf" srcId="{6A55CABB-577A-4B46-85C7-DC75F9A84D81}" destId="{A056894F-180B-4E78-8A7D-F35052683031}" srcOrd="0" destOrd="0" presId="urn:microsoft.com/office/officeart/2005/8/layout/matrix3"/>
    <dgm:cxn modelId="{026B417D-BB2F-4B98-B79C-134E1D761ED1}" type="presOf" srcId="{EE996272-F6BA-4267-AE0A-E75B29C3732C}" destId="{7D79875A-953A-4664-A2E0-164AFA8F4191}" srcOrd="0" destOrd="0" presId="urn:microsoft.com/office/officeart/2005/8/layout/matrix3"/>
    <dgm:cxn modelId="{2BD43965-6D4D-4D9D-AC7C-39DED0564136}" srcId="{EE996272-F6BA-4267-AE0A-E75B29C3732C}" destId="{6A55CABB-577A-4B46-85C7-DC75F9A84D81}" srcOrd="1" destOrd="0" parTransId="{BA7F8A61-446F-44B7-A037-F0C127DC6A04}" sibTransId="{DF7D3617-0FA5-4831-A201-E4074AE459CF}"/>
    <dgm:cxn modelId="{7B6AE148-F332-4092-A2A9-AFD0D6AEE4D0}" srcId="{EE996272-F6BA-4267-AE0A-E75B29C3732C}" destId="{C6DD3B1F-C7EB-4D2C-A984-5D8C916FA2FE}" srcOrd="2" destOrd="0" parTransId="{7C0BC1B0-0B52-409E-854F-01418CE15297}" sibTransId="{DC8E4C09-BD05-4EAB-A6CA-BCCECF045481}"/>
    <dgm:cxn modelId="{465E2EC5-0D1E-4E0F-B761-5A60B05BDA28}" srcId="{EE996272-F6BA-4267-AE0A-E75B29C3732C}" destId="{D598390A-6515-410B-99AC-D18D086104C4}" srcOrd="5" destOrd="0" parTransId="{5E510169-794C-46F1-89BC-FDD29F391256}" sibTransId="{1D9A208C-E9AB-4EE8-B348-63F17F5C13A7}"/>
    <dgm:cxn modelId="{F6DE29C6-405D-485C-AD5D-028DC19E57EA}" srcId="{EE996272-F6BA-4267-AE0A-E75B29C3732C}" destId="{C73EE99D-3E6E-4680-85C0-8D9C329C2956}" srcOrd="4" destOrd="0" parTransId="{EE40E7A7-97B2-41E0-A050-D2C0D14C1300}" sibTransId="{C82E8C09-480F-4C64-8355-64FA90C05380}"/>
    <dgm:cxn modelId="{812799B9-EE14-42B0-968A-7F9330D59C20}" type="presOf" srcId="{C6DD3B1F-C7EB-4D2C-A984-5D8C916FA2FE}" destId="{CDE846FF-42B6-4F03-A44A-DFBA1FB220EF}" srcOrd="0" destOrd="0" presId="urn:microsoft.com/office/officeart/2005/8/layout/matrix3"/>
    <dgm:cxn modelId="{D8656498-B62C-415C-9525-9364E65CA930}" type="presOf" srcId="{3900BAAD-D6DC-4835-9F3E-F288267226C6}" destId="{1AA75C78-4800-4922-87AC-025F8734B6DD}" srcOrd="0" destOrd="0" presId="urn:microsoft.com/office/officeart/2005/8/layout/matrix3"/>
    <dgm:cxn modelId="{18995B2D-C16B-437F-BDAB-2BF629DEFD96}" type="presOf" srcId="{8EAF5E7F-8823-4AF9-99CB-92DB94B9C3E2}" destId="{B8C6A5F8-5A00-4983-829A-22A1FECE19D4}" srcOrd="0" destOrd="0" presId="urn:microsoft.com/office/officeart/2005/8/layout/matrix3"/>
    <dgm:cxn modelId="{FB840024-E0A5-4E3C-B830-46939FDC8554}" srcId="{EE996272-F6BA-4267-AE0A-E75B29C3732C}" destId="{8EAF5E7F-8823-4AF9-99CB-92DB94B9C3E2}" srcOrd="3" destOrd="0" parTransId="{705A17B6-64B0-4F1E-BA91-9DAFABDC4091}" sibTransId="{DA2669DA-2A92-423D-848F-807D274A57E9}"/>
    <dgm:cxn modelId="{8481CD84-3A49-4FCD-9E53-0A52DD95B52E}" srcId="{EE996272-F6BA-4267-AE0A-E75B29C3732C}" destId="{3900BAAD-D6DC-4835-9F3E-F288267226C6}" srcOrd="0" destOrd="0" parTransId="{8F701CE0-472F-4B82-8D99-9668EC708257}" sibTransId="{0ED81185-A46F-41C7-ABF4-6BA11E046C4A}"/>
    <dgm:cxn modelId="{D150AC68-1509-4401-B818-EA3C58840DEB}" type="presParOf" srcId="{7D79875A-953A-4664-A2E0-164AFA8F4191}" destId="{1DB687FF-77B2-4474-87D0-EBFD38A00029}" srcOrd="0" destOrd="0" presId="urn:microsoft.com/office/officeart/2005/8/layout/matrix3"/>
    <dgm:cxn modelId="{B399E1FB-E9DA-482C-96FD-C38339397CD9}" type="presParOf" srcId="{7D79875A-953A-4664-A2E0-164AFA8F4191}" destId="{1AA75C78-4800-4922-87AC-025F8734B6DD}" srcOrd="1" destOrd="0" presId="urn:microsoft.com/office/officeart/2005/8/layout/matrix3"/>
    <dgm:cxn modelId="{449B0DE7-8143-428F-B1CF-792BB4370489}" type="presParOf" srcId="{7D79875A-953A-4664-A2E0-164AFA8F4191}" destId="{A056894F-180B-4E78-8A7D-F35052683031}" srcOrd="2" destOrd="0" presId="urn:microsoft.com/office/officeart/2005/8/layout/matrix3"/>
    <dgm:cxn modelId="{029AFEE7-582D-477C-B4CE-2790060B8B62}" type="presParOf" srcId="{7D79875A-953A-4664-A2E0-164AFA8F4191}" destId="{CDE846FF-42B6-4F03-A44A-DFBA1FB220EF}" srcOrd="3" destOrd="0" presId="urn:microsoft.com/office/officeart/2005/8/layout/matrix3"/>
    <dgm:cxn modelId="{95E60168-4C4E-4D54-8244-DFFB43733C36}" type="presParOf" srcId="{7D79875A-953A-4664-A2E0-164AFA8F4191}" destId="{B8C6A5F8-5A00-4983-829A-22A1FECE19D4}" srcOrd="4" destOrd="0" presId="urn:microsoft.com/office/officeart/2005/8/layout/matrix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950DDF-9F76-4421-B765-D8D7C91FEF60}" type="doc">
      <dgm:prSet loTypeId="urn:microsoft.com/office/officeart/2005/8/layout/radial4" loCatId="relationship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75C15BB-AD96-4810-9D50-FE5F439A4B73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 lIns="0" tIns="0" rIns="0" bIns="0"/>
        <a:lstStyle/>
        <a:p>
          <a:r>
            <a:rPr lang="ru-RU" b="1" dirty="0" smtClean="0">
              <a:solidFill>
                <a:schemeClr val="bg1"/>
              </a:solidFill>
            </a:rPr>
            <a:t>МОЦ г.Брянска</a:t>
          </a:r>
          <a:endParaRPr lang="ru-RU" b="1" dirty="0">
            <a:solidFill>
              <a:schemeClr val="bg1"/>
            </a:solidFill>
          </a:endParaRPr>
        </a:p>
      </dgm:t>
    </dgm:pt>
    <dgm:pt modelId="{D805383D-8387-4C8A-99F3-913A80AAEDFE}" type="parTrans" cxnId="{4D47D575-13BC-4349-B9F6-BE9F0BFF3481}">
      <dgm:prSet/>
      <dgm:spPr/>
      <dgm:t>
        <a:bodyPr/>
        <a:lstStyle/>
        <a:p>
          <a:endParaRPr lang="ru-RU"/>
        </a:p>
      </dgm:t>
    </dgm:pt>
    <dgm:pt modelId="{0193C669-4610-498B-9055-1A3D7B49A2E0}" type="sibTrans" cxnId="{4D47D575-13BC-4349-B9F6-BE9F0BFF3481}">
      <dgm:prSet/>
      <dgm:spPr/>
      <dgm:t>
        <a:bodyPr/>
        <a:lstStyle/>
        <a:p>
          <a:endParaRPr lang="ru-RU"/>
        </a:p>
      </dgm:t>
    </dgm:pt>
    <dgm:pt modelId="{579846E2-4414-4708-81EE-76A8DEAC6CDB}">
      <dgm:prSet phldrT="[Текст]" custT="1"/>
      <dgm:spPr>
        <a:ln>
          <a:solidFill>
            <a:srgbClr val="7030A0"/>
          </a:solidFill>
        </a:ln>
        <a:scene3d>
          <a:camera prst="orthographicFront"/>
          <a:lightRig rig="threePt" dir="t"/>
        </a:scene3d>
        <a:sp3d>
          <a:bevelT w="25400"/>
          <a:bevelB w="0"/>
        </a:sp3d>
      </dgm:spPr>
      <dgm:t>
        <a:bodyPr lIns="0" tIns="0" rIns="0" bIns="0"/>
        <a:lstStyle/>
        <a:p>
          <a:pPr>
            <a:spcAft>
              <a:spcPts val="0"/>
            </a:spcAft>
          </a:pPr>
          <a:r>
            <a:rPr lang="ru-RU" sz="1200" b="1" dirty="0" smtClean="0"/>
            <a:t>Учреждения дополнительного образования</a:t>
          </a:r>
          <a:endParaRPr lang="ru-RU" sz="1200" b="1" dirty="0"/>
        </a:p>
      </dgm:t>
    </dgm:pt>
    <dgm:pt modelId="{2F1F4311-1E07-4CC9-ABBB-924F5DD59FDB}" type="parTrans" cxnId="{8A6EB5ED-B853-486E-A2D2-1D4E06BA8527}">
      <dgm:prSet/>
      <dgm:spPr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B8232D96-10EE-40D3-A715-20F847C7BC48}" type="sibTrans" cxnId="{8A6EB5ED-B853-486E-A2D2-1D4E06BA8527}">
      <dgm:prSet/>
      <dgm:spPr/>
      <dgm:t>
        <a:bodyPr/>
        <a:lstStyle/>
        <a:p>
          <a:endParaRPr lang="ru-RU"/>
        </a:p>
      </dgm:t>
    </dgm:pt>
    <dgm:pt modelId="{460F78A0-9A65-4D96-94C0-33620A706D0B}">
      <dgm:prSet phldrT="[Текст]" custT="1"/>
      <dgm:spPr>
        <a:ln>
          <a:solidFill>
            <a:srgbClr val="7030A0"/>
          </a:solidFill>
        </a:ln>
        <a:scene3d>
          <a:camera prst="orthographicFront"/>
          <a:lightRig rig="threePt" dir="t"/>
        </a:scene3d>
        <a:sp3d>
          <a:bevelT w="25400"/>
          <a:bevelB w="0"/>
        </a:sp3d>
      </dgm:spPr>
      <dgm:t>
        <a:bodyPr lIns="0" tIns="0" rIns="0" bIns="0"/>
        <a:lstStyle/>
        <a:p>
          <a:r>
            <a:rPr lang="ru-RU" sz="1200" b="1" dirty="0" smtClean="0"/>
            <a:t>Средние </a:t>
          </a:r>
          <a:r>
            <a:rPr lang="ru-RU" sz="1200" b="1" dirty="0" err="1" smtClean="0"/>
            <a:t>общеобразо</a:t>
          </a:r>
          <a:r>
            <a:rPr lang="ru-RU" sz="1200" b="1" dirty="0" smtClean="0"/>
            <a:t>-    </a:t>
          </a:r>
          <a:r>
            <a:rPr lang="ru-RU" sz="1200" b="1" dirty="0" err="1" smtClean="0"/>
            <a:t>вательные</a:t>
          </a:r>
          <a:r>
            <a:rPr lang="ru-RU" sz="1200" b="1" dirty="0" smtClean="0"/>
            <a:t> учреждения</a:t>
          </a:r>
          <a:endParaRPr lang="ru-RU" sz="1200" b="1" dirty="0"/>
        </a:p>
      </dgm:t>
    </dgm:pt>
    <dgm:pt modelId="{6E4700DE-49EE-45AF-921A-3A6E85AA2742}" type="parTrans" cxnId="{FFC796E8-2EBB-44A1-A942-30B3114894DC}">
      <dgm:prSet/>
      <dgm:spPr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5C8F640D-5A72-4FF2-9419-90715386B127}" type="sibTrans" cxnId="{FFC796E8-2EBB-44A1-A942-30B3114894DC}">
      <dgm:prSet/>
      <dgm:spPr/>
      <dgm:t>
        <a:bodyPr/>
        <a:lstStyle/>
        <a:p>
          <a:endParaRPr lang="ru-RU"/>
        </a:p>
      </dgm:t>
    </dgm:pt>
    <dgm:pt modelId="{A52106B2-EC67-47A0-B7B6-D6ADFE4134A6}">
      <dgm:prSet phldrT="[Текст]" custT="1"/>
      <dgm:spPr>
        <a:ln>
          <a:solidFill>
            <a:srgbClr val="7030A0"/>
          </a:solidFill>
        </a:ln>
        <a:scene3d>
          <a:camera prst="orthographicFront"/>
          <a:lightRig rig="threePt" dir="t"/>
        </a:scene3d>
        <a:sp3d>
          <a:bevelT w="25400"/>
          <a:bevelB w="0"/>
        </a:sp3d>
      </dgm:spPr>
      <dgm:t>
        <a:bodyPr lIns="0" tIns="0" rIns="0" bIns="0"/>
        <a:lstStyle/>
        <a:p>
          <a:r>
            <a:rPr lang="ru-RU" sz="1200" b="1" dirty="0" smtClean="0"/>
            <a:t>Региональный модельный центр</a:t>
          </a:r>
          <a:endParaRPr lang="ru-RU" sz="1200" b="1" dirty="0"/>
        </a:p>
      </dgm:t>
    </dgm:pt>
    <dgm:pt modelId="{F552F665-5977-4257-81FB-C6D0B1EE45A2}" type="parTrans" cxnId="{D677E263-2E20-4688-9744-D0732023A90B}">
      <dgm:prSet/>
      <dgm:spPr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5F422F6E-B963-40A0-8B9C-923C6472C8C0}" type="sibTrans" cxnId="{D677E263-2E20-4688-9744-D0732023A90B}">
      <dgm:prSet/>
      <dgm:spPr/>
      <dgm:t>
        <a:bodyPr/>
        <a:lstStyle/>
        <a:p>
          <a:endParaRPr lang="ru-RU"/>
        </a:p>
      </dgm:t>
    </dgm:pt>
    <dgm:pt modelId="{D4EB2F32-080D-49BE-B0E4-FC48C5C54C06}">
      <dgm:prSet custT="1"/>
      <dgm:spPr>
        <a:ln>
          <a:solidFill>
            <a:srgbClr val="7030A0"/>
          </a:solidFill>
        </a:ln>
        <a:scene3d>
          <a:camera prst="orthographicFront"/>
          <a:lightRig rig="threePt" dir="t"/>
        </a:scene3d>
        <a:sp3d>
          <a:bevelT w="25400"/>
          <a:bevelB w="0"/>
        </a:sp3d>
      </dgm:spPr>
      <dgm:t>
        <a:bodyPr lIns="0" tIns="0" rIns="0" bIns="0"/>
        <a:lstStyle/>
        <a:p>
          <a:r>
            <a:rPr lang="ru-RU" sz="1000" b="1" dirty="0" smtClean="0"/>
            <a:t>Центр психолого – педагогической, медицинской и социальной помощи «</a:t>
          </a:r>
          <a:r>
            <a:rPr lang="ru-RU" sz="1000" b="1" dirty="0" err="1" smtClean="0"/>
            <a:t>ЛадьЯ</a:t>
          </a:r>
          <a:r>
            <a:rPr lang="ru-RU" sz="1000" b="1" dirty="0" smtClean="0"/>
            <a:t>» г. Брянска</a:t>
          </a:r>
          <a:endParaRPr lang="ru-RU" sz="1000" b="1" dirty="0"/>
        </a:p>
      </dgm:t>
    </dgm:pt>
    <dgm:pt modelId="{4CEFE36C-6679-4B1F-81D0-399128C84AE1}" type="parTrans" cxnId="{7AFAB1E2-1686-424D-A483-7815DC0F0219}">
      <dgm:prSet/>
      <dgm:spPr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94BA91B8-BD66-41F3-AEF5-967DAC0A4B7E}" type="sibTrans" cxnId="{7AFAB1E2-1686-424D-A483-7815DC0F0219}">
      <dgm:prSet/>
      <dgm:spPr/>
      <dgm:t>
        <a:bodyPr/>
        <a:lstStyle/>
        <a:p>
          <a:endParaRPr lang="ru-RU"/>
        </a:p>
      </dgm:t>
    </dgm:pt>
    <dgm:pt modelId="{7C425269-B289-4668-B816-6C7DD6001C13}">
      <dgm:prSet custT="1"/>
      <dgm:spPr>
        <a:ln>
          <a:solidFill>
            <a:srgbClr val="7030A0"/>
          </a:solidFill>
        </a:ln>
        <a:scene3d>
          <a:camera prst="orthographicFront"/>
          <a:lightRig rig="threePt" dir="t"/>
        </a:scene3d>
        <a:sp3d>
          <a:bevelT w="25400"/>
          <a:bevelB w="0"/>
        </a:sp3d>
      </dgm:spPr>
      <dgm:t>
        <a:bodyPr lIns="0" tIns="0" rIns="0" bIns="0"/>
        <a:lstStyle/>
        <a:p>
          <a:r>
            <a:rPr lang="ru-RU" sz="1200" b="1" dirty="0" smtClean="0"/>
            <a:t>Брянский государственный университет</a:t>
          </a:r>
          <a:endParaRPr lang="ru-RU" sz="1200" b="1" dirty="0"/>
        </a:p>
      </dgm:t>
    </dgm:pt>
    <dgm:pt modelId="{033501E3-C5C1-459A-81B4-CE6561D8E344}" type="parTrans" cxnId="{918DA24D-2950-4E24-AC82-A925478C04A9}">
      <dgm:prSet/>
      <dgm:spPr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F079746D-2029-4B8A-9AAC-095B5CB3D2EC}" type="sibTrans" cxnId="{918DA24D-2950-4E24-AC82-A925478C04A9}">
      <dgm:prSet/>
      <dgm:spPr/>
      <dgm:t>
        <a:bodyPr/>
        <a:lstStyle/>
        <a:p>
          <a:endParaRPr lang="ru-RU"/>
        </a:p>
      </dgm:t>
    </dgm:pt>
    <dgm:pt modelId="{63FE3B8D-55F7-4AD3-8B67-BEA649F5AB01}">
      <dgm:prSet custT="1"/>
      <dgm:spPr>
        <a:ln>
          <a:solidFill>
            <a:srgbClr val="7030A0"/>
          </a:solidFill>
        </a:ln>
        <a:scene3d>
          <a:camera prst="orthographicFront"/>
          <a:lightRig rig="threePt" dir="t"/>
        </a:scene3d>
        <a:sp3d>
          <a:bevelT w="25400"/>
          <a:bevelB w="0"/>
        </a:sp3d>
      </dgm:spPr>
      <dgm:t>
        <a:bodyPr lIns="0" tIns="0" rIns="0" bIns="0"/>
        <a:lstStyle/>
        <a:p>
          <a:r>
            <a:rPr lang="ru-RU" sz="1200" b="1" dirty="0" smtClean="0"/>
            <a:t>Управление образования</a:t>
          </a:r>
          <a:r>
            <a:rPr lang="en-US" sz="1200" b="1" dirty="0" smtClean="0"/>
            <a:t> </a:t>
          </a:r>
          <a:r>
            <a:rPr lang="ru-RU" sz="1200" b="1" dirty="0" smtClean="0"/>
            <a:t> БГА</a:t>
          </a:r>
          <a:endParaRPr lang="ru-RU" sz="1200" b="1" dirty="0"/>
        </a:p>
      </dgm:t>
    </dgm:pt>
    <dgm:pt modelId="{8EFA7471-DDF7-4A04-80AD-49E9A49631B7}" type="sibTrans" cxnId="{3B50A651-F758-4A46-A11F-CDFDA87B4F7D}">
      <dgm:prSet/>
      <dgm:spPr/>
      <dgm:t>
        <a:bodyPr/>
        <a:lstStyle/>
        <a:p>
          <a:endParaRPr lang="ru-RU"/>
        </a:p>
      </dgm:t>
    </dgm:pt>
    <dgm:pt modelId="{8CBA0B9B-5467-4FC3-BADD-7780BBAF173C}" type="parTrans" cxnId="{3B50A651-F758-4A46-A11F-CDFDA87B4F7D}">
      <dgm:prSet/>
      <dgm:spPr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A9D30EA8-4EED-4D5E-895F-17EC6771D2AD}">
      <dgm:prSet custT="1"/>
      <dgm:spPr>
        <a:ln>
          <a:solidFill>
            <a:srgbClr val="7030A0"/>
          </a:solidFill>
        </a:ln>
        <a:scene3d>
          <a:camera prst="orthographicFront"/>
          <a:lightRig rig="threePt" dir="t"/>
        </a:scene3d>
        <a:sp3d>
          <a:bevelT w="25400"/>
          <a:bevelB w="0"/>
        </a:sp3d>
      </dgm:spPr>
      <dgm:t>
        <a:bodyPr lIns="0" tIns="0" rIns="0" bIns="0"/>
        <a:lstStyle/>
        <a:p>
          <a:r>
            <a:rPr lang="ru-RU" sz="1200" b="1" dirty="0" smtClean="0"/>
            <a:t>Дошкольные образовательные учреждения</a:t>
          </a:r>
          <a:endParaRPr lang="ru-RU" sz="1200" b="1" dirty="0"/>
        </a:p>
      </dgm:t>
    </dgm:pt>
    <dgm:pt modelId="{8239FDAF-09EA-418A-A92D-ADAF811CC99A}" type="parTrans" cxnId="{E4605140-4F43-45A1-9559-04756C47F581}">
      <dgm:prSet/>
      <dgm:spPr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</dgm:spPr>
      <dgm:t>
        <a:bodyPr/>
        <a:lstStyle/>
        <a:p>
          <a:endParaRPr lang="ru-RU"/>
        </a:p>
      </dgm:t>
    </dgm:pt>
    <dgm:pt modelId="{FCFF329C-69BC-470A-BDBD-9DC5C114611D}" type="sibTrans" cxnId="{E4605140-4F43-45A1-9559-04756C47F581}">
      <dgm:prSet/>
      <dgm:spPr/>
      <dgm:t>
        <a:bodyPr/>
        <a:lstStyle/>
        <a:p>
          <a:endParaRPr lang="ru-RU"/>
        </a:p>
      </dgm:t>
    </dgm:pt>
    <dgm:pt modelId="{01EAA432-D5C2-4C4E-82D9-FC11FC6D5B1D}" type="pres">
      <dgm:prSet presAssocID="{DB950DDF-9F76-4421-B765-D8D7C91FEF6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3390DC-AB14-4DF1-BBA3-A947F714D225}" type="pres">
      <dgm:prSet presAssocID="{A75C15BB-AD96-4810-9D50-FE5F439A4B73}" presName="centerShape" presStyleLbl="node0" presStyleIdx="0" presStyleCnt="1" custLinFactNeighborX="-510"/>
      <dgm:spPr/>
      <dgm:t>
        <a:bodyPr/>
        <a:lstStyle/>
        <a:p>
          <a:endParaRPr lang="ru-RU"/>
        </a:p>
      </dgm:t>
    </dgm:pt>
    <dgm:pt modelId="{00FE0A03-BC8C-4250-9193-7533B4984E31}" type="pres">
      <dgm:prSet presAssocID="{2F1F4311-1E07-4CC9-ABBB-924F5DD59FDB}" presName="parTrans" presStyleLbl="bgSibTrans2D1" presStyleIdx="0" presStyleCnt="7"/>
      <dgm:spPr/>
      <dgm:t>
        <a:bodyPr/>
        <a:lstStyle/>
        <a:p>
          <a:endParaRPr lang="ru-RU"/>
        </a:p>
      </dgm:t>
    </dgm:pt>
    <dgm:pt modelId="{F68C76B0-8161-4BE2-89BA-757BD98FBF84}" type="pres">
      <dgm:prSet presAssocID="{579846E2-4414-4708-81EE-76A8DEAC6CDB}" presName="node" presStyleLbl="node1" presStyleIdx="0" presStyleCnt="7" custScaleX="150159" custScaleY="102168" custRadScaleRad="92111" custRadScaleInc="-67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50BB5-EE86-4083-ABB9-6F60E4109578}" type="pres">
      <dgm:prSet presAssocID="{6E4700DE-49EE-45AF-921A-3A6E85AA2742}" presName="parTrans" presStyleLbl="bgSibTrans2D1" presStyleIdx="1" presStyleCnt="7"/>
      <dgm:spPr/>
      <dgm:t>
        <a:bodyPr/>
        <a:lstStyle/>
        <a:p>
          <a:endParaRPr lang="ru-RU"/>
        </a:p>
      </dgm:t>
    </dgm:pt>
    <dgm:pt modelId="{E838C00E-8F7C-4C59-A6B2-1D0C6A19EFA1}" type="pres">
      <dgm:prSet presAssocID="{460F78A0-9A65-4D96-94C0-33620A706D0B}" presName="node" presStyleLbl="node1" presStyleIdx="1" presStyleCnt="7" custScaleX="152155" custScaleY="163365" custRadScaleRad="91469" custRadScaleInc="-35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82EEB-D704-42AE-AA60-0967A07EC42A}" type="pres">
      <dgm:prSet presAssocID="{F552F665-5977-4257-81FB-C6D0B1EE45A2}" presName="parTrans" presStyleLbl="bgSibTrans2D1" presStyleIdx="2" presStyleCnt="7"/>
      <dgm:spPr/>
      <dgm:t>
        <a:bodyPr/>
        <a:lstStyle/>
        <a:p>
          <a:endParaRPr lang="ru-RU"/>
        </a:p>
      </dgm:t>
    </dgm:pt>
    <dgm:pt modelId="{3321901B-7F02-4A0F-8775-0A6D7374FA43}" type="pres">
      <dgm:prSet presAssocID="{A52106B2-EC67-47A0-B7B6-D6ADFE4134A6}" presName="node" presStyleLbl="node1" presStyleIdx="2" presStyleCnt="7" custScaleX="169950" custScaleY="109465" custRadScaleRad="133096" custRadScaleInc="-25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2AB97-9825-44EB-AADA-BFF975C469AD}" type="pres">
      <dgm:prSet presAssocID="{8CBA0B9B-5467-4FC3-BADD-7780BBAF173C}" presName="parTrans" presStyleLbl="bgSibTrans2D1" presStyleIdx="3" presStyleCnt="7"/>
      <dgm:spPr/>
      <dgm:t>
        <a:bodyPr/>
        <a:lstStyle/>
        <a:p>
          <a:endParaRPr lang="ru-RU"/>
        </a:p>
      </dgm:t>
    </dgm:pt>
    <dgm:pt modelId="{8705216E-96E3-488B-8512-FE45B94E80A1}" type="pres">
      <dgm:prSet presAssocID="{63FE3B8D-55F7-4AD3-8B67-BEA649F5AB01}" presName="node" presStyleLbl="node1" presStyleIdx="3" presStyleCnt="7" custScaleX="136818" custScaleY="102168" custRadScaleRad="121963" custRadScaleInc="-3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22EB7-F3F9-424B-B694-601E414375AC}" type="pres">
      <dgm:prSet presAssocID="{8239FDAF-09EA-418A-A92D-ADAF811CC99A}" presName="parTrans" presStyleLbl="bgSibTrans2D1" presStyleIdx="4" presStyleCnt="7" custScaleX="118340" custLinFactNeighborX="2862"/>
      <dgm:spPr/>
      <dgm:t>
        <a:bodyPr/>
        <a:lstStyle/>
        <a:p>
          <a:endParaRPr lang="ru-RU"/>
        </a:p>
      </dgm:t>
    </dgm:pt>
    <dgm:pt modelId="{92E1F0BB-16B2-405F-8C52-8DD1F68C1F62}" type="pres">
      <dgm:prSet presAssocID="{A9D30EA8-4EED-4D5E-895F-17EC6771D2AD}" presName="node" presStyleLbl="node1" presStyleIdx="4" presStyleCnt="7" custScaleX="175198" custScaleY="102168" custRadScaleRad="88894" custRadScaleInc="300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BFA22-D450-4EC8-9D04-EB5DF67AFC3A}" type="pres">
      <dgm:prSet presAssocID="{033501E3-C5C1-459A-81B4-CE6561D8E344}" presName="parTrans" presStyleLbl="bgSibTrans2D1" presStyleIdx="5" presStyleCnt="7"/>
      <dgm:spPr/>
      <dgm:t>
        <a:bodyPr/>
        <a:lstStyle/>
        <a:p>
          <a:endParaRPr lang="ru-RU"/>
        </a:p>
      </dgm:t>
    </dgm:pt>
    <dgm:pt modelId="{5E4E416D-DF46-4A9C-8ED7-1173FF533839}" type="pres">
      <dgm:prSet presAssocID="{7C425269-B289-4668-B816-6C7DD6001C13}" presName="node" presStyleLbl="node1" presStyleIdx="5" presStyleCnt="7" custScaleX="176618" custScaleY="102168" custRadScaleRad="135102" custRadScaleInc="-949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9D541B-7F1D-4893-8B8C-38D86F659196}" type="pres">
      <dgm:prSet presAssocID="{4CEFE36C-6679-4B1F-81D0-399128C84AE1}" presName="parTrans" presStyleLbl="bgSibTrans2D1" presStyleIdx="6" presStyleCnt="7"/>
      <dgm:spPr/>
      <dgm:t>
        <a:bodyPr/>
        <a:lstStyle/>
        <a:p>
          <a:endParaRPr lang="ru-RU"/>
        </a:p>
      </dgm:t>
    </dgm:pt>
    <dgm:pt modelId="{AD1DC121-39EC-4526-B0FC-47384DB54560}" type="pres">
      <dgm:prSet presAssocID="{D4EB2F32-080D-49BE-B0E4-FC48C5C54C06}" presName="node" presStyleLbl="node1" presStyleIdx="6" presStyleCnt="7" custScaleX="167095" custScaleY="138662" custRadScaleRad="95027" custRadScaleInc="-87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47D575-13BC-4349-B9F6-BE9F0BFF3481}" srcId="{DB950DDF-9F76-4421-B765-D8D7C91FEF60}" destId="{A75C15BB-AD96-4810-9D50-FE5F439A4B73}" srcOrd="0" destOrd="0" parTransId="{D805383D-8387-4C8A-99F3-913A80AAEDFE}" sibTransId="{0193C669-4610-498B-9055-1A3D7B49A2E0}"/>
    <dgm:cxn modelId="{7AFAB1E2-1686-424D-A483-7815DC0F0219}" srcId="{A75C15BB-AD96-4810-9D50-FE5F439A4B73}" destId="{D4EB2F32-080D-49BE-B0E4-FC48C5C54C06}" srcOrd="6" destOrd="0" parTransId="{4CEFE36C-6679-4B1F-81D0-399128C84AE1}" sibTransId="{94BA91B8-BD66-41F3-AEF5-967DAC0A4B7E}"/>
    <dgm:cxn modelId="{74087A68-EE57-4A9D-BF5F-07CD0EAA7CE3}" type="presOf" srcId="{A9D30EA8-4EED-4D5E-895F-17EC6771D2AD}" destId="{92E1F0BB-16B2-405F-8C52-8DD1F68C1F62}" srcOrd="0" destOrd="0" presId="urn:microsoft.com/office/officeart/2005/8/layout/radial4"/>
    <dgm:cxn modelId="{8A6EB5ED-B853-486E-A2D2-1D4E06BA8527}" srcId="{A75C15BB-AD96-4810-9D50-FE5F439A4B73}" destId="{579846E2-4414-4708-81EE-76A8DEAC6CDB}" srcOrd="0" destOrd="0" parTransId="{2F1F4311-1E07-4CC9-ABBB-924F5DD59FDB}" sibTransId="{B8232D96-10EE-40D3-A715-20F847C7BC48}"/>
    <dgm:cxn modelId="{9E8E2E77-5AF9-4502-8050-2AE8DFB87636}" type="presOf" srcId="{A52106B2-EC67-47A0-B7B6-D6ADFE4134A6}" destId="{3321901B-7F02-4A0F-8775-0A6D7374FA43}" srcOrd="0" destOrd="0" presId="urn:microsoft.com/office/officeart/2005/8/layout/radial4"/>
    <dgm:cxn modelId="{FFC796E8-2EBB-44A1-A942-30B3114894DC}" srcId="{A75C15BB-AD96-4810-9D50-FE5F439A4B73}" destId="{460F78A0-9A65-4D96-94C0-33620A706D0B}" srcOrd="1" destOrd="0" parTransId="{6E4700DE-49EE-45AF-921A-3A6E85AA2742}" sibTransId="{5C8F640D-5A72-4FF2-9419-90715386B127}"/>
    <dgm:cxn modelId="{93598FF0-415C-4965-9EBC-F6EA31213356}" type="presOf" srcId="{460F78A0-9A65-4D96-94C0-33620A706D0B}" destId="{E838C00E-8F7C-4C59-A6B2-1D0C6A19EFA1}" srcOrd="0" destOrd="0" presId="urn:microsoft.com/office/officeart/2005/8/layout/radial4"/>
    <dgm:cxn modelId="{81E01E08-190E-4334-BFCE-CBB1C303B483}" type="presOf" srcId="{579846E2-4414-4708-81EE-76A8DEAC6CDB}" destId="{F68C76B0-8161-4BE2-89BA-757BD98FBF84}" srcOrd="0" destOrd="0" presId="urn:microsoft.com/office/officeart/2005/8/layout/radial4"/>
    <dgm:cxn modelId="{40FABB26-70E3-4BA2-9E55-1D3A781A0A8B}" type="presOf" srcId="{4CEFE36C-6679-4B1F-81D0-399128C84AE1}" destId="{4D9D541B-7F1D-4893-8B8C-38D86F659196}" srcOrd="0" destOrd="0" presId="urn:microsoft.com/office/officeart/2005/8/layout/radial4"/>
    <dgm:cxn modelId="{412DD933-7DA2-48C3-B4F1-9761C6080495}" type="presOf" srcId="{F552F665-5977-4257-81FB-C6D0B1EE45A2}" destId="{12A82EEB-D704-42AE-AA60-0967A07EC42A}" srcOrd="0" destOrd="0" presId="urn:microsoft.com/office/officeart/2005/8/layout/radial4"/>
    <dgm:cxn modelId="{D677E263-2E20-4688-9744-D0732023A90B}" srcId="{A75C15BB-AD96-4810-9D50-FE5F439A4B73}" destId="{A52106B2-EC67-47A0-B7B6-D6ADFE4134A6}" srcOrd="2" destOrd="0" parTransId="{F552F665-5977-4257-81FB-C6D0B1EE45A2}" sibTransId="{5F422F6E-B963-40A0-8B9C-923C6472C8C0}"/>
    <dgm:cxn modelId="{E4605140-4F43-45A1-9559-04756C47F581}" srcId="{A75C15BB-AD96-4810-9D50-FE5F439A4B73}" destId="{A9D30EA8-4EED-4D5E-895F-17EC6771D2AD}" srcOrd="4" destOrd="0" parTransId="{8239FDAF-09EA-418A-A92D-ADAF811CC99A}" sibTransId="{FCFF329C-69BC-470A-BDBD-9DC5C114611D}"/>
    <dgm:cxn modelId="{B7569032-6DC4-4C67-8C6E-AB5F8422DD0B}" type="presOf" srcId="{033501E3-C5C1-459A-81B4-CE6561D8E344}" destId="{B95BFA22-D450-4EC8-9D04-EB5DF67AFC3A}" srcOrd="0" destOrd="0" presId="urn:microsoft.com/office/officeart/2005/8/layout/radial4"/>
    <dgm:cxn modelId="{5D0FC37F-B16E-4F01-BC7A-B94DAF99CD21}" type="presOf" srcId="{7C425269-B289-4668-B816-6C7DD6001C13}" destId="{5E4E416D-DF46-4A9C-8ED7-1173FF533839}" srcOrd="0" destOrd="0" presId="urn:microsoft.com/office/officeart/2005/8/layout/radial4"/>
    <dgm:cxn modelId="{52896B0F-9718-4006-9D02-7EE4EBE6B92C}" type="presOf" srcId="{DB950DDF-9F76-4421-B765-D8D7C91FEF60}" destId="{01EAA432-D5C2-4C4E-82D9-FC11FC6D5B1D}" srcOrd="0" destOrd="0" presId="urn:microsoft.com/office/officeart/2005/8/layout/radial4"/>
    <dgm:cxn modelId="{3B50A651-F758-4A46-A11F-CDFDA87B4F7D}" srcId="{A75C15BB-AD96-4810-9D50-FE5F439A4B73}" destId="{63FE3B8D-55F7-4AD3-8B67-BEA649F5AB01}" srcOrd="3" destOrd="0" parTransId="{8CBA0B9B-5467-4FC3-BADD-7780BBAF173C}" sibTransId="{8EFA7471-DDF7-4A04-80AD-49E9A49631B7}"/>
    <dgm:cxn modelId="{1373E763-83DE-4119-8117-0420C3C584C6}" type="presOf" srcId="{8CBA0B9B-5467-4FC3-BADD-7780BBAF173C}" destId="{41E2AB97-9825-44EB-AADA-BFF975C469AD}" srcOrd="0" destOrd="0" presId="urn:microsoft.com/office/officeart/2005/8/layout/radial4"/>
    <dgm:cxn modelId="{3E1BE429-EEA6-46C8-AA98-B842F64263E2}" type="presOf" srcId="{2F1F4311-1E07-4CC9-ABBB-924F5DD59FDB}" destId="{00FE0A03-BC8C-4250-9193-7533B4984E31}" srcOrd="0" destOrd="0" presId="urn:microsoft.com/office/officeart/2005/8/layout/radial4"/>
    <dgm:cxn modelId="{CEFD0F6D-DD02-4F97-A098-9B33D7D88209}" type="presOf" srcId="{6E4700DE-49EE-45AF-921A-3A6E85AA2742}" destId="{2DE50BB5-EE86-4083-ABB9-6F60E4109578}" srcOrd="0" destOrd="0" presId="urn:microsoft.com/office/officeart/2005/8/layout/radial4"/>
    <dgm:cxn modelId="{37C9772D-C5DA-4DFD-B534-D07F95F84881}" type="presOf" srcId="{8239FDAF-09EA-418A-A92D-ADAF811CC99A}" destId="{38322EB7-F3F9-424B-B694-601E414375AC}" srcOrd="0" destOrd="0" presId="urn:microsoft.com/office/officeart/2005/8/layout/radial4"/>
    <dgm:cxn modelId="{01C63F07-664E-4971-ABEA-8EDBC9F4D969}" type="presOf" srcId="{63FE3B8D-55F7-4AD3-8B67-BEA649F5AB01}" destId="{8705216E-96E3-488B-8512-FE45B94E80A1}" srcOrd="0" destOrd="0" presId="urn:microsoft.com/office/officeart/2005/8/layout/radial4"/>
    <dgm:cxn modelId="{918DA24D-2950-4E24-AC82-A925478C04A9}" srcId="{A75C15BB-AD96-4810-9D50-FE5F439A4B73}" destId="{7C425269-B289-4668-B816-6C7DD6001C13}" srcOrd="5" destOrd="0" parTransId="{033501E3-C5C1-459A-81B4-CE6561D8E344}" sibTransId="{F079746D-2029-4B8A-9AAC-095B5CB3D2EC}"/>
    <dgm:cxn modelId="{AF4A324E-8C53-4C63-90C4-B37A5D58CE24}" type="presOf" srcId="{D4EB2F32-080D-49BE-B0E4-FC48C5C54C06}" destId="{AD1DC121-39EC-4526-B0FC-47384DB54560}" srcOrd="0" destOrd="0" presId="urn:microsoft.com/office/officeart/2005/8/layout/radial4"/>
    <dgm:cxn modelId="{4039CAE7-12F8-4191-A4B3-A41F407ECA2B}" type="presOf" srcId="{A75C15BB-AD96-4810-9D50-FE5F439A4B73}" destId="{F73390DC-AB14-4DF1-BBA3-A947F714D225}" srcOrd="0" destOrd="0" presId="urn:microsoft.com/office/officeart/2005/8/layout/radial4"/>
    <dgm:cxn modelId="{6AE9B45F-A517-4291-BA9B-E70792689762}" type="presParOf" srcId="{01EAA432-D5C2-4C4E-82D9-FC11FC6D5B1D}" destId="{F73390DC-AB14-4DF1-BBA3-A947F714D225}" srcOrd="0" destOrd="0" presId="urn:microsoft.com/office/officeart/2005/8/layout/radial4"/>
    <dgm:cxn modelId="{D793648B-EDC1-4654-B4D4-2A14B09E7AB8}" type="presParOf" srcId="{01EAA432-D5C2-4C4E-82D9-FC11FC6D5B1D}" destId="{00FE0A03-BC8C-4250-9193-7533B4984E31}" srcOrd="1" destOrd="0" presId="urn:microsoft.com/office/officeart/2005/8/layout/radial4"/>
    <dgm:cxn modelId="{8552D5A3-B0E4-46DC-A78B-771646AD1A2B}" type="presParOf" srcId="{01EAA432-D5C2-4C4E-82D9-FC11FC6D5B1D}" destId="{F68C76B0-8161-4BE2-89BA-757BD98FBF84}" srcOrd="2" destOrd="0" presId="urn:microsoft.com/office/officeart/2005/8/layout/radial4"/>
    <dgm:cxn modelId="{F81F5A12-AB52-4809-BCD0-58D195B7EFAA}" type="presParOf" srcId="{01EAA432-D5C2-4C4E-82D9-FC11FC6D5B1D}" destId="{2DE50BB5-EE86-4083-ABB9-6F60E4109578}" srcOrd="3" destOrd="0" presId="urn:microsoft.com/office/officeart/2005/8/layout/radial4"/>
    <dgm:cxn modelId="{FDCE02C7-1A60-488A-9736-9B419CCB4A6C}" type="presParOf" srcId="{01EAA432-D5C2-4C4E-82D9-FC11FC6D5B1D}" destId="{E838C00E-8F7C-4C59-A6B2-1D0C6A19EFA1}" srcOrd="4" destOrd="0" presId="urn:microsoft.com/office/officeart/2005/8/layout/radial4"/>
    <dgm:cxn modelId="{10AFE910-DA93-4C59-9544-DB1456054103}" type="presParOf" srcId="{01EAA432-D5C2-4C4E-82D9-FC11FC6D5B1D}" destId="{12A82EEB-D704-42AE-AA60-0967A07EC42A}" srcOrd="5" destOrd="0" presId="urn:microsoft.com/office/officeart/2005/8/layout/radial4"/>
    <dgm:cxn modelId="{1E8B59A2-B53C-4594-A0BB-951B5DDABA6B}" type="presParOf" srcId="{01EAA432-D5C2-4C4E-82D9-FC11FC6D5B1D}" destId="{3321901B-7F02-4A0F-8775-0A6D7374FA43}" srcOrd="6" destOrd="0" presId="urn:microsoft.com/office/officeart/2005/8/layout/radial4"/>
    <dgm:cxn modelId="{37AB7387-2C78-4551-A34C-A16916D8E696}" type="presParOf" srcId="{01EAA432-D5C2-4C4E-82D9-FC11FC6D5B1D}" destId="{41E2AB97-9825-44EB-AADA-BFF975C469AD}" srcOrd="7" destOrd="0" presId="urn:microsoft.com/office/officeart/2005/8/layout/radial4"/>
    <dgm:cxn modelId="{8C579CF9-C7EE-4C56-A793-7E844D6B8F3C}" type="presParOf" srcId="{01EAA432-D5C2-4C4E-82D9-FC11FC6D5B1D}" destId="{8705216E-96E3-488B-8512-FE45B94E80A1}" srcOrd="8" destOrd="0" presId="urn:microsoft.com/office/officeart/2005/8/layout/radial4"/>
    <dgm:cxn modelId="{94222A02-4B78-4549-96C4-03A71DA90244}" type="presParOf" srcId="{01EAA432-D5C2-4C4E-82D9-FC11FC6D5B1D}" destId="{38322EB7-F3F9-424B-B694-601E414375AC}" srcOrd="9" destOrd="0" presId="urn:microsoft.com/office/officeart/2005/8/layout/radial4"/>
    <dgm:cxn modelId="{C551E108-72C5-4F3E-98E1-A2AF83D73122}" type="presParOf" srcId="{01EAA432-D5C2-4C4E-82D9-FC11FC6D5B1D}" destId="{92E1F0BB-16B2-405F-8C52-8DD1F68C1F62}" srcOrd="10" destOrd="0" presId="urn:microsoft.com/office/officeart/2005/8/layout/radial4"/>
    <dgm:cxn modelId="{542F46EA-E331-455B-BF03-EA702B5C6E57}" type="presParOf" srcId="{01EAA432-D5C2-4C4E-82D9-FC11FC6D5B1D}" destId="{B95BFA22-D450-4EC8-9D04-EB5DF67AFC3A}" srcOrd="11" destOrd="0" presId="urn:microsoft.com/office/officeart/2005/8/layout/radial4"/>
    <dgm:cxn modelId="{629CA6D3-65D0-483C-8696-CC621ED3BDB2}" type="presParOf" srcId="{01EAA432-D5C2-4C4E-82D9-FC11FC6D5B1D}" destId="{5E4E416D-DF46-4A9C-8ED7-1173FF533839}" srcOrd="12" destOrd="0" presId="urn:microsoft.com/office/officeart/2005/8/layout/radial4"/>
    <dgm:cxn modelId="{2BF9BB55-098E-41FA-8A25-EC8B0D9C5AB1}" type="presParOf" srcId="{01EAA432-D5C2-4C4E-82D9-FC11FC6D5B1D}" destId="{4D9D541B-7F1D-4893-8B8C-38D86F659196}" srcOrd="13" destOrd="0" presId="urn:microsoft.com/office/officeart/2005/8/layout/radial4"/>
    <dgm:cxn modelId="{31E56F1D-687C-462D-88DC-8F98FE4AE6D3}" type="presParOf" srcId="{01EAA432-D5C2-4C4E-82D9-FC11FC6D5B1D}" destId="{AD1DC121-39EC-4526-B0FC-47384DB54560}" srcOrd="14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FCE77-C166-4995-ACF7-C7F9B22F9A4F}">
      <dsp:nvSpPr>
        <dsp:cNvPr id="0" name=""/>
        <dsp:cNvSpPr/>
      </dsp:nvSpPr>
      <dsp:spPr>
        <a:xfrm>
          <a:off x="0" y="368784"/>
          <a:ext cx="4479043" cy="604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6AFE01-43F1-43E0-9D82-6E1E978E83FC}">
      <dsp:nvSpPr>
        <dsp:cNvPr id="0" name=""/>
        <dsp:cNvSpPr/>
      </dsp:nvSpPr>
      <dsp:spPr>
        <a:xfrm>
          <a:off x="223952" y="14544"/>
          <a:ext cx="3135330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08" tIns="0" rIns="11850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Создание реестра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образовательных организаций</a:t>
          </a:r>
          <a:endParaRPr lang="ru-RU" sz="1400" b="1" kern="1200" dirty="0"/>
        </a:p>
      </dsp:txBody>
      <dsp:txXfrm>
        <a:off x="258537" y="49129"/>
        <a:ext cx="3066160" cy="639310"/>
      </dsp:txXfrm>
    </dsp:sp>
    <dsp:sp modelId="{F75EEA4D-BD8B-4E9D-8503-76048318DF2E}">
      <dsp:nvSpPr>
        <dsp:cNvPr id="0" name=""/>
        <dsp:cNvSpPr/>
      </dsp:nvSpPr>
      <dsp:spPr>
        <a:xfrm>
          <a:off x="0" y="1457424"/>
          <a:ext cx="4479043" cy="604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A400F1-3F0F-4086-AD29-E12D42D6BC75}">
      <dsp:nvSpPr>
        <dsp:cNvPr id="0" name=""/>
        <dsp:cNvSpPr/>
      </dsp:nvSpPr>
      <dsp:spPr>
        <a:xfrm>
          <a:off x="223952" y="1103184"/>
          <a:ext cx="3135330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08" tIns="0" rIns="11850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Опубликование дополнительных общеобразовательных  программ</a:t>
          </a:r>
          <a:endParaRPr lang="ru-RU" sz="1400" b="1" kern="1200" dirty="0"/>
        </a:p>
      </dsp:txBody>
      <dsp:txXfrm>
        <a:off x="258537" y="1137769"/>
        <a:ext cx="3066160" cy="639310"/>
      </dsp:txXfrm>
    </dsp:sp>
    <dsp:sp modelId="{960E37B7-BEA1-428C-B057-2F8521C913E4}">
      <dsp:nvSpPr>
        <dsp:cNvPr id="0" name=""/>
        <dsp:cNvSpPr/>
      </dsp:nvSpPr>
      <dsp:spPr>
        <a:xfrm>
          <a:off x="0" y="2546064"/>
          <a:ext cx="4479043" cy="604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36DA5D-6CBD-4ACE-97ED-5E4415AD3ED1}">
      <dsp:nvSpPr>
        <dsp:cNvPr id="0" name=""/>
        <dsp:cNvSpPr/>
      </dsp:nvSpPr>
      <dsp:spPr>
        <a:xfrm>
          <a:off x="223952" y="2191824"/>
          <a:ext cx="3135330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08" tIns="0" rIns="11850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Экспертиза дополнительных общеобразовательных программ</a:t>
          </a:r>
          <a:endParaRPr lang="ru-RU" sz="1400" b="1" kern="1200" dirty="0"/>
        </a:p>
      </dsp:txBody>
      <dsp:txXfrm>
        <a:off x="258537" y="2226409"/>
        <a:ext cx="3066160" cy="639310"/>
      </dsp:txXfrm>
    </dsp:sp>
    <dsp:sp modelId="{554A6D5B-6BD5-428A-85CF-F403EDAE4EEF}">
      <dsp:nvSpPr>
        <dsp:cNvPr id="0" name=""/>
        <dsp:cNvSpPr/>
      </dsp:nvSpPr>
      <dsp:spPr>
        <a:xfrm>
          <a:off x="0" y="3723404"/>
          <a:ext cx="4479043" cy="604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5609D-C4BA-45A2-8C29-746264CBEA9A}">
      <dsp:nvSpPr>
        <dsp:cNvPr id="0" name=""/>
        <dsp:cNvSpPr/>
      </dsp:nvSpPr>
      <dsp:spPr>
        <a:xfrm>
          <a:off x="223952" y="3280464"/>
          <a:ext cx="3135330" cy="8268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08" tIns="0" rIns="11850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Инвентаризация инфраструктурных, материально-технических и кадровых ресурсов</a:t>
          </a:r>
          <a:endParaRPr lang="ru-RU" sz="1400" b="1" kern="1200" dirty="0"/>
        </a:p>
      </dsp:txBody>
      <dsp:txXfrm>
        <a:off x="264314" y="3320826"/>
        <a:ext cx="3054606" cy="746086"/>
      </dsp:txXfrm>
    </dsp:sp>
    <dsp:sp modelId="{BCE0C009-E322-4E1C-94A5-FF5AB80855BD}">
      <dsp:nvSpPr>
        <dsp:cNvPr id="0" name=""/>
        <dsp:cNvSpPr/>
      </dsp:nvSpPr>
      <dsp:spPr>
        <a:xfrm>
          <a:off x="0" y="4841675"/>
          <a:ext cx="4479043" cy="604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2AF31-208C-4CF4-84E2-4F6FBA2125D4}">
      <dsp:nvSpPr>
        <dsp:cNvPr id="0" name=""/>
        <dsp:cNvSpPr/>
      </dsp:nvSpPr>
      <dsp:spPr>
        <a:xfrm>
          <a:off x="223952" y="4487435"/>
          <a:ext cx="3135330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08" tIns="0" rIns="11850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Внесение сведений в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«Календарь мероприятий»</a:t>
          </a:r>
          <a:endParaRPr lang="ru-RU" sz="1400" b="1" kern="1200" dirty="0"/>
        </a:p>
      </dsp:txBody>
      <dsp:txXfrm>
        <a:off x="258537" y="4522020"/>
        <a:ext cx="3066160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5A68F-44CC-441A-955C-A285F14A4C44}">
      <dsp:nvSpPr>
        <dsp:cNvPr id="0" name=""/>
        <dsp:cNvSpPr/>
      </dsp:nvSpPr>
      <dsp:spPr>
        <a:xfrm rot="5400000">
          <a:off x="-285057" y="318456"/>
          <a:ext cx="1900383" cy="1330268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</a:rPr>
            <a:t>30203</a:t>
          </a:r>
          <a:endParaRPr lang="ru-RU" sz="2000" b="1" kern="1200" dirty="0">
            <a:solidFill>
              <a:srgbClr val="7030A0"/>
            </a:solidFill>
          </a:endParaRPr>
        </a:p>
      </dsp:txBody>
      <dsp:txXfrm rot="-5400000">
        <a:off x="1" y="698532"/>
        <a:ext cx="1330268" cy="570115"/>
      </dsp:txXfrm>
    </dsp:sp>
    <dsp:sp modelId="{644AC566-9B5B-4F1A-94C5-083187D4DA93}">
      <dsp:nvSpPr>
        <dsp:cNvPr id="0" name=""/>
        <dsp:cNvSpPr/>
      </dsp:nvSpPr>
      <dsp:spPr>
        <a:xfrm rot="5400000">
          <a:off x="2123376" y="-783771"/>
          <a:ext cx="1283374" cy="286959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Выдача сертификатов учета</a:t>
          </a:r>
          <a:endParaRPr lang="ru-RU" sz="1800" b="1" kern="1200" dirty="0"/>
        </a:p>
      </dsp:txBody>
      <dsp:txXfrm rot="-5400000">
        <a:off x="1330268" y="71986"/>
        <a:ext cx="2806942" cy="1158076"/>
      </dsp:txXfrm>
    </dsp:sp>
    <dsp:sp modelId="{0B964DD3-A887-4A41-BEFD-FF169494B939}">
      <dsp:nvSpPr>
        <dsp:cNvPr id="0" name=""/>
        <dsp:cNvSpPr/>
      </dsp:nvSpPr>
      <dsp:spPr>
        <a:xfrm rot="5400000">
          <a:off x="-285057" y="2016850"/>
          <a:ext cx="1900383" cy="1330268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</a:rPr>
            <a:t>5952</a:t>
          </a:r>
          <a:endParaRPr lang="ru-RU" sz="2000" b="1" kern="1200" dirty="0">
            <a:solidFill>
              <a:srgbClr val="7030A0"/>
            </a:solidFill>
          </a:endParaRPr>
        </a:p>
      </dsp:txBody>
      <dsp:txXfrm rot="-5400000">
        <a:off x="1" y="2396926"/>
        <a:ext cx="1330268" cy="570115"/>
      </dsp:txXfrm>
    </dsp:sp>
    <dsp:sp modelId="{5D7ABFB9-37C3-48DE-956F-D351D028070D}">
      <dsp:nvSpPr>
        <dsp:cNvPr id="0" name=""/>
        <dsp:cNvSpPr/>
      </dsp:nvSpPr>
      <dsp:spPr>
        <a:xfrm rot="5400000">
          <a:off x="2222419" y="914621"/>
          <a:ext cx="1085290" cy="286959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b="1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Выдача сертификатов финансирования</a:t>
          </a:r>
          <a:endParaRPr lang="ru-RU" sz="1800" b="1" kern="1200" dirty="0"/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/>
        </a:p>
      </dsp:txBody>
      <dsp:txXfrm rot="-5400000">
        <a:off x="1330269" y="1859751"/>
        <a:ext cx="2816612" cy="979332"/>
      </dsp:txXfrm>
    </dsp:sp>
    <dsp:sp modelId="{1CEBD5A0-8AF8-4035-A95D-8F496ABEDBF6}">
      <dsp:nvSpPr>
        <dsp:cNvPr id="0" name=""/>
        <dsp:cNvSpPr/>
      </dsp:nvSpPr>
      <dsp:spPr>
        <a:xfrm rot="5400000">
          <a:off x="-285057" y="3715243"/>
          <a:ext cx="1900383" cy="133026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</a:rPr>
            <a:t>6440</a:t>
          </a:r>
        </a:p>
      </dsp:txBody>
      <dsp:txXfrm rot="-5400000">
        <a:off x="1" y="4095319"/>
        <a:ext cx="1330268" cy="570115"/>
      </dsp:txXfrm>
    </dsp:sp>
    <dsp:sp modelId="{28215AC1-4996-4AFA-A098-7B8D30D4EAE7}">
      <dsp:nvSpPr>
        <dsp:cNvPr id="0" name=""/>
        <dsp:cNvSpPr/>
      </dsp:nvSpPr>
      <dsp:spPr>
        <a:xfrm rot="5400000">
          <a:off x="2147439" y="2613014"/>
          <a:ext cx="1235249" cy="286959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Заключение договоров         с родителями и обучающимися </a:t>
          </a:r>
        </a:p>
      </dsp:txBody>
      <dsp:txXfrm rot="-5400000">
        <a:off x="1330268" y="3490485"/>
        <a:ext cx="2809291" cy="11146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687FF-77B2-4474-87D0-EBFD38A00029}">
      <dsp:nvSpPr>
        <dsp:cNvPr id="0" name=""/>
        <dsp:cNvSpPr/>
      </dsp:nvSpPr>
      <dsp:spPr>
        <a:xfrm>
          <a:off x="94327" y="0"/>
          <a:ext cx="4550736" cy="4550736"/>
        </a:xfrm>
        <a:prstGeom prst="diamond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A75C78-4800-4922-87AC-025F8734B6DD}">
      <dsp:nvSpPr>
        <dsp:cNvPr id="0" name=""/>
        <dsp:cNvSpPr/>
      </dsp:nvSpPr>
      <dsp:spPr>
        <a:xfrm>
          <a:off x="172904" y="345319"/>
          <a:ext cx="2244874" cy="131983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«Образовательный проект, направленный на выявление, поддержку и развитие одаренных детей в сфере дополнительного образования»</a:t>
          </a:r>
          <a:endParaRPr lang="ru-RU" sz="1200" b="1" i="1" kern="1200" dirty="0"/>
        </a:p>
      </dsp:txBody>
      <dsp:txXfrm>
        <a:off x="237333" y="409748"/>
        <a:ext cx="2116016" cy="1190980"/>
      </dsp:txXfrm>
    </dsp:sp>
    <dsp:sp modelId="{A056894F-180B-4E78-8A7D-F35052683031}">
      <dsp:nvSpPr>
        <dsp:cNvPr id="0" name=""/>
        <dsp:cNvSpPr/>
      </dsp:nvSpPr>
      <dsp:spPr>
        <a:xfrm>
          <a:off x="2455361" y="313444"/>
          <a:ext cx="2286759" cy="138085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«Образовательный проект, направленный на обеспечение безопасности жизнедеятельности детей»</a:t>
          </a:r>
          <a:endParaRPr lang="ru-RU" sz="1200" b="1" i="1" kern="1200" dirty="0"/>
        </a:p>
      </dsp:txBody>
      <dsp:txXfrm>
        <a:off x="2522769" y="380852"/>
        <a:ext cx="2151943" cy="1246039"/>
      </dsp:txXfrm>
    </dsp:sp>
    <dsp:sp modelId="{CDE846FF-42B6-4F03-A44A-DFBA1FB220EF}">
      <dsp:nvSpPr>
        <dsp:cNvPr id="0" name=""/>
        <dsp:cNvSpPr/>
      </dsp:nvSpPr>
      <dsp:spPr>
        <a:xfrm>
          <a:off x="107946" y="2607433"/>
          <a:ext cx="2201321" cy="155890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«Образовательный проект, направленный на самоопределение и профессиональную ориентацию детей и молодежи»</a:t>
          </a:r>
          <a:endParaRPr lang="ru-RU" sz="1200" b="1" i="1" kern="1200" dirty="0"/>
        </a:p>
      </dsp:txBody>
      <dsp:txXfrm>
        <a:off x="184045" y="2683532"/>
        <a:ext cx="2049123" cy="1406703"/>
      </dsp:txXfrm>
    </dsp:sp>
    <dsp:sp modelId="{B8C6A5F8-5A00-4983-829A-22A1FECE19D4}">
      <dsp:nvSpPr>
        <dsp:cNvPr id="0" name=""/>
        <dsp:cNvSpPr/>
      </dsp:nvSpPr>
      <dsp:spPr>
        <a:xfrm>
          <a:off x="2419066" y="2639308"/>
          <a:ext cx="2323054" cy="156381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«Образовательный проект, направленный на повышение доступности качественного дополнительного образования для детей с особыми образовательными возможностями и потребностями</a:t>
          </a:r>
          <a:endParaRPr lang="ru-RU" sz="1200" b="1" i="1" kern="1200" dirty="0"/>
        </a:p>
      </dsp:txBody>
      <dsp:txXfrm>
        <a:off x="2495405" y="2715647"/>
        <a:ext cx="2170376" cy="14111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687FF-77B2-4474-87D0-EBFD38A00029}">
      <dsp:nvSpPr>
        <dsp:cNvPr id="0" name=""/>
        <dsp:cNvSpPr/>
      </dsp:nvSpPr>
      <dsp:spPr>
        <a:xfrm>
          <a:off x="0" y="14323"/>
          <a:ext cx="3086179" cy="3086179"/>
        </a:xfrm>
        <a:prstGeom prst="diamond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A75C78-4800-4922-87AC-025F8734B6DD}">
      <dsp:nvSpPr>
        <dsp:cNvPr id="0" name=""/>
        <dsp:cNvSpPr/>
      </dsp:nvSpPr>
      <dsp:spPr>
        <a:xfrm>
          <a:off x="96402" y="240181"/>
          <a:ext cx="1336861" cy="89295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1" kern="1200" dirty="0" smtClean="0">
              <a:solidFill>
                <a:schemeClr val="tx1"/>
              </a:solidFill>
            </a:rPr>
            <a:t>Профессиональный дебют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139993" y="283772"/>
        <a:ext cx="1249679" cy="805776"/>
      </dsp:txXfrm>
    </dsp:sp>
    <dsp:sp modelId="{A056894F-180B-4E78-8A7D-F35052683031}">
      <dsp:nvSpPr>
        <dsp:cNvPr id="0" name=""/>
        <dsp:cNvSpPr/>
      </dsp:nvSpPr>
      <dsp:spPr>
        <a:xfrm>
          <a:off x="1681530" y="208225"/>
          <a:ext cx="1380034" cy="86936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 dirty="0" smtClean="0">
              <a:solidFill>
                <a:schemeClr val="tx1"/>
              </a:solidFill>
            </a:rPr>
            <a:t>Педагог дополнительного образования по направлению деятельности </a:t>
          </a:r>
          <a:r>
            <a:rPr lang="ru-RU" sz="800" b="1" i="1" kern="1200" dirty="0" smtClean="0">
              <a:solidFill>
                <a:schemeClr val="tx1"/>
              </a:solidFill>
            </a:rPr>
            <a:t> (</a:t>
          </a:r>
          <a:r>
            <a:rPr lang="ru-RU" sz="800" b="1" i="1" kern="1200" dirty="0" smtClean="0">
              <a:solidFill>
                <a:schemeClr val="tx1"/>
              </a:solidFill>
            </a:rPr>
            <a:t>социально-гуманитарная)</a:t>
          </a:r>
          <a:endParaRPr lang="ru-RU" sz="800" kern="1200" dirty="0">
            <a:solidFill>
              <a:schemeClr val="tx1"/>
            </a:solidFill>
          </a:endParaRPr>
        </a:p>
      </dsp:txBody>
      <dsp:txXfrm>
        <a:off x="1723969" y="250664"/>
        <a:ext cx="1295156" cy="784489"/>
      </dsp:txXfrm>
    </dsp:sp>
    <dsp:sp modelId="{CDE846FF-42B6-4F03-A44A-DFBA1FB220EF}">
      <dsp:nvSpPr>
        <dsp:cNvPr id="0" name=""/>
        <dsp:cNvSpPr/>
      </dsp:nvSpPr>
      <dsp:spPr>
        <a:xfrm>
          <a:off x="111712" y="1876865"/>
          <a:ext cx="1360596" cy="93425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 dirty="0" smtClean="0">
              <a:solidFill>
                <a:schemeClr val="tx1"/>
              </a:solidFill>
            </a:rPr>
            <a:t>Педагог дополнительного образования по направлению деятельности </a:t>
          </a:r>
          <a:r>
            <a:rPr lang="ru-RU" sz="800" b="1" i="1" kern="1200" dirty="0" smtClean="0">
              <a:solidFill>
                <a:schemeClr val="tx1"/>
              </a:solidFill>
            </a:rPr>
            <a:t> (</a:t>
          </a:r>
          <a:r>
            <a:rPr lang="ru-RU" sz="800" b="1" i="1" kern="1200" dirty="0" smtClean="0">
              <a:solidFill>
                <a:schemeClr val="tx1"/>
              </a:solidFill>
            </a:rPr>
            <a:t>туристско-краеведческая)</a:t>
          </a:r>
          <a:endParaRPr lang="ru-RU" sz="800" kern="1200" dirty="0">
            <a:solidFill>
              <a:schemeClr val="tx1"/>
            </a:solidFill>
          </a:endParaRPr>
        </a:p>
      </dsp:txBody>
      <dsp:txXfrm>
        <a:off x="157318" y="1922471"/>
        <a:ext cx="1269384" cy="843041"/>
      </dsp:txXfrm>
    </dsp:sp>
    <dsp:sp modelId="{B8C6A5F8-5A00-4983-829A-22A1FECE19D4}">
      <dsp:nvSpPr>
        <dsp:cNvPr id="0" name=""/>
        <dsp:cNvSpPr/>
      </dsp:nvSpPr>
      <dsp:spPr>
        <a:xfrm>
          <a:off x="1703111" y="1895906"/>
          <a:ext cx="1312367" cy="937202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 dirty="0" smtClean="0">
              <a:solidFill>
                <a:schemeClr val="tx1"/>
              </a:solidFill>
            </a:rPr>
            <a:t>Педагог дополнительного образования по направлению </a:t>
          </a:r>
          <a:r>
            <a:rPr lang="ru-RU" sz="800" b="1" i="1" kern="1200" dirty="0" smtClean="0">
              <a:solidFill>
                <a:schemeClr val="tx1"/>
              </a:solidFill>
            </a:rPr>
            <a:t>деятельности (</a:t>
          </a:r>
          <a:r>
            <a:rPr lang="ru-RU" sz="800" b="1" i="1" kern="1200" dirty="0" smtClean="0">
              <a:solidFill>
                <a:schemeClr val="tx1"/>
              </a:solidFill>
            </a:rPr>
            <a:t>художественная)</a:t>
          </a:r>
          <a:endParaRPr lang="ru-RU" sz="800" kern="1200" dirty="0">
            <a:solidFill>
              <a:schemeClr val="tx1"/>
            </a:solidFill>
          </a:endParaRPr>
        </a:p>
      </dsp:txBody>
      <dsp:txXfrm>
        <a:off x="1748861" y="1941656"/>
        <a:ext cx="1220867" cy="8457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390DC-AB14-4DF1-BBA3-A947F714D225}">
      <dsp:nvSpPr>
        <dsp:cNvPr id="0" name=""/>
        <dsp:cNvSpPr/>
      </dsp:nvSpPr>
      <dsp:spPr>
        <a:xfrm>
          <a:off x="1746115" y="2582324"/>
          <a:ext cx="1187266" cy="1187266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МОЦ г.Брянска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1919986" y="2756195"/>
        <a:ext cx="839524" cy="839524"/>
      </dsp:txXfrm>
    </dsp:sp>
    <dsp:sp modelId="{00FE0A03-BC8C-4250-9193-7533B4984E31}">
      <dsp:nvSpPr>
        <dsp:cNvPr id="0" name=""/>
        <dsp:cNvSpPr/>
      </dsp:nvSpPr>
      <dsp:spPr>
        <a:xfrm rot="9741043">
          <a:off x="594754" y="3380166"/>
          <a:ext cx="1142816" cy="3383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68C76B0-8161-4BE2-89BA-757BD98FBF84}">
      <dsp:nvSpPr>
        <dsp:cNvPr id="0" name=""/>
        <dsp:cNvSpPr/>
      </dsp:nvSpPr>
      <dsp:spPr>
        <a:xfrm>
          <a:off x="-2324" y="3382955"/>
          <a:ext cx="1247950" cy="6792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/>
        </a:scene3d>
        <a:sp3d>
          <a:bevelT w="25400"/>
          <a:bevelB w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Учреждения дополнительного образования</a:t>
          </a:r>
          <a:endParaRPr lang="ru-RU" sz="1200" b="1" kern="1200" dirty="0"/>
        </a:p>
      </dsp:txBody>
      <dsp:txXfrm>
        <a:off x="17572" y="3402851"/>
        <a:ext cx="1208158" cy="639491"/>
      </dsp:txXfrm>
    </dsp:sp>
    <dsp:sp modelId="{2DE50BB5-EE86-4083-ABB9-6F60E4109578}">
      <dsp:nvSpPr>
        <dsp:cNvPr id="0" name=""/>
        <dsp:cNvSpPr/>
      </dsp:nvSpPr>
      <dsp:spPr>
        <a:xfrm rot="12060132">
          <a:off x="630484" y="2567706"/>
          <a:ext cx="1131180" cy="3383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838C00E-8F7C-4C59-A6B2-1D0C6A19EFA1}">
      <dsp:nvSpPr>
        <dsp:cNvPr id="0" name=""/>
        <dsp:cNvSpPr/>
      </dsp:nvSpPr>
      <dsp:spPr>
        <a:xfrm>
          <a:off x="35788" y="1991100"/>
          <a:ext cx="1264539" cy="1086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/>
        </a:scene3d>
        <a:sp3d>
          <a:bevelT w="25400"/>
          <a:bevelB w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Средние </a:t>
          </a:r>
          <a:r>
            <a:rPr lang="ru-RU" sz="1200" b="1" kern="1200" dirty="0" err="1" smtClean="0"/>
            <a:t>общеобразо</a:t>
          </a:r>
          <a:r>
            <a:rPr lang="ru-RU" sz="1200" b="1" kern="1200" dirty="0" smtClean="0"/>
            <a:t>-    </a:t>
          </a:r>
          <a:r>
            <a:rPr lang="ru-RU" sz="1200" b="1" kern="1200" dirty="0" err="1" smtClean="0"/>
            <a:t>вательные</a:t>
          </a:r>
          <a:r>
            <a:rPr lang="ru-RU" sz="1200" b="1" kern="1200" dirty="0" smtClean="0"/>
            <a:t> учреждения</a:t>
          </a:r>
          <a:endParaRPr lang="ru-RU" sz="1200" b="1" kern="1200" dirty="0"/>
        </a:p>
      </dsp:txBody>
      <dsp:txXfrm>
        <a:off x="67601" y="2022913"/>
        <a:ext cx="1200913" cy="1022537"/>
      </dsp:txXfrm>
    </dsp:sp>
    <dsp:sp modelId="{12A82EEB-D704-42AE-AA60-0967A07EC42A}">
      <dsp:nvSpPr>
        <dsp:cNvPr id="0" name=""/>
        <dsp:cNvSpPr/>
      </dsp:nvSpPr>
      <dsp:spPr>
        <a:xfrm rot="14027474">
          <a:off x="399375" y="1664881"/>
          <a:ext cx="1915884" cy="3383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21901B-7F02-4A0F-8775-0A6D7374FA43}">
      <dsp:nvSpPr>
        <dsp:cNvPr id="0" name=""/>
        <dsp:cNvSpPr/>
      </dsp:nvSpPr>
      <dsp:spPr>
        <a:xfrm>
          <a:off x="85217" y="697232"/>
          <a:ext cx="1412431" cy="7277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/>
        </a:scene3d>
        <a:sp3d>
          <a:bevelT w="25400"/>
          <a:bevelB w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Региональный модельный центр</a:t>
          </a:r>
          <a:endParaRPr lang="ru-RU" sz="1200" b="1" kern="1200" dirty="0"/>
        </a:p>
      </dsp:txBody>
      <dsp:txXfrm>
        <a:off x="106533" y="718548"/>
        <a:ext cx="1369799" cy="685166"/>
      </dsp:txXfrm>
    </dsp:sp>
    <dsp:sp modelId="{41E2AB97-9825-44EB-AADA-BFF975C469AD}">
      <dsp:nvSpPr>
        <dsp:cNvPr id="0" name=""/>
        <dsp:cNvSpPr/>
      </dsp:nvSpPr>
      <dsp:spPr>
        <a:xfrm rot="16172312">
          <a:off x="1467822" y="1453733"/>
          <a:ext cx="1718836" cy="3383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705216E-96E3-488B-8512-FE45B94E80A1}">
      <dsp:nvSpPr>
        <dsp:cNvPr id="0" name=""/>
        <dsp:cNvSpPr/>
      </dsp:nvSpPr>
      <dsp:spPr>
        <a:xfrm>
          <a:off x="1751780" y="423886"/>
          <a:ext cx="1137075" cy="6792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/>
        </a:scene3d>
        <a:sp3d>
          <a:bevelT w="25400"/>
          <a:bevelB w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Управление образования</a:t>
          </a:r>
          <a:r>
            <a:rPr lang="en-US" sz="1200" b="1" kern="1200" dirty="0" smtClean="0"/>
            <a:t> </a:t>
          </a:r>
          <a:r>
            <a:rPr lang="ru-RU" sz="1200" b="1" kern="1200" dirty="0" smtClean="0"/>
            <a:t> БГА</a:t>
          </a:r>
          <a:endParaRPr lang="ru-RU" sz="1200" b="1" kern="1200" dirty="0"/>
        </a:p>
      </dsp:txBody>
      <dsp:txXfrm>
        <a:off x="1771676" y="443782"/>
        <a:ext cx="1097283" cy="639491"/>
      </dsp:txXfrm>
    </dsp:sp>
    <dsp:sp modelId="{38322EB7-F3F9-424B-B694-601E414375AC}">
      <dsp:nvSpPr>
        <dsp:cNvPr id="0" name=""/>
        <dsp:cNvSpPr/>
      </dsp:nvSpPr>
      <dsp:spPr>
        <a:xfrm rot="1039193">
          <a:off x="2873421" y="3365391"/>
          <a:ext cx="1295281" cy="3383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E1F0BB-16B2-405F-8C52-8DD1F68C1F62}">
      <dsp:nvSpPr>
        <dsp:cNvPr id="0" name=""/>
        <dsp:cNvSpPr/>
      </dsp:nvSpPr>
      <dsp:spPr>
        <a:xfrm>
          <a:off x="3284170" y="3357861"/>
          <a:ext cx="1456046" cy="6792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/>
        </a:scene3d>
        <a:sp3d>
          <a:bevelT w="25400"/>
          <a:bevelB w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Дошкольные образовательные учреждения</a:t>
          </a:r>
          <a:endParaRPr lang="ru-RU" sz="1200" b="1" kern="1200" dirty="0"/>
        </a:p>
      </dsp:txBody>
      <dsp:txXfrm>
        <a:off x="3304066" y="3377757"/>
        <a:ext cx="1416254" cy="639491"/>
      </dsp:txXfrm>
    </dsp:sp>
    <dsp:sp modelId="{B95BFA22-D450-4EC8-9D04-EB5DF67AFC3A}">
      <dsp:nvSpPr>
        <dsp:cNvPr id="0" name=""/>
        <dsp:cNvSpPr/>
      </dsp:nvSpPr>
      <dsp:spPr>
        <a:xfrm rot="18356072">
          <a:off x="2347466" y="1633095"/>
          <a:ext cx="1975841" cy="3383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E4E416D-DF46-4A9C-8ED7-1173FF533839}">
      <dsp:nvSpPr>
        <dsp:cNvPr id="0" name=""/>
        <dsp:cNvSpPr/>
      </dsp:nvSpPr>
      <dsp:spPr>
        <a:xfrm>
          <a:off x="3181234" y="662731"/>
          <a:ext cx="1467848" cy="6792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/>
        </a:scene3d>
        <a:sp3d>
          <a:bevelT w="25400"/>
          <a:bevelB w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Брянский государственный университет</a:t>
          </a:r>
          <a:endParaRPr lang="ru-RU" sz="1200" b="1" kern="1200" dirty="0"/>
        </a:p>
      </dsp:txBody>
      <dsp:txXfrm>
        <a:off x="3201130" y="682627"/>
        <a:ext cx="1428056" cy="639491"/>
      </dsp:txXfrm>
    </dsp:sp>
    <dsp:sp modelId="{4D9D541B-7F1D-4893-8B8C-38D86F659196}">
      <dsp:nvSpPr>
        <dsp:cNvPr id="0" name=""/>
        <dsp:cNvSpPr/>
      </dsp:nvSpPr>
      <dsp:spPr>
        <a:xfrm rot="20257520">
          <a:off x="2908637" y="2518776"/>
          <a:ext cx="1233129" cy="33837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1DC121-39EC-4526-B0FC-47384DB54560}">
      <dsp:nvSpPr>
        <dsp:cNvPr id="0" name=""/>
        <dsp:cNvSpPr/>
      </dsp:nvSpPr>
      <dsp:spPr>
        <a:xfrm>
          <a:off x="3400996" y="1992299"/>
          <a:ext cx="1388703" cy="921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7030A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threePt" dir="t"/>
        </a:scene3d>
        <a:sp3d>
          <a:bevelT w="25400"/>
          <a:bevelB w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Центр психолого – педагогической, медицинской и социальной помощи «</a:t>
          </a:r>
          <a:r>
            <a:rPr lang="ru-RU" sz="1000" b="1" kern="1200" dirty="0" err="1" smtClean="0"/>
            <a:t>ЛадьЯ</a:t>
          </a:r>
          <a:r>
            <a:rPr lang="ru-RU" sz="1000" b="1" kern="1200" dirty="0" smtClean="0"/>
            <a:t>» </a:t>
          </a:r>
          <a:r>
            <a:rPr lang="ru-RU" sz="1000" b="1" kern="1200" dirty="0" smtClean="0"/>
            <a:t>г</a:t>
          </a:r>
          <a:r>
            <a:rPr lang="ru-RU" sz="1000" b="1" kern="1200" dirty="0" smtClean="0"/>
            <a:t>. Брянска</a:t>
          </a:r>
          <a:endParaRPr lang="ru-RU" sz="1000" b="1" kern="1200" dirty="0"/>
        </a:p>
      </dsp:txBody>
      <dsp:txXfrm>
        <a:off x="3427998" y="2019301"/>
        <a:ext cx="1334699" cy="867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0.39088</cdr:x>
      <cdr:y>0.07428</cdr:y>
    </cdr:from>
    <cdr:to>
      <cdr:x>0.5129</cdr:x>
      <cdr:y>0.17955</cdr:y>
    </cdr:to>
    <cdr:sp macro="" textlink="">
      <cdr:nvSpPr>
        <cdr:cNvPr id="4" name="Выноска 3 3"/>
        <cdr:cNvSpPr/>
      </cdr:nvSpPr>
      <cdr:spPr>
        <a:xfrm xmlns:a="http://schemas.openxmlformats.org/drawingml/2006/main" flipH="1">
          <a:off x="2513927" y="379892"/>
          <a:ext cx="784774" cy="538379"/>
        </a:xfrm>
        <a:prstGeom xmlns:a="http://schemas.openxmlformats.org/drawingml/2006/main" prst="borderCallout3">
          <a:avLst>
            <a:gd name="adj1" fmla="val 43983"/>
            <a:gd name="adj2" fmla="val 856"/>
            <a:gd name="adj3" fmla="val 43857"/>
            <a:gd name="adj4" fmla="val -28826"/>
            <a:gd name="adj5" fmla="val 102954"/>
            <a:gd name="adj6" fmla="val -28826"/>
            <a:gd name="adj7" fmla="val 268989"/>
            <a:gd name="adj8" fmla="val -26683"/>
          </a:avLst>
        </a:prstGeom>
        <a:noFill xmlns:a="http://schemas.openxmlformats.org/drawingml/2006/main"/>
        <a:ln xmlns:a="http://schemas.openxmlformats.org/drawingml/2006/main" w="31750">
          <a:solidFill>
            <a:srgbClr val="7030A0"/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accent1"/>
        </a:lnRef>
        <a:fillRef xmlns:a="http://schemas.openxmlformats.org/drawingml/2006/main" idx="1003">
          <a:schemeClr val="l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rtlCol="0" anchor="t" anchorCtr="1"/>
        <a:lstStyle xmlns:a="http://schemas.openxmlformats.org/drawingml/2006/main"/>
        <a:p xmlns:a="http://schemas.openxmlformats.org/drawingml/2006/main">
          <a:pPr algn="ctr"/>
          <a:endParaRPr lang="ru-RU" sz="600" b="1" kern="1200" dirty="0" smtClean="0"/>
        </a:p>
        <a:p xmlns:a="http://schemas.openxmlformats.org/drawingml/2006/main">
          <a:pPr algn="ctr"/>
          <a:r>
            <a:rPr lang="ru-RU" sz="1800" b="1" kern="1200" dirty="0" smtClean="0"/>
            <a:t>72 % </a:t>
          </a:r>
          <a:endParaRPr lang="ru-RU" sz="1800" b="1" kern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83A22-0D00-4B52-8028-9D09265BBAFD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BBE7C-1876-4A11-BA6B-0089389B8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1022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501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800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082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316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71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812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05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892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474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622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68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F69E2-94FB-49C6-875A-5C1860A00F19}" type="datetimeFigureOut">
              <a:rPr lang="ru-RU" smtClean="0"/>
              <a:pPr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334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2.jpeg" Type="http://schemas.openxmlformats.org/officeDocument/2006/relationships/image"/><Relationship Id="rId5" Target="../media/image11.jpeg" Type="http://schemas.openxmlformats.org/officeDocument/2006/relationships/image"/><Relationship Id="rId4" Target="../media/image10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diagrams/layout3.xml" Type="http://schemas.openxmlformats.org/officeDocument/2006/relationships/diagramLayout"/><Relationship Id="rId7" Target="../diagrams/drawing3.xml" Type="http://schemas.microsoft.com/office/2007/relationships/diagramDrawing"/><Relationship Id="rId2" Target="../diagrams/data3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media/image13.jpeg" Type="http://schemas.openxmlformats.org/officeDocument/2006/relationships/image"/><Relationship Id="rId5" Target="../diagrams/colors3.xml" Type="http://schemas.openxmlformats.org/officeDocument/2006/relationships/diagramColors"/><Relationship Id="rId4" Target="../diagrams/quickStyle3.xml" Type="http://schemas.openxmlformats.org/officeDocument/2006/relationships/diagramQuickStyle"/></Relationships>
</file>

<file path=ppt/slides/_rels/slide12.xml.rels><?xml version="1.0" encoding="UTF-8" standalone="yes" ?><Relationships xmlns="http://schemas.openxmlformats.org/package/2006/relationships"><Relationship Id="rId8" Target="../media/image15.jpeg" Type="http://schemas.openxmlformats.org/officeDocument/2006/relationships/image"/><Relationship Id="rId3" Target="../diagrams/layout4.xml" Type="http://schemas.openxmlformats.org/officeDocument/2006/relationships/diagramLayout"/><Relationship Id="rId7" Target="../media/image14.jpeg" Type="http://schemas.openxmlformats.org/officeDocument/2006/relationships/image"/><Relationship Id="rId2" Target="../diagrams/data4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charts/chart3.xml" Type="http://schemas.openxmlformats.org/officeDocument/2006/relationships/chart"/><Relationship Id="rId5" Target="../diagrams/colors4.xml" Type="http://schemas.openxmlformats.org/officeDocument/2006/relationships/diagramColors"/><Relationship Id="rId10" Target="../diagrams/drawing4.xml" Type="http://schemas.microsoft.com/office/2007/relationships/diagramDrawing"/><Relationship Id="rId4" Target="../diagrams/quickStyle4.xml" Type="http://schemas.openxmlformats.org/officeDocument/2006/relationships/diagramQuickStyle"/><Relationship Id="rId9" Target="../media/image16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8" Target="../media/image17.jpeg" Type="http://schemas.openxmlformats.org/officeDocument/2006/relationships/image"/><Relationship Id="rId13" Target="../media/image22.jpeg" Type="http://schemas.openxmlformats.org/officeDocument/2006/relationships/image"/><Relationship Id="rId18" Target="../media/image27.jpeg" Type="http://schemas.openxmlformats.org/officeDocument/2006/relationships/image"/><Relationship Id="rId3" Target="https://vk.com/club200859918" TargetMode="External" Type="http://schemas.openxmlformats.org/officeDocument/2006/relationships/hyperlink"/><Relationship Id="rId21" Target="../diagrams/drawing5.xml" Type="http://schemas.microsoft.com/office/2007/relationships/diagramDrawing"/><Relationship Id="rId7" Target="../diagrams/colors5.xml" Type="http://schemas.openxmlformats.org/officeDocument/2006/relationships/diagramColors"/><Relationship Id="rId12" Target="../media/image21.jpeg" Type="http://schemas.openxmlformats.org/officeDocument/2006/relationships/image"/><Relationship Id="rId17" Target="../media/image26.jpeg" Type="http://schemas.openxmlformats.org/officeDocument/2006/relationships/image"/><Relationship Id="rId2" Target="http://cvrsov.ucoz.ru/index/municipalnyj_opornyj_centr_dod/0-183" TargetMode="External" Type="http://schemas.openxmlformats.org/officeDocument/2006/relationships/hyperlink"/><Relationship Id="rId16" Target="../media/image25.jpeg" Type="http://schemas.openxmlformats.org/officeDocument/2006/relationships/image"/><Relationship Id="rId20" Target="../media/image29.jpeg" Type="http://schemas.openxmlformats.org/officeDocument/2006/relationships/image"/><Relationship Id="rId1" Target="../slideLayouts/slideLayout2.xml" Type="http://schemas.openxmlformats.org/officeDocument/2006/relationships/slideLayout"/><Relationship Id="rId6" Target="../diagrams/quickStyle5.xml" Type="http://schemas.openxmlformats.org/officeDocument/2006/relationships/diagramQuickStyle"/><Relationship Id="rId11" Target="../media/image20.jpeg" Type="http://schemas.openxmlformats.org/officeDocument/2006/relationships/image"/><Relationship Id="rId5" Target="../diagrams/layout5.xml" Type="http://schemas.openxmlformats.org/officeDocument/2006/relationships/diagramLayout"/><Relationship Id="rId15" Target="../media/image24.jpeg" Type="http://schemas.openxmlformats.org/officeDocument/2006/relationships/image"/><Relationship Id="rId10" Target="../media/image19.jpeg" Type="http://schemas.openxmlformats.org/officeDocument/2006/relationships/image"/><Relationship Id="rId19" Target="../media/image28.jpeg" Type="http://schemas.openxmlformats.org/officeDocument/2006/relationships/image"/><Relationship Id="rId4" Target="../diagrams/data5.xml" Type="http://schemas.openxmlformats.org/officeDocument/2006/relationships/diagramData"/><Relationship Id="rId9" Target="../media/image18.jpeg" Type="http://schemas.openxmlformats.org/officeDocument/2006/relationships/image"/><Relationship Id="rId14" Target="../media/image23.jpeg" Type="http://schemas.openxmlformats.org/officeDocument/2006/relationships/image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7.jpeg" Type="http://schemas.openxmlformats.org/officeDocument/2006/relationships/image"/><Relationship Id="rId5" Target="../media/image6.jpeg" Type="http://schemas.openxmlformats.org/officeDocument/2006/relationships/image"/><Relationship Id="rId4" Target="../media/image5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>
                <a:tint val="93000"/>
                <a:satMod val="150000"/>
                <a:shade val="98000"/>
                <a:lumMod val="102000"/>
              </a:schemeClr>
            </a:gs>
            <a:gs pos="50000">
              <a:schemeClr val="lt1">
                <a:tint val="98000"/>
                <a:satMod val="130000"/>
                <a:shade val="90000"/>
                <a:lumMod val="103000"/>
              </a:schemeClr>
            </a:gs>
            <a:gs pos="100000">
              <a:schemeClr val="lt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ои документы\МОЦ\МОЦ\Эмблема МО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86950" y="0"/>
            <a:ext cx="2135449" cy="2344370"/>
          </a:xfrm>
          <a:prstGeom prst="rect">
            <a:avLst/>
          </a:prstGeom>
          <a:noFill/>
        </p:spPr>
      </p:pic>
      <p:pic>
        <p:nvPicPr>
          <p:cNvPr id="1027" name="Picture 3" descr="E:\Мои документы\ЦВР\ЦВР\Эмблема новая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937"/>
            <a:ext cx="3352800" cy="240703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16149" y="176094"/>
            <a:ext cx="89207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Муниципальный опорный центр дополнительного </a:t>
            </a: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образования детей г.Брянска </a:t>
            </a:r>
          </a:p>
          <a:p>
            <a:pPr algn="ctr"/>
            <a:endParaRPr lang="ru-RU" sz="2400" b="1" i="1" dirty="0">
              <a:solidFill>
                <a:srgbClr val="00B05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ru-RU" sz="2400" b="1" i="1" dirty="0" smtClean="0">
              <a:solidFill>
                <a:srgbClr val="00B05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4800" b="1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_________________________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064583" y="1723116"/>
            <a:ext cx="10352567" cy="37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КОНФЕРЕНЦИЯ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«ИТОГИ РЕАЛИЗАЦИИ ЦЕЛЕВОЙ МОДЕЛИ РАЗВИТИЯ РЕГИОНАЛЬНОЙ СИСТЕМЫ ДОПОЛНИТЕЛЬНОГО ОБРАЗОВАНИЯ ДЕТЕЙ БРЯНСКОЙ ОБЛАСТИ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РАМКАХ ПРОЕКТА «УСПЕХ КАЖДОГО РЕБЕНКА»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  2021-2022 УЧЕБНЫЙ ГОД»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212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descr="https://57kpspb.caduk.ru/images/dfbaaf6e.png" id="51" name="AutoShape 17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descr="https://57kpspb.caduk.ru/images/dfbaaf6e.png" id="68" name="AutoShape 19"/>
          <p:cNvSpPr>
            <a:spLocks noChangeArrowheads="1" noChangeAspect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descr="https://57kpspb.caduk.ru/images/dfbaaf6e.png" id="70" name="AutoShape 21"/>
          <p:cNvSpPr>
            <a:spLocks noChangeArrowheads="1" noChangeAspect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6858198"/>
              </p:ext>
            </p:extLst>
          </p:nvPr>
        </p:nvGraphicFramePr>
        <p:xfrm>
          <a:off x="0" y="10633"/>
          <a:ext cx="12192000" cy="6713209"/>
        </p:xfrm>
        <a:graphic>
          <a:graphicData uri="http://schemas.openxmlformats.org/drawingml/2006/table">
            <a:tbl>
              <a:tblPr bandRow="1" firstRow="1">
                <a:tableStyleId>{2D5ABB26-0587-4C30-8999-92F81FD0307C}</a:tableStyleId>
              </a:tblPr>
              <a:tblGrid>
                <a:gridCol w="12192000"/>
              </a:tblGrid>
              <a:tr h="669851"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dirty="0" lang="ru-RU" smtClean="0" sz="2400">
                          <a:solidFill>
                            <a:schemeClr val="bg1"/>
                          </a:solidFill>
                        </a:rPr>
                        <a:t>Повышение профессионального мастерства педагогических работников</a:t>
                      </a:r>
                      <a:endParaRPr dirty="0" lang="ru-RU" sz="24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rgbClr val="7030A0"/>
                    </a:solidFill>
                  </a:tcPr>
                </a:tc>
              </a:tr>
              <a:tr h="6043358"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b="1" dirty="0" lang="ru-RU" sz="120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</a:tbl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18977" y="1222735"/>
            <a:ext cx="5043599" cy="131844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t" anchorCtr="1" bIns="0" lIns="0" rIns="0" rtlCol="0" tIns="0">
            <a:scene3d>
              <a:camera prst="orthographicFront"/>
              <a:lightRig dir="t" rig="threePt"/>
            </a:scene3d>
            <a:sp3d extrusionH="57150">
              <a:bevelT h="38100" w="38100"/>
            </a:sp3d>
          </a:bodyPr>
          <a:lstStyle/>
          <a:p>
            <a:pPr indent="-180975" lvl="0" marL="180975">
              <a:buFont charset="2" pitchFamily="2" typeface="Wingdings"/>
              <a:buChar char="q"/>
            </a:pPr>
            <a:endParaRPr dirty="0" lang="ru-RU" smtClean="0" sz="1400">
              <a:solidFill>
                <a:schemeClr val="tx1"/>
              </a:solidFill>
            </a:endParaRPr>
          </a:p>
          <a:p>
            <a:pPr defTabSz="180975" indent="-266700" lvl="0" marL="266700">
              <a:buClr>
                <a:srgbClr val="00B050"/>
              </a:buClr>
              <a:buFont charset="2" pitchFamily="2" typeface="Wingdings"/>
              <a:buChar char="q"/>
              <a:tabLst>
                <a:tab algn="l" pos="85725"/>
              </a:tabLst>
            </a:pPr>
            <a:r>
              <a:rPr dirty="0" lang="ru-RU" smtClean="0" sz="1400"/>
              <a:t>разработка краткосрочных дополнительных общеобразовательных программ;</a:t>
            </a:r>
          </a:p>
          <a:p>
            <a:pPr defTabSz="180975" indent="-266700" lvl="0" marL="266700">
              <a:buClr>
                <a:srgbClr val="00B050"/>
              </a:buClr>
              <a:buFont charset="2" pitchFamily="2" typeface="Wingdings"/>
              <a:buChar char="q"/>
              <a:tabLst>
                <a:tab algn="l" pos="85725"/>
              </a:tabLst>
            </a:pPr>
            <a:r>
              <a:rPr dirty="0" lang="ru-RU" smtClean="0" sz="1400"/>
              <a:t>разработка летнего модуля к дополнительной общеобразовательной  программе</a:t>
            </a:r>
          </a:p>
          <a:p>
            <a:pPr indent="-265113" lvl="0" marL="265113">
              <a:buClr>
                <a:srgbClr val="7030A0"/>
              </a:buClr>
              <a:buFont charset="2" pitchFamily="2" typeface="Wingdings"/>
              <a:buChar char="q"/>
            </a:pPr>
            <a:endParaRPr dirty="0" lang="ru-RU" smtClean="0" sz="1400"/>
          </a:p>
          <a:p>
            <a:pPr indent="-265113" lvl="0" marL="265113">
              <a:buClr>
                <a:srgbClr val="7030A0"/>
              </a:buClr>
              <a:buFont charset="2" pitchFamily="2" typeface="Wingdings"/>
              <a:buChar char="q"/>
            </a:pPr>
            <a:endParaRPr dirty="0" lang="ru-RU" smtClean="0" sz="140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8587" y="829330"/>
            <a:ext cx="3232297" cy="47846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 anchorCtr="1" bIns="0" lIns="0" rIns="0" rtlCol="0" tIns="0"/>
          <a:lstStyle/>
          <a:p>
            <a:pPr algn="ctr" lvl="0"/>
            <a:r>
              <a:rPr b="1" dirty="0" lang="ru-RU" smtClean="0"/>
              <a:t>Творческие группы</a:t>
            </a:r>
            <a:endParaRPr b="1" dirty="0" lang="ru-RU">
              <a:solidFill>
                <a:srgbClr val="C00000"/>
              </a:solidFill>
              <a:latin charset="0" panose="02020603050405020304" pitchFamily="18" typeface="Times New Roman"/>
              <a:ea typeface="+mj-ea"/>
              <a:cs charset="0" panose="02020603050405020304" pitchFamily="18" typeface="Times New Roman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096000" y="1222737"/>
            <a:ext cx="5688420" cy="131844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t" anchorCtr="1" bIns="0" lIns="0" rIns="0" rtlCol="0" tIns="0">
            <a:scene3d>
              <a:camera prst="orthographicFront"/>
              <a:lightRig dir="t" rig="threePt"/>
            </a:scene3d>
            <a:sp3d extrusionH="57150">
              <a:bevelT h="38100" w="38100"/>
            </a:sp3d>
          </a:bodyPr>
          <a:lstStyle/>
          <a:p>
            <a:endParaRPr b="1" dirty="0" lang="ru-RU" smtClean="0" sz="1200"/>
          </a:p>
          <a:p>
            <a:pPr algn="ctr"/>
            <a:r>
              <a:rPr b="1" dirty="0" lang="ru-RU" smtClean="0" sz="1400"/>
              <a:t>«Роль краткосрочных дополнительных образовательных программ </a:t>
            </a:r>
          </a:p>
          <a:p>
            <a:pPr algn="ctr"/>
            <a:r>
              <a:rPr b="1" dirty="0" lang="ru-RU" smtClean="0" sz="1400"/>
              <a:t>в реализации Целевой модели развития региональной системы дополнительного образования  детей Брянской области»</a:t>
            </a:r>
          </a:p>
          <a:p>
            <a:endParaRPr dirty="0" lang="ru-RU" smtClean="0" sz="200"/>
          </a:p>
          <a:p>
            <a:endParaRPr dirty="0" lang="ru-RU" smtClean="0" sz="500"/>
          </a:p>
          <a:p>
            <a:r>
              <a:rPr dirty="0" lang="ru-RU" smtClean="0" sz="1200"/>
              <a:t>Количество выступающих - 13 чел                                    Количество участников – 28 чел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644809" y="864767"/>
            <a:ext cx="4075814" cy="50681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 anchorCtr="1" bIns="0" lIns="0" rIns="0" rtlCol="0" tIns="0"/>
          <a:lstStyle/>
          <a:p>
            <a:pPr algn="ctr" lvl="0"/>
            <a:r>
              <a:rPr b="1" dirty="0" lang="ru-RU" smtClean="0"/>
              <a:t>Марафон образовательных  практик</a:t>
            </a:r>
            <a:endParaRPr b="1" dirty="0" lang="ru-RU">
              <a:solidFill>
                <a:srgbClr val="C00000"/>
              </a:solidFill>
              <a:latin charset="0" panose="02020603050405020304" pitchFamily="18" typeface="Times New Roman"/>
              <a:ea typeface="+mj-ea"/>
              <a:cs charset="0" panose="02020603050405020304" pitchFamily="18" typeface="Times New Roman"/>
            </a:endParaRPr>
          </a:p>
        </p:txBody>
      </p:sp>
      <p:pic>
        <p:nvPicPr>
          <p:cNvPr id="23" name="Рисунок 22"/>
          <p:cNvPicPr/>
          <p:nvPr/>
        </p:nvPicPr>
        <p:blipFill rotWithShape="1">
          <a:blip cstate="print" r:embed="rId2"/>
          <a:srcRect b="3738"/>
          <a:stretch/>
        </p:blipFill>
        <p:spPr bwMode="auto">
          <a:xfrm>
            <a:off x="6095998" y="2629779"/>
            <a:ext cx="3252413" cy="1589796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27" name="Рисунок 26"/>
          <p:cNvPicPr/>
          <p:nvPr/>
        </p:nvPicPr>
        <p:blipFill rotWithShape="1">
          <a:blip cstate="print" r:embed="rId3"/>
          <a:srcRect b="-21"/>
          <a:stretch/>
        </p:blipFill>
        <p:spPr bwMode="auto">
          <a:xfrm>
            <a:off x="7532862" y="3769241"/>
            <a:ext cx="2963024" cy="1411913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28" name="Рисунок 27"/>
          <p:cNvPicPr/>
          <p:nvPr/>
        </p:nvPicPr>
        <p:blipFill rotWithShape="1">
          <a:blip cstate="print" r:embed="rId2"/>
          <a:srcRect b="-92" t="11207"/>
          <a:stretch/>
        </p:blipFill>
        <p:spPr bwMode="auto">
          <a:xfrm>
            <a:off x="8916021" y="5044925"/>
            <a:ext cx="3111352" cy="14941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sp>
        <p:nvSpPr>
          <p:cNvPr id="32" name="Прямоугольник 31"/>
          <p:cNvSpPr/>
          <p:nvPr/>
        </p:nvSpPr>
        <p:spPr>
          <a:xfrm>
            <a:off x="318978" y="2938127"/>
            <a:ext cx="5043598" cy="19209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t" anchorCtr="1" bIns="0" lIns="0" rIns="0" rtlCol="0" tIns="0">
            <a:scene3d>
              <a:camera prst="orthographicFront"/>
              <a:lightRig dir="t" rig="threePt"/>
            </a:scene3d>
            <a:sp3d extrusionH="57150">
              <a:bevelT h="38100" w="38100"/>
            </a:sp3d>
          </a:bodyPr>
          <a:lstStyle/>
          <a:p>
            <a:pPr indent="-265113" lvl="0" marL="265113">
              <a:buClr>
                <a:srgbClr val="7030A0"/>
              </a:buClr>
            </a:pPr>
            <a:endParaRPr dirty="0" lang="ru-RU" smtClean="0" sz="1400"/>
          </a:p>
          <a:p>
            <a:pPr indent="-265113" lvl="0" marL="265113">
              <a:buClr>
                <a:srgbClr val="7030A0"/>
              </a:buClr>
            </a:pPr>
            <a:endParaRPr dirty="0" lang="ru-RU" smtClean="0" sz="1400"/>
          </a:p>
          <a:p>
            <a:pPr indent="-265113" marL="265113">
              <a:buClr>
                <a:srgbClr val="00B050"/>
              </a:buClr>
              <a:buFont charset="2" pitchFamily="2" typeface="Wingdings"/>
              <a:buChar char="q"/>
            </a:pPr>
            <a:r>
              <a:rPr dirty="0" lang="ru-RU" sz="1400"/>
              <a:t>образовательные сессии;</a:t>
            </a:r>
          </a:p>
          <a:p>
            <a:pPr indent="-265113" marL="265113">
              <a:buClr>
                <a:srgbClr val="00B050"/>
              </a:buClr>
              <a:buFont charset="2" pitchFamily="2" typeface="Wingdings"/>
              <a:buChar char="q"/>
            </a:pPr>
            <a:r>
              <a:rPr dirty="0" lang="ru-RU" sz="1400"/>
              <a:t>межрегиональные семинары;</a:t>
            </a:r>
          </a:p>
          <a:p>
            <a:pPr indent="-265113" marL="265113">
              <a:buClr>
                <a:srgbClr val="00B050"/>
              </a:buClr>
              <a:buFont charset="2" pitchFamily="2" typeface="Wingdings"/>
              <a:buChar char="q"/>
            </a:pPr>
            <a:r>
              <a:rPr dirty="0" lang="ru-RU" sz="1400"/>
              <a:t>областные семинары и </a:t>
            </a:r>
            <a:r>
              <a:rPr dirty="0" err="1" lang="ru-RU" sz="1400"/>
              <a:t>вебинары</a:t>
            </a:r>
            <a:r>
              <a:rPr dirty="0" lang="ru-RU" sz="1400"/>
              <a:t>;</a:t>
            </a:r>
          </a:p>
          <a:p>
            <a:pPr indent="-265113" marL="265113">
              <a:buClr>
                <a:srgbClr val="00B050"/>
              </a:buClr>
              <a:buFont charset="2" pitchFamily="2" typeface="Wingdings"/>
              <a:buChar char="q"/>
            </a:pPr>
            <a:r>
              <a:rPr dirty="0" lang="ru-RU" sz="1400"/>
              <a:t>дискуссионные площадки;</a:t>
            </a:r>
          </a:p>
          <a:p>
            <a:pPr indent="-265113" marL="265113">
              <a:buClr>
                <a:srgbClr val="00B050"/>
              </a:buClr>
              <a:buFont charset="2" pitchFamily="2" typeface="Wingdings"/>
              <a:buChar char="q"/>
            </a:pPr>
            <a:r>
              <a:rPr dirty="0" lang="ru-RU" sz="1400"/>
              <a:t>конференции;</a:t>
            </a:r>
          </a:p>
          <a:p>
            <a:pPr indent="-265113" marL="265113">
              <a:buClr>
                <a:srgbClr val="00B050"/>
              </a:buClr>
              <a:buFont charset="2" pitchFamily="2" typeface="Wingdings"/>
              <a:buChar char="q"/>
            </a:pPr>
            <a:r>
              <a:rPr dirty="0" lang="ru-RU" sz="1400"/>
              <a:t>марафон передо</a:t>
            </a:r>
            <a:r>
              <a:rPr dirty="0" lang="ru-RU" smtClean="0" sz="1400"/>
              <a:t>вых практик «Достижения                    </a:t>
            </a:r>
          </a:p>
          <a:p>
            <a:pPr>
              <a:buClr>
                <a:srgbClr val="00B050"/>
              </a:buClr>
            </a:pPr>
            <a:r>
              <a:rPr dirty="0" lang="ru-RU" smtClean="0" sz="1400"/>
              <a:t>       будущего в успешном опыте настоящего»</a:t>
            </a:r>
          </a:p>
          <a:p>
            <a:pPr indent="-265113" marL="265113">
              <a:buClr>
                <a:srgbClr val="7030A0"/>
              </a:buClr>
              <a:buFont charset="2" pitchFamily="2" typeface="Wingdings"/>
              <a:buChar char="q"/>
              <a:tabLst>
                <a:tab algn="l" pos="180975"/>
              </a:tabLst>
            </a:pPr>
            <a:endParaRPr dirty="0" lang="ru-RU" smtClean="0" sz="140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98969" y="2629779"/>
            <a:ext cx="4175050" cy="53871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 anchorCtr="1" bIns="0" lIns="0" rIns="0" rtlCol="0" tIns="0"/>
          <a:lstStyle/>
          <a:p>
            <a:pPr algn="ctr" lvl="0"/>
            <a:r>
              <a:rPr b="1" dirty="0" lang="ru-RU" smtClean="0"/>
              <a:t>Участие в региональных мероприятиях</a:t>
            </a:r>
            <a:endParaRPr b="1" dirty="0" lang="ru-RU">
              <a:solidFill>
                <a:srgbClr val="C00000"/>
              </a:solidFill>
              <a:latin charset="0" panose="02020603050405020304" pitchFamily="18" typeface="Times New Roman"/>
              <a:ea typeface="+mj-ea"/>
              <a:cs charset="0" panose="02020603050405020304" pitchFamily="18" typeface="Times New Roman"/>
            </a:endParaRPr>
          </a:p>
        </p:txBody>
      </p:sp>
      <p:pic>
        <p:nvPicPr>
          <p:cNvPr id="41987" name="Picture 3"/>
          <p:cNvPicPr>
            <a:picLocks noChangeArrowheads="1" noChangeAspect="1"/>
          </p:cNvPicPr>
          <p:nvPr/>
        </p:nvPicPr>
        <p:blipFill>
          <a:blip r:embed="rId4"/>
          <a:srcRect b="114" r="-93"/>
          <a:stretch>
            <a:fillRect/>
          </a:stretch>
        </p:blipFill>
        <p:spPr bwMode="auto">
          <a:xfrm>
            <a:off x="3083441" y="4879500"/>
            <a:ext cx="2928349" cy="1759425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41988" name="Picture 4"/>
          <p:cNvPicPr>
            <a:picLocks noChangeArrowheads="1" noChangeAspect="1"/>
          </p:cNvPicPr>
          <p:nvPr/>
        </p:nvPicPr>
        <p:blipFill>
          <a:blip cstate="print" r:embed="rId5"/>
          <a:srcRect b="-90" r="64"/>
          <a:stretch>
            <a:fillRect/>
          </a:stretch>
        </p:blipFill>
        <p:spPr bwMode="auto">
          <a:xfrm>
            <a:off x="307975" y="4879500"/>
            <a:ext cx="2688633" cy="1759425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sp>
        <p:nvSpPr>
          <p:cNvPr descr="http://rmc32.ru/upload/iblock/605/605108c170e769bd2c819bb4e21d5ebb.jpg" id="41990" name="AutoShape 6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4" name="Picture 1"/>
          <p:cNvPicPr>
            <a:picLocks noChangeArrowheads="1" noChangeAspect="1"/>
          </p:cNvPicPr>
          <p:nvPr/>
        </p:nvPicPr>
        <p:blipFill>
          <a:blip cstate="print" r:embed="rId6"/>
          <a:srcRect/>
          <a:stretch>
            <a:fillRect/>
          </a:stretch>
        </p:blipFill>
        <p:spPr bwMode="auto">
          <a:xfrm>
            <a:off x="3152775" y="6077849"/>
            <a:ext cx="701466" cy="484998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</p:spTree>
    <p:extLst>
      <p:ext uri="{BB962C8B-B14F-4D97-AF65-F5344CB8AC3E}">
        <p14:creationId xmlns:p14="http://schemas.microsoft.com/office/powerpoint/2010/main" xmlns="" val="160421259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descr="https://57kpspb.caduk.ru/images/dfbaaf6e.png" id="51" name="AutoShape 17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descr="https://57kpspb.caduk.ru/images/dfbaaf6e.png" id="68" name="AutoShape 19"/>
          <p:cNvSpPr>
            <a:spLocks noChangeArrowheads="1" noChangeAspect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descr="https://57kpspb.caduk.ru/images/dfbaaf6e.png" id="70" name="AutoShape 21"/>
          <p:cNvSpPr>
            <a:spLocks noChangeArrowheads="1" noChangeAspect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1719162"/>
              </p:ext>
            </p:extLst>
          </p:nvPr>
        </p:nvGraphicFramePr>
        <p:xfrm>
          <a:off x="0" y="10632"/>
          <a:ext cx="12192000" cy="6847367"/>
        </p:xfrm>
        <a:graphic>
          <a:graphicData uri="http://schemas.openxmlformats.org/drawingml/2006/table">
            <a:tbl>
              <a:tblPr bandRow="1" firstRow="1">
                <a:tableStyleId>{2D5ABB26-0587-4C30-8999-92F81FD0307C}</a:tableStyleId>
              </a:tblPr>
              <a:tblGrid>
                <a:gridCol w="6096000"/>
                <a:gridCol w="6096000"/>
              </a:tblGrid>
              <a:tr h="643936">
                <a:tc gridSpan="2"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baseline="0" dirty="0" lang="ru-RU" smtClean="0" spc="200" sz="2400">
                          <a:solidFill>
                            <a:schemeClr val="bg1"/>
                          </a:solidFill>
                        </a:rPr>
                        <a:t>Конкурсные мероприятия</a:t>
                      </a:r>
                      <a:endParaRPr baseline="0" dirty="0" lang="ru-RU" spc="200" sz="24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dirty="0"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rgbClr val="7030A0"/>
                    </a:solidFill>
                  </a:tcPr>
                </a:tc>
              </a:tr>
              <a:tr h="6203431">
                <a:tc>
                  <a:txBody>
                    <a:bodyPr/>
                    <a:lstStyle/>
                    <a:p>
                      <a:pPr algn="ctr"/>
                      <a:r>
                        <a:rPr b="1" dirty="0" kern="1200" lang="ru-RU" smtClean="0" sz="18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Открытый  профессиональный конкурс работников  образовательных организаций  </a:t>
                      </a:r>
                    </a:p>
                    <a:p>
                      <a:pPr algn="ctr"/>
                      <a:r>
                        <a:rPr b="1" dirty="0" kern="1200" lang="ru-RU" smtClean="0" sz="18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«Лучший образовательный проект в области дополнительного образования детей»</a:t>
                      </a:r>
                      <a:endParaRPr dirty="0" kern="1200" lang="ru-RU" smtClean="0" sz="180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b="1" dirty="0" lang="ru-RU" smtClean="0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 lang="ru-RU"/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</a:tbl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xmlns="" val="1982408604"/>
              </p:ext>
            </p:extLst>
          </p:nvPr>
        </p:nvGraphicFramePr>
        <p:xfrm>
          <a:off x="616688" y="1913873"/>
          <a:ext cx="4742121" cy="4550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5" r:dm="rId2" r:lo="rId3" r:qs="rId4"/>
          </a:graphicData>
        </a:graphic>
      </p:graphicFrame>
      <p:pic>
        <p:nvPicPr>
          <p:cNvPr id="24578" name="Picture 2"/>
          <p:cNvPicPr>
            <a:picLocks noChangeArrowheads="1" noChangeAspect="1"/>
          </p:cNvPicPr>
          <p:nvPr/>
        </p:nvPicPr>
        <p:blipFill>
          <a:blip cstate="print" r:embed="rId6"/>
          <a:srcRect b="-122"/>
          <a:stretch>
            <a:fillRect/>
          </a:stretch>
        </p:blipFill>
        <p:spPr bwMode="auto">
          <a:xfrm>
            <a:off x="6327108" y="3742664"/>
            <a:ext cx="5741577" cy="2660797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9272978"/>
              </p:ext>
            </p:extLst>
          </p:nvPr>
        </p:nvGraphicFramePr>
        <p:xfrm>
          <a:off x="6220047" y="751561"/>
          <a:ext cx="5826642" cy="2850431"/>
        </p:xfrm>
        <a:graphic>
          <a:graphicData uri="http://schemas.openxmlformats.org/drawingml/2006/table">
            <a:tbl>
              <a:tblPr bandRow="1" firstRow="1">
                <a:tableStyleId>{F5AB1C69-6EDB-4FF4-983F-18BD219EF322}</a:tableStyleId>
              </a:tblPr>
              <a:tblGrid>
                <a:gridCol w="3689497"/>
                <a:gridCol w="1084521"/>
                <a:gridCol w="1052624"/>
              </a:tblGrid>
              <a:tr h="638946">
                <a:tc>
                  <a:txBody>
                    <a:bodyPr/>
                    <a:lstStyle/>
                    <a:p>
                      <a:pPr algn="ctr"/>
                      <a:r>
                        <a:rPr dirty="0" lang="ru-RU" smtClean="0"/>
                        <a:t>Участники конкурса</a:t>
                      </a:r>
                      <a:endParaRPr dirty="0"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 lang="ru-RU" smtClean="0" sz="1400"/>
                        <a:t>Кол-во  участников</a:t>
                      </a:r>
                      <a:endParaRPr dirty="0"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dirty="0" lang="ru-RU" smtClean="0" sz="1400"/>
                        <a:t>Кол-во призеров</a:t>
                      </a:r>
                      <a:endParaRPr dirty="0" lang="ru-RU" sz="1400"/>
                    </a:p>
                  </a:txBody>
                  <a:tcPr/>
                </a:tc>
              </a:tr>
              <a:tr h="476393">
                <a:tc>
                  <a:txBody>
                    <a:bodyPr/>
                    <a:lstStyle/>
                    <a:p>
                      <a:r>
                        <a:rPr b="1" dirty="0" lang="ru-RU" smtClean="0" sz="1100"/>
                        <a:t>Общеобразовательные  учреждения Брянской области</a:t>
                      </a:r>
                      <a:endParaRPr b="1" dirty="0"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1100"/>
                        <a:t>2</a:t>
                      </a:r>
                      <a:endParaRPr b="1" dirty="0"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1100"/>
                        <a:t>1</a:t>
                      </a:r>
                      <a:endParaRPr b="1" dirty="0" lang="ru-RU" sz="110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b="1" dirty="0" lang="ru-RU" smtClean="0" sz="1100"/>
                        <a:t>Учреждения</a:t>
                      </a:r>
                      <a:r>
                        <a:rPr b="1" baseline="0" dirty="0" lang="ru-RU" smtClean="0" sz="1100"/>
                        <a:t>  дополнительного образования Брянской области</a:t>
                      </a:r>
                      <a:endParaRPr b="1" dirty="0"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1100"/>
                        <a:t>4</a:t>
                      </a:r>
                      <a:endParaRPr b="1" dirty="0"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1100"/>
                        <a:t>4</a:t>
                      </a:r>
                      <a:endParaRPr b="1" dirty="0" lang="ru-RU" sz="1100"/>
                    </a:p>
                  </a:txBody>
                  <a:tcPr/>
                </a:tc>
              </a:tr>
              <a:tr h="319473">
                <a:tc>
                  <a:txBody>
                    <a:bodyPr/>
                    <a:lstStyle/>
                    <a:p>
                      <a:r>
                        <a:rPr b="1" dirty="0" lang="ru-RU" smtClean="0" sz="1100"/>
                        <a:t>Учреждения дополнительного образования г. Брянска</a:t>
                      </a:r>
                      <a:endParaRPr b="1" dirty="0"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1100"/>
                        <a:t>16</a:t>
                      </a:r>
                      <a:endParaRPr b="1" dirty="0"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1100"/>
                        <a:t>8</a:t>
                      </a:r>
                      <a:endParaRPr b="1" dirty="0" lang="ru-RU" sz="1100"/>
                    </a:p>
                  </a:txBody>
                  <a:tcPr/>
                </a:tc>
              </a:tr>
              <a:tr h="319473">
                <a:tc>
                  <a:txBody>
                    <a:bodyPr/>
                    <a:lstStyle/>
                    <a:p>
                      <a:r>
                        <a:rPr b="1" dirty="0" lang="ru-RU" smtClean="0" sz="1100"/>
                        <a:t>Дошкольные образовательные учреждения</a:t>
                      </a:r>
                      <a:endParaRPr b="1" dirty="0"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1100"/>
                        <a:t>1</a:t>
                      </a:r>
                      <a:endParaRPr b="1" dirty="0"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1100"/>
                        <a:t>0</a:t>
                      </a:r>
                      <a:endParaRPr b="1" dirty="0" lang="ru-RU" sz="1100"/>
                    </a:p>
                  </a:txBody>
                  <a:tcPr/>
                </a:tc>
              </a:tr>
              <a:tr h="319473">
                <a:tc>
                  <a:txBody>
                    <a:bodyPr/>
                    <a:lstStyle/>
                    <a:p>
                      <a:r>
                        <a:rPr b="1" dirty="0" kern="1200" lang="ru-RU" smtClean="0" sz="1100"/>
                        <a:t>Брянская кадетская школа</a:t>
                      </a:r>
                      <a:endParaRPr b="1" dirty="0" kern="1200" lang="ru-RU" smtClean="0"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kern="1200" lang="ru-RU" smtClean="0" sz="1100"/>
                        <a:t>1</a:t>
                      </a:r>
                      <a:endParaRPr b="1" dirty="0" kern="1200" lang="ru-RU" smtClean="0"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1100"/>
                        <a:t>0</a:t>
                      </a:r>
                      <a:endParaRPr b="1" dirty="0" lang="ru-RU" sz="1100"/>
                    </a:p>
                  </a:txBody>
                  <a:tcPr/>
                </a:tc>
              </a:tr>
              <a:tr h="319473">
                <a:tc>
                  <a:txBody>
                    <a:bodyPr/>
                    <a:lstStyle/>
                    <a:p>
                      <a:r>
                        <a:rPr b="1" dirty="0" kern="1200" lang="ru-RU" smtClean="0" sz="1100"/>
                        <a:t>Детский технопарк «</a:t>
                      </a:r>
                      <a:r>
                        <a:rPr b="1" dirty="0" err="1" kern="1200" lang="ru-RU" smtClean="0" sz="1100"/>
                        <a:t>Кванториум</a:t>
                      </a:r>
                      <a:r>
                        <a:rPr b="1" dirty="0" kern="1200" lang="ru-RU" smtClean="0" sz="1100"/>
                        <a:t>»</a:t>
                      </a:r>
                      <a:endParaRPr b="1" dirty="0" kern="1200" lang="ru-RU" smtClean="0"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kern="1200" lang="ru-RU" smtClean="0" sz="1100"/>
                        <a:t>3</a:t>
                      </a:r>
                      <a:endParaRPr b="1" dirty="0" kern="1200" lang="ru-RU" smtClean="0"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1100"/>
                        <a:t>0</a:t>
                      </a:r>
                      <a:endParaRPr b="1" dirty="0" lang="ru-RU" sz="11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855276" y="3778103"/>
            <a:ext cx="4406463" cy="677108"/>
          </a:xfrm>
          <a:prstGeom prst="rect">
            <a:avLst/>
          </a:prstGeom>
          <a:noFill/>
          <a:ln>
            <a:noFill/>
          </a:ln>
        </p:spPr>
        <p:txBody>
          <a:bodyPr bIns="45720" lIns="91440" rIns="91440" tIns="45720" wrap="none">
            <a:spAutoFit/>
          </a:bodyPr>
          <a:lstStyle/>
          <a:p>
            <a:pPr algn="ctr"/>
            <a:r>
              <a:rPr b="1" cap="none" dirty="0" lang="ru-RU" smtClean="0" spc="0" sz="200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Количество проектов по номинациям</a:t>
            </a:r>
          </a:p>
          <a:p>
            <a:pPr algn="ctr"/>
            <a:r>
              <a:rPr dirty="0" lang="ru-RU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/>
              </a:rPr>
              <a:t>(всего/ финал)</a:t>
            </a:r>
            <a:endParaRPr cap="none" dirty="0" lang="ru-RU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5082362" y="3285464"/>
            <a:ext cx="712382" cy="457200"/>
          </a:xfrm>
          <a:prstGeom prst="homePlat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t" anchorCtr="1" bIns="0" lIns="0" rIns="0" rtlCol="0" tIns="0"/>
          <a:lstStyle/>
          <a:p>
            <a:pPr algn="ctr"/>
            <a:r>
              <a:rPr b="1" dirty="0" lang="ru-RU" smtClean="0" sz="2000">
                <a:solidFill>
                  <a:schemeClr val="bg1"/>
                </a:solidFill>
                <a:latin charset="0" panose="02020603050405020304" pitchFamily="18" typeface="Times New Roman"/>
                <a:ea typeface="+mj-ea"/>
                <a:cs charset="0" panose="02020603050405020304" pitchFamily="18" typeface="Times New Roman"/>
              </a:rPr>
              <a:t>5/3</a:t>
            </a:r>
            <a:endParaRPr b="1" dirty="0" lang="ru-RU" sz="2000">
              <a:solidFill>
                <a:schemeClr val="bg1"/>
              </a:solidFill>
              <a:latin charset="0" panose="02020603050405020304" pitchFamily="18" typeface="Times New Roman"/>
              <a:ea typeface="+mj-ea"/>
              <a:cs charset="0" panose="02020603050405020304" pitchFamily="18" typeface="Times New Roman"/>
            </a:endParaRPr>
          </a:p>
        </p:txBody>
      </p:sp>
      <p:sp>
        <p:nvSpPr>
          <p:cNvPr id="26" name="Пятиугольник 25"/>
          <p:cNvSpPr/>
          <p:nvPr/>
        </p:nvSpPr>
        <p:spPr>
          <a:xfrm flipH="1">
            <a:off x="318976" y="3320903"/>
            <a:ext cx="691116" cy="457200"/>
          </a:xfrm>
          <a:prstGeom prst="homePlat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t" anchorCtr="1" bIns="0" lIns="0" rIns="0" rtlCol="0" tIns="0"/>
          <a:lstStyle/>
          <a:p>
            <a:pPr algn="ctr"/>
            <a:r>
              <a:rPr b="1" dirty="0" lang="ru-RU" smtClean="0" sz="2000">
                <a:solidFill>
                  <a:schemeClr val="bg1"/>
                </a:solidFill>
                <a:latin charset="0" panose="02020603050405020304" pitchFamily="18" typeface="Times New Roman"/>
                <a:ea typeface="+mj-ea"/>
                <a:cs charset="0" panose="02020603050405020304" pitchFamily="18" typeface="Times New Roman"/>
              </a:rPr>
              <a:t>11/5</a:t>
            </a:r>
            <a:endParaRPr b="1" dirty="0" lang="ru-RU" sz="2000">
              <a:solidFill>
                <a:schemeClr val="bg1"/>
              </a:solidFill>
              <a:latin charset="0" panose="02020603050405020304" pitchFamily="18" typeface="Times New Roman"/>
              <a:ea typeface="+mj-ea"/>
              <a:cs charset="0" panose="02020603050405020304" pitchFamily="18" typeface="Times New Roman"/>
            </a:endParaRPr>
          </a:p>
        </p:txBody>
      </p:sp>
      <p:sp>
        <p:nvSpPr>
          <p:cNvPr id="27" name="Пятиугольник 26"/>
          <p:cNvSpPr/>
          <p:nvPr/>
        </p:nvSpPr>
        <p:spPr>
          <a:xfrm>
            <a:off x="5135524" y="4306187"/>
            <a:ext cx="712382" cy="457200"/>
          </a:xfrm>
          <a:prstGeom prst="homePlat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t" anchorCtr="1" bIns="0" lIns="0" rIns="0" rtlCol="0" tIns="0"/>
          <a:lstStyle/>
          <a:p>
            <a:pPr algn="ctr"/>
            <a:r>
              <a:rPr b="1" dirty="0" lang="ru-RU" smtClean="0" sz="2000">
                <a:solidFill>
                  <a:schemeClr val="bg1"/>
                </a:solidFill>
                <a:latin charset="0" panose="02020603050405020304" pitchFamily="18" typeface="Times New Roman"/>
                <a:ea typeface="+mj-ea"/>
                <a:cs charset="0" panose="02020603050405020304" pitchFamily="18" typeface="Times New Roman"/>
              </a:rPr>
              <a:t>2/1</a:t>
            </a:r>
            <a:endParaRPr b="1" dirty="0" lang="ru-RU" sz="2000">
              <a:solidFill>
                <a:schemeClr val="bg1"/>
              </a:solidFill>
              <a:latin charset="0" panose="02020603050405020304" pitchFamily="18" typeface="Times New Roman"/>
              <a:ea typeface="+mj-ea"/>
              <a:cs charset="0" panose="02020603050405020304" pitchFamily="18" typeface="Times New Roman"/>
            </a:endParaRPr>
          </a:p>
        </p:txBody>
      </p:sp>
      <p:sp>
        <p:nvSpPr>
          <p:cNvPr id="28" name="Пятиугольник 27"/>
          <p:cNvSpPr/>
          <p:nvPr/>
        </p:nvSpPr>
        <p:spPr>
          <a:xfrm flipH="1">
            <a:off x="354418" y="4302642"/>
            <a:ext cx="691116" cy="457200"/>
          </a:xfrm>
          <a:prstGeom prst="homePlat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t" anchorCtr="1" bIns="0" lIns="0" rIns="0" rtlCol="0" tIns="0"/>
          <a:lstStyle/>
          <a:p>
            <a:pPr algn="ctr"/>
            <a:r>
              <a:rPr b="1" dirty="0" lang="ru-RU" smtClean="0" sz="2000">
                <a:solidFill>
                  <a:schemeClr val="bg1"/>
                </a:solidFill>
                <a:latin charset="0" panose="02020603050405020304" pitchFamily="18" typeface="Times New Roman"/>
                <a:ea typeface="+mj-ea"/>
                <a:cs charset="0" panose="02020603050405020304" pitchFamily="18" typeface="Times New Roman"/>
              </a:rPr>
              <a:t>4/2</a:t>
            </a:r>
            <a:endParaRPr b="1" dirty="0" lang="ru-RU" sz="2000">
              <a:solidFill>
                <a:schemeClr val="bg1"/>
              </a:solidFill>
              <a:latin charset="0" panose="02020603050405020304" pitchFamily="18" typeface="Times New Roman"/>
              <a:ea typeface="+mj-ea"/>
              <a:cs charset="0" panose="02020603050405020304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421259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descr="https://57kpspb.caduk.ru/images/dfbaaf6e.png" id="51" name="AutoShape 17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descr="https://57kpspb.caduk.ru/images/dfbaaf6e.png" id="68" name="AutoShape 19"/>
          <p:cNvSpPr>
            <a:spLocks noChangeArrowheads="1" noChangeAspect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descr="https://57kpspb.caduk.ru/images/dfbaaf6e.png" id="70" name="AutoShape 21"/>
          <p:cNvSpPr>
            <a:spLocks noChangeArrowheads="1" noChangeAspect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1719991"/>
              </p:ext>
            </p:extLst>
          </p:nvPr>
        </p:nvGraphicFramePr>
        <p:xfrm>
          <a:off x="0" y="10632"/>
          <a:ext cx="12192000" cy="6847367"/>
        </p:xfrm>
        <a:graphic>
          <a:graphicData uri="http://schemas.openxmlformats.org/drawingml/2006/table">
            <a:tbl>
              <a:tblPr bandRow="1" firstRow="1">
                <a:tableStyleId>{2D5ABB26-0587-4C30-8999-92F81FD0307C}</a:tableStyleId>
              </a:tblPr>
              <a:tblGrid>
                <a:gridCol w="6096000"/>
                <a:gridCol w="6096000"/>
              </a:tblGrid>
              <a:tr h="643936">
                <a:tc gridSpan="2"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baseline="0" dirty="0" lang="ru-RU" smtClean="0" spc="200" sz="2400">
                          <a:solidFill>
                            <a:schemeClr val="bg1"/>
                          </a:solidFill>
                        </a:rPr>
                        <a:t>Конкурсные мероприятия</a:t>
                      </a:r>
                      <a:endParaRPr baseline="0" dirty="0" lang="ru-RU" spc="200" sz="24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dirty="0"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rgbClr val="7030A0"/>
                    </a:solidFill>
                  </a:tcPr>
                </a:tc>
              </a:tr>
              <a:tr h="6203431">
                <a:tc>
                  <a:txBody>
                    <a:bodyPr/>
                    <a:lstStyle/>
                    <a:p>
                      <a:pPr algn="ctr" defTabSz="914400" eaLnBrk="1" hangingPunct="1" latinLnBrk="0" marL="0" rtl="0"/>
                      <a:r>
                        <a:rPr b="1" dirty="0" kern="1200" lang="ru-RU" smtClean="0" sz="18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Муниципального этапа областного конкурса профессионального  мастерства работников </a:t>
                      </a:r>
                    </a:p>
                    <a:p>
                      <a:pPr algn="ctr" defTabSz="914400" eaLnBrk="1" hangingPunct="1" latinLnBrk="0" marL="0" rtl="0"/>
                      <a:r>
                        <a:rPr b="1" dirty="0" kern="1200" lang="ru-RU" smtClean="0" sz="18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сферы дополнительного образования</a:t>
                      </a:r>
                    </a:p>
                    <a:p>
                      <a:pPr algn="ctr" defTabSz="914400" eaLnBrk="1" hangingPunct="1" latinLnBrk="0" marL="0" rtl="0"/>
                      <a:r>
                        <a:rPr b="1" dirty="0" kern="1200" lang="ru-RU" smtClean="0" sz="18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«Сердце отдаю детям»</a:t>
                      </a:r>
                    </a:p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b="1" dirty="0" lang="ru-RU" smtClean="0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i="1" lang="ru-RU" smtClean="0" sz="1400"/>
                        <a:t>Динамика участия  педагогических</a:t>
                      </a:r>
                      <a:r>
                        <a:rPr b="1" baseline="0" dirty="0" i="1" lang="ru-RU" smtClean="0" sz="1400"/>
                        <a:t>  работников </a:t>
                      </a:r>
                      <a:r>
                        <a:rPr b="1" dirty="0" i="1" lang="ru-RU" smtClean="0" sz="1400"/>
                        <a:t>в конкурсе за два года</a:t>
                      </a:r>
                    </a:p>
                    <a:p>
                      <a:pPr algn="ctr"/>
                      <a:endParaRPr dirty="0" lang="ru-RU"/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</a:tbl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xmlns="" val="3652985417"/>
              </p:ext>
            </p:extLst>
          </p:nvPr>
        </p:nvGraphicFramePr>
        <p:xfrm>
          <a:off x="290763" y="1846906"/>
          <a:ext cx="3086179" cy="3114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5" r:dm="rId2" r:lo="rId3" r:qs="rId4"/>
          </a:graphicData>
        </a:graphic>
      </p:graphicFrame>
      <p:sp>
        <p:nvSpPr>
          <p:cNvPr id="20" name="Пятиугольник 19"/>
          <p:cNvSpPr/>
          <p:nvPr/>
        </p:nvSpPr>
        <p:spPr>
          <a:xfrm>
            <a:off x="3007782" y="2791680"/>
            <a:ext cx="481624" cy="230017"/>
          </a:xfrm>
          <a:prstGeom prst="homePlat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t" anchorCtr="1" bIns="0" lIns="0" rIns="0" rtlCol="0" tIns="0"/>
          <a:lstStyle/>
          <a:p>
            <a:pPr algn="ctr"/>
            <a:r>
              <a:rPr b="1" dirty="0" lang="ru-RU" smtClean="0" sz="1400">
                <a:solidFill>
                  <a:schemeClr val="bg1"/>
                </a:solidFill>
                <a:latin charset="0" panose="02020603050405020304" pitchFamily="18" typeface="Times New Roman"/>
                <a:ea typeface="+mj-ea"/>
                <a:cs charset="0" panose="02020603050405020304" pitchFamily="18" typeface="Times New Roman"/>
              </a:rPr>
              <a:t>2</a:t>
            </a:r>
            <a:endParaRPr b="1" dirty="0" lang="ru-RU" sz="1400">
              <a:solidFill>
                <a:schemeClr val="bg1"/>
              </a:solidFill>
              <a:latin charset="0" panose="02020603050405020304" pitchFamily="18" typeface="Times New Roman"/>
              <a:ea typeface="+mj-ea"/>
              <a:cs charset="0" panose="02020603050405020304" pitchFamily="18" typeface="Times New Roman"/>
            </a:endParaRPr>
          </a:p>
        </p:txBody>
      </p:sp>
      <p:sp>
        <p:nvSpPr>
          <p:cNvPr id="26" name="Пятиугольник 25"/>
          <p:cNvSpPr/>
          <p:nvPr/>
        </p:nvSpPr>
        <p:spPr>
          <a:xfrm flipH="1">
            <a:off x="264973" y="2783608"/>
            <a:ext cx="477729" cy="246162"/>
          </a:xfrm>
          <a:prstGeom prst="homePlat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t" anchorCtr="1" bIns="0" lIns="0" rIns="0" rtlCol="0" tIns="0"/>
          <a:lstStyle/>
          <a:p>
            <a:pPr algn="ctr"/>
            <a:r>
              <a:rPr b="1" dirty="0" lang="ru-RU" smtClean="0" sz="1400">
                <a:solidFill>
                  <a:schemeClr val="bg1"/>
                </a:solidFill>
                <a:latin charset="0" panose="02020603050405020304" pitchFamily="18" typeface="Times New Roman"/>
                <a:ea typeface="+mj-ea"/>
                <a:cs charset="0" panose="02020603050405020304" pitchFamily="18" typeface="Times New Roman"/>
              </a:rPr>
              <a:t>2</a:t>
            </a:r>
            <a:endParaRPr b="1" dirty="0" lang="ru-RU" sz="1400">
              <a:solidFill>
                <a:schemeClr val="bg1"/>
              </a:solidFill>
              <a:latin charset="0" panose="02020603050405020304" pitchFamily="18" typeface="Times New Roman"/>
              <a:ea typeface="+mj-ea"/>
              <a:cs charset="0" panose="02020603050405020304" pitchFamily="18" typeface="Times New Roman"/>
            </a:endParaRPr>
          </a:p>
        </p:txBody>
      </p:sp>
      <p:graphicFrame>
        <p:nvGraphicFramePr>
          <p:cNvPr id="23" name="Диаграмма 22"/>
          <p:cNvGraphicFramePr/>
          <p:nvPr/>
        </p:nvGraphicFramePr>
        <p:xfrm>
          <a:off x="6129196" y="955266"/>
          <a:ext cx="6062804" cy="3173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descr="E:\Мои документы\МОЦ\Конкурсы\Сердце отдаю детям\2022\Закрытие\ФОТО закрытие Сердце 2022\5.JPG" id="44034" name="Picture 2"/>
          <p:cNvPicPr>
            <a:picLocks noChangeArrowheads="1" noChangeAspect="1"/>
          </p:cNvPicPr>
          <p:nvPr/>
        </p:nvPicPr>
        <p:blipFill>
          <a:blip cstate="print" r:embed="rId7"/>
          <a:srcRect b="-1"/>
          <a:stretch>
            <a:fillRect/>
          </a:stretch>
        </p:blipFill>
        <p:spPr bwMode="auto">
          <a:xfrm>
            <a:off x="264973" y="5004776"/>
            <a:ext cx="3476846" cy="1649521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44035" name="Picture 3"/>
          <p:cNvPicPr>
            <a:picLocks noChangeArrowheads="1" noChangeAspect="1"/>
          </p:cNvPicPr>
          <p:nvPr/>
        </p:nvPicPr>
        <p:blipFill>
          <a:blip cstate="print" r:embed="rId8"/>
          <a:srcRect/>
          <a:stretch>
            <a:fillRect/>
          </a:stretch>
        </p:blipFill>
        <p:spPr bwMode="auto">
          <a:xfrm>
            <a:off x="3601720" y="2149986"/>
            <a:ext cx="2289326" cy="1611517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sp>
        <p:nvSpPr>
          <p:cNvPr id="24" name="Пятиугольник 23"/>
          <p:cNvSpPr/>
          <p:nvPr/>
        </p:nvSpPr>
        <p:spPr>
          <a:xfrm flipH="1">
            <a:off x="273050" y="3531486"/>
            <a:ext cx="477729" cy="246162"/>
          </a:xfrm>
          <a:prstGeom prst="homePlat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t" anchorCtr="1" bIns="0" lIns="0" rIns="0" rtlCol="0" tIns="0"/>
          <a:lstStyle/>
          <a:p>
            <a:pPr algn="ctr"/>
            <a:r>
              <a:rPr b="1" dirty="0" lang="ru-RU" smtClean="0" sz="1400">
                <a:solidFill>
                  <a:schemeClr val="bg1"/>
                </a:solidFill>
                <a:latin charset="0" panose="02020603050405020304" pitchFamily="18" typeface="Times New Roman"/>
                <a:ea typeface="+mj-ea"/>
                <a:cs charset="0" panose="02020603050405020304" pitchFamily="18" typeface="Times New Roman"/>
              </a:rPr>
              <a:t>1</a:t>
            </a:r>
            <a:endParaRPr b="1" dirty="0" lang="ru-RU" sz="1400">
              <a:solidFill>
                <a:schemeClr val="bg1"/>
              </a:solidFill>
              <a:latin charset="0" panose="02020603050405020304" pitchFamily="18" typeface="Times New Roman"/>
              <a:ea typeface="+mj-ea"/>
              <a:cs charset="0" panose="02020603050405020304" pitchFamily="18" typeface="Times New Roman"/>
            </a:endParaRPr>
          </a:p>
        </p:txBody>
      </p:sp>
      <p:sp>
        <p:nvSpPr>
          <p:cNvPr id="25" name="Пятиугольник 24"/>
          <p:cNvSpPr/>
          <p:nvPr/>
        </p:nvSpPr>
        <p:spPr>
          <a:xfrm>
            <a:off x="2961900" y="3617329"/>
            <a:ext cx="481624" cy="230017"/>
          </a:xfrm>
          <a:prstGeom prst="homePlat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t" anchorCtr="1" bIns="0" lIns="0" rIns="0" rtlCol="0" tIns="0"/>
          <a:lstStyle/>
          <a:p>
            <a:pPr algn="ctr"/>
            <a:r>
              <a:rPr b="1" dirty="0" lang="ru-RU" smtClean="0" sz="1400">
                <a:solidFill>
                  <a:schemeClr val="bg1"/>
                </a:solidFill>
                <a:latin charset="0" panose="02020603050405020304" pitchFamily="18" typeface="Times New Roman"/>
                <a:ea typeface="+mj-ea"/>
                <a:cs charset="0" panose="02020603050405020304" pitchFamily="18" typeface="Times New Roman"/>
              </a:rPr>
              <a:t>4</a:t>
            </a:r>
            <a:endParaRPr b="1" dirty="0" lang="ru-RU" sz="1400">
              <a:solidFill>
                <a:schemeClr val="bg1"/>
              </a:solidFill>
              <a:latin charset="0" panose="02020603050405020304" pitchFamily="18" typeface="Times New Roman"/>
              <a:ea typeface="+mj-ea"/>
              <a:cs charset="0" panose="02020603050405020304" pitchFamily="18" typeface="Times New Roman"/>
            </a:endParaRPr>
          </a:p>
        </p:txBody>
      </p:sp>
      <p:pic>
        <p:nvPicPr>
          <p:cNvPr id="44036" name="Picture 4"/>
          <p:cNvPicPr>
            <a:picLocks noChangeArrowheads="1" noChangeAspect="1"/>
          </p:cNvPicPr>
          <p:nvPr/>
        </p:nvPicPr>
        <p:blipFill>
          <a:blip cstate="print" r:embed="rId9"/>
          <a:srcRect b="-133" r="-51"/>
          <a:stretch>
            <a:fillRect/>
          </a:stretch>
        </p:blipFill>
        <p:spPr bwMode="auto">
          <a:xfrm>
            <a:off x="3482204" y="4201183"/>
            <a:ext cx="2528358" cy="1394235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sp>
        <p:nvSpPr>
          <p:cNvPr id="29" name="Пятно 1 28"/>
          <p:cNvSpPr/>
          <p:nvPr/>
        </p:nvSpPr>
        <p:spPr>
          <a:xfrm>
            <a:off x="1239288" y="2897109"/>
            <a:ext cx="1294644" cy="864394"/>
          </a:xfrm>
          <a:prstGeom prst="irregularSeal1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45720" lIns="91440" rIns="91440" tIns="45720" wrap="square">
            <a:spAutoFit/>
          </a:bodyPr>
          <a:lstStyle/>
          <a:p>
            <a:pPr algn="ctr"/>
            <a:r>
              <a:rPr dirty="0" lang="ru-RU" smtClean="0" sz="1400">
                <a:ln cmpd="sng" w="18415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algn="tl" blurRad="63500" dir="3600000" rotWithShape="0">
                    <a:srgbClr val="000000">
                      <a:alpha val="70000"/>
                    </a:srgbClr>
                  </a:outerShdw>
                </a:effectLst>
              </a:rPr>
              <a:t>2022 г.</a:t>
            </a:r>
            <a:endParaRPr dirty="0" lang="ru-RU" sz="1400">
              <a:ln cmpd="sng" w="18415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algn="tl" blurRad="63500" dir="3600000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096000" y="384821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b="1" dirty="0" i="1" lang="ru-RU" smtClean="0" sz="1400"/>
              <a:t>Результативность участия  педагогических </a:t>
            </a:r>
          </a:p>
          <a:p>
            <a:pPr algn="ctr"/>
            <a:r>
              <a:rPr b="1" dirty="0" i="1" lang="ru-RU" smtClean="0" sz="1400"/>
              <a:t>работников  в конкурсе за два года </a:t>
            </a: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3053392"/>
              </p:ext>
            </p:extLst>
          </p:nvPr>
        </p:nvGraphicFramePr>
        <p:xfrm>
          <a:off x="6201624" y="4404360"/>
          <a:ext cx="5848538" cy="2453640"/>
        </p:xfrm>
        <a:graphic>
          <a:graphicData uri="http://schemas.openxmlformats.org/drawingml/2006/table">
            <a:tbl>
              <a:tblPr bandRow="1" firstRow="1">
                <a:tableStyleId>{F5AB1C69-6EDB-4FF4-983F-18BD219EF322}</a:tableStyleId>
              </a:tblPr>
              <a:tblGrid>
                <a:gridCol w="2764098"/>
                <a:gridCol w="1427812"/>
                <a:gridCol w="1656628"/>
              </a:tblGrid>
              <a:tr h="176566">
                <a:tc rowSpan="2">
                  <a:txBody>
                    <a:bodyPr/>
                    <a:lstStyle/>
                    <a:p>
                      <a:pPr algn="ctr"/>
                      <a:r>
                        <a:rPr b="1" dirty="0" lang="ru-RU" smtClean="0" sz="1100"/>
                        <a:t>Образовательное учреждение</a:t>
                      </a:r>
                      <a:endParaRPr b="1" dirty="0" lang="ru-RU" sz="110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dirty="0" lang="ru-RU" smtClean="0" sz="1000"/>
                        <a:t>Количество  победителей / призеров</a:t>
                      </a:r>
                      <a:endParaRPr dirty="0" lang="ru-RU" sz="1000"/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 lang="ru-RU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231618">
                <a:tc vMerge="1">
                  <a:txBody>
                    <a:bodyPr/>
                    <a:lstStyle/>
                    <a:p>
                      <a:pPr algn="ctr"/>
                      <a:endParaRPr b="1" dirty="0" lang="ru-RU" sz="110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1100">
                          <a:solidFill>
                            <a:schemeClr val="bg1"/>
                          </a:solidFill>
                        </a:rPr>
                        <a:t>2021</a:t>
                      </a:r>
                      <a:r>
                        <a:rPr b="1" baseline="0" dirty="0" lang="ru-RU" smtClean="0" sz="1100">
                          <a:solidFill>
                            <a:schemeClr val="bg1"/>
                          </a:solidFill>
                        </a:rPr>
                        <a:t> год </a:t>
                      </a:r>
                      <a:endParaRPr b="1" dirty="0" lang="ru-RU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1100">
                          <a:solidFill>
                            <a:schemeClr val="bg1"/>
                          </a:solidFill>
                        </a:rPr>
                        <a:t>2022 год </a:t>
                      </a:r>
                      <a:endParaRPr b="1" dirty="0" lang="ru-RU" sz="11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176566">
                <a:tc>
                  <a:txBody>
                    <a:bodyPr/>
                    <a:lstStyle/>
                    <a:p>
                      <a:r>
                        <a:rPr dirty="0" lang="ru-RU" smtClean="0" sz="1000"/>
                        <a:t>ЦВР  г. Брянска</a:t>
                      </a:r>
                      <a:endParaRPr dirty="0" lang="ru-RU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900"/>
                        <a:t>2/0</a:t>
                      </a:r>
                      <a:endParaRPr b="1" dirty="0" lang="ru-RU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900"/>
                        <a:t>1/0</a:t>
                      </a:r>
                      <a:endParaRPr b="1" dirty="0" lang="ru-RU" sz="900"/>
                    </a:p>
                  </a:txBody>
                  <a:tcPr anchor="ctr"/>
                </a:tc>
              </a:tr>
              <a:tr h="176566">
                <a:tc>
                  <a:txBody>
                    <a:bodyPr/>
                    <a:lstStyle/>
                    <a:p>
                      <a:r>
                        <a:rPr dirty="0" lang="ru-RU" smtClean="0" sz="1000"/>
                        <a:t>ЦВР Советского района</a:t>
                      </a:r>
                      <a:endParaRPr dirty="0" lang="ru-RU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900"/>
                        <a:t>0/1</a:t>
                      </a:r>
                      <a:endParaRPr b="1" dirty="0" lang="ru-RU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900"/>
                        <a:t>0/1</a:t>
                      </a:r>
                      <a:endParaRPr b="1" dirty="0" lang="ru-RU" sz="900"/>
                    </a:p>
                  </a:txBody>
                  <a:tcPr anchor="ctr"/>
                </a:tc>
              </a:tr>
              <a:tr h="176566">
                <a:tc>
                  <a:txBody>
                    <a:bodyPr/>
                    <a:lstStyle/>
                    <a:p>
                      <a:r>
                        <a:rPr dirty="0" lang="ru-RU" smtClean="0" sz="1000"/>
                        <a:t>ЦВР Володарского района</a:t>
                      </a:r>
                      <a:endParaRPr dirty="0" lang="ru-RU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900"/>
                        <a:t>1/0</a:t>
                      </a:r>
                      <a:endParaRPr b="1" dirty="0" lang="ru-RU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900"/>
                        <a:t>1/0</a:t>
                      </a:r>
                      <a:endParaRPr b="1" dirty="0" lang="ru-RU" sz="900"/>
                    </a:p>
                  </a:txBody>
                  <a:tcPr anchor="ctr"/>
                </a:tc>
              </a:tr>
              <a:tr h="176566">
                <a:tc>
                  <a:txBody>
                    <a:bodyPr/>
                    <a:lstStyle/>
                    <a:p>
                      <a:r>
                        <a:rPr dirty="0" lang="ru-RU" smtClean="0" sz="1000"/>
                        <a:t>ДДТ Володарского района</a:t>
                      </a:r>
                      <a:endParaRPr dirty="0" lang="ru-RU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900"/>
                        <a:t>0/1</a:t>
                      </a:r>
                      <a:endParaRPr b="1" dirty="0" lang="ru-RU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900"/>
                        <a:t>0/1</a:t>
                      </a:r>
                      <a:endParaRPr b="1" dirty="0" lang="ru-RU" sz="900"/>
                    </a:p>
                  </a:txBody>
                  <a:tcPr anchor="ctr"/>
                </a:tc>
              </a:tr>
              <a:tr h="176566">
                <a:tc>
                  <a:txBody>
                    <a:bodyPr/>
                    <a:lstStyle/>
                    <a:p>
                      <a:r>
                        <a:rPr dirty="0" lang="ru-RU" smtClean="0" sz="1000"/>
                        <a:t>Центр туризма и экскурсий г. Брянска</a:t>
                      </a:r>
                      <a:endParaRPr dirty="0" lang="ru-RU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900"/>
                        <a:t>0/2</a:t>
                      </a:r>
                      <a:endParaRPr b="1" dirty="0" lang="ru-RU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900"/>
                        <a:t>0/1</a:t>
                      </a:r>
                      <a:endParaRPr b="1" dirty="0" lang="ru-RU" sz="900"/>
                    </a:p>
                  </a:txBody>
                  <a:tcPr anchor="ctr"/>
                </a:tc>
              </a:tr>
              <a:tr h="176566">
                <a:tc>
                  <a:txBody>
                    <a:bodyPr/>
                    <a:lstStyle/>
                    <a:p>
                      <a:r>
                        <a:rPr dirty="0" lang="ru-RU" smtClean="0" sz="1000"/>
                        <a:t>ОДО Лицея № 27</a:t>
                      </a:r>
                      <a:endParaRPr dirty="0" lang="ru-RU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900"/>
                        <a:t>0/1</a:t>
                      </a:r>
                      <a:endParaRPr b="1" dirty="0" lang="ru-RU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900"/>
                        <a:t>0/1</a:t>
                      </a:r>
                      <a:endParaRPr b="1" dirty="0" lang="ru-RU" sz="90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dirty="0" lang="ru-RU" smtClean="0" sz="1000"/>
                        <a:t>ЦДТ г. Брянска</a:t>
                      </a:r>
                      <a:endParaRPr dirty="0" lang="ru-RU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900"/>
                        <a:t>0/2</a:t>
                      </a:r>
                      <a:endParaRPr b="1" dirty="0" lang="ru-RU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900"/>
                        <a:t>0/1</a:t>
                      </a:r>
                      <a:endParaRPr b="1" dirty="0" lang="ru-RU" sz="90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dirty="0" lang="ru-RU" smtClean="0" sz="1000"/>
                        <a:t>СОШ</a:t>
                      </a:r>
                      <a:endParaRPr dirty="0" lang="ru-RU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900"/>
                        <a:t>0/0</a:t>
                      </a:r>
                      <a:endParaRPr b="1" dirty="0" lang="ru-RU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b="1" dirty="0" lang="ru-RU" smtClean="0" sz="900"/>
                        <a:t>0/1</a:t>
                      </a:r>
                      <a:endParaRPr b="1" dirty="0" lang="ru-RU" sz="90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421259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descr="https://57kpspb.caduk.ru/images/dfbaaf6e.png" id="51" name="AutoShape 17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descr="https://57kpspb.caduk.ru/images/dfbaaf6e.png" id="68" name="AutoShape 19"/>
          <p:cNvSpPr>
            <a:spLocks noChangeArrowheads="1" noChangeAspect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descr="https://57kpspb.caduk.ru/images/dfbaaf6e.png" id="70" name="AutoShape 21"/>
          <p:cNvSpPr>
            <a:spLocks noChangeArrowheads="1" noChangeAspect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4737363"/>
              </p:ext>
            </p:extLst>
          </p:nvPr>
        </p:nvGraphicFramePr>
        <p:xfrm>
          <a:off x="-1" y="-1"/>
          <a:ext cx="12192000" cy="6858000"/>
        </p:xfrm>
        <a:graphic>
          <a:graphicData uri="http://schemas.openxmlformats.org/drawingml/2006/table">
            <a:tbl>
              <a:tblPr bandRow="1" firstRow="1">
                <a:tableStyleId>{FABFCF23-3B69-468F-B69F-88F6DE6A72F2}</a:tableStyleId>
              </a:tblPr>
              <a:tblGrid>
                <a:gridCol w="3391927"/>
                <a:gridCol w="3285321"/>
                <a:gridCol w="5514752"/>
              </a:tblGrid>
              <a:tr h="691431">
                <a:tc gridSpan="2">
                  <a:txBody>
                    <a:bodyPr/>
                    <a:lstStyle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2400"/>
                        <a:t>Информационная кампания</a:t>
                      </a:r>
                      <a:endParaRPr dirty="0" lang="ru-RU" sz="2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 lang="ru-RU"/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lang="ru-RU" smtClean="0" sz="2400"/>
                        <a:t>Взаимодействие с организациями</a:t>
                      </a:r>
                      <a:endParaRPr dirty="0" lang="ru-RU" sz="24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2098649">
                <a:tc>
                  <a:txBody>
                    <a:bodyPr/>
                    <a:lstStyle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dirty="0" i="1" kern="1200" lang="ru-RU" smtClean="0" sz="1400"/>
                        <a:t>Размещение актуальной</a:t>
                      </a:r>
                      <a:r>
                        <a:rPr b="1" baseline="0" dirty="0" i="1" kern="1200" lang="ru-RU" smtClean="0" sz="1400"/>
                        <a:t> информации </a:t>
                      </a: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baseline="0" dirty="0" i="1" kern="1200" lang="ru-RU" smtClean="0" sz="1400"/>
                        <a:t>в р</a:t>
                      </a:r>
                      <a:r>
                        <a:rPr b="1" dirty="0" i="1" kern="1200" lang="ru-RU" smtClean="0" sz="1400"/>
                        <a:t>азделе «МОЦ г. Брянска» </a:t>
                      </a: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dirty="0" i="1" kern="1200" lang="ru-RU" smtClean="0" sz="1400"/>
                        <a:t>на сайте  ЦВР Советского </a:t>
                      </a: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dirty="0" i="1" kern="1200" lang="ru-RU" smtClean="0" sz="1400"/>
                        <a:t>р-на г.Брянска</a:t>
                      </a: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ru-RU" smtClean="0" sz="1400" u="sng">
                          <a:hlinkClick r:id="rId2"/>
                        </a:rPr>
                        <a:t>http://cvrsov.ucoz.ru/index/municipalnyj_</a:t>
                      </a: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err="1" kern="1200" lang="ru-RU" smtClean="0" sz="1400" u="sng">
                          <a:hlinkClick r:id="rId2"/>
                        </a:rPr>
                        <a:t>opornyj_centr_dod</a:t>
                      </a:r>
                      <a:r>
                        <a:rPr dirty="0" kern="1200" lang="ru-RU" smtClean="0" sz="1400" u="sng">
                          <a:hlinkClick r:id="rId2"/>
                        </a:rPr>
                        <a:t>/0-183</a:t>
                      </a:r>
                      <a:endParaRPr dirty="0" lang="ru-RU" sz="12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 lang="ru-RU" sz="1000"/>
                    </a:p>
                  </a:txBody>
                  <a:tcPr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endParaRPr dirty="0" lang="ru-RU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28411">
                <a:tc>
                  <a:txBody>
                    <a:bodyPr/>
                    <a:lstStyle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b="1" dirty="0" i="1" kern="1200" lang="ru-RU" smtClean="0" sz="14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hlinkClick r:id="rId3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b="1" dirty="0" i="1" kern="1200" lang="ru-RU" smtClean="0" sz="1400"/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dirty="0" i="1" kern="1200" lang="ru-RU" smtClean="0" sz="1400"/>
                        <a:t>Размещение информации</a:t>
                      </a: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dirty="0" i="1" kern="1200" lang="ru-RU" smtClean="0" sz="1400"/>
                        <a:t> на странице «МОЦ г.  Брянска» </a:t>
                      </a: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dirty="0" i="1" kern="1200" lang="ru-RU" smtClean="0" sz="1400"/>
                        <a:t>в социальной сети «</a:t>
                      </a:r>
                      <a:r>
                        <a:rPr b="1" dirty="0" err="1" i="1" kern="1200" lang="ru-RU" smtClean="0" sz="1400"/>
                        <a:t>ВКонтакте</a:t>
                      </a:r>
                      <a:r>
                        <a:rPr b="1" dirty="0" i="1" kern="1200" lang="ru-RU" smtClean="0" sz="1400"/>
                        <a:t>»</a:t>
                      </a:r>
                    </a:p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dirty="0" kern="1200" lang="en-US" smtClean="0" sz="1400" u="sng">
                          <a:hlinkClick r:id="rId3"/>
                        </a:rPr>
                        <a:t>https://vk.com/club200859918</a:t>
                      </a:r>
                      <a:endParaRPr dirty="0" lang="ru-RU" sz="1000"/>
                    </a:p>
                  </a:txBody>
                  <a:tcP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0582"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b="1" dirty="0" i="1" kern="1200" lang="ru-RU" smtClean="0" sz="1400"/>
                    </a:p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dirty="0" i="1" kern="1200" lang="ru-RU" smtClean="0" sz="1400"/>
                        <a:t>Размещение</a:t>
                      </a:r>
                      <a:r>
                        <a:rPr b="1" baseline="0" dirty="0" i="1" kern="1200" lang="ru-RU" smtClean="0" sz="1400"/>
                        <a:t> и</a:t>
                      </a:r>
                      <a:r>
                        <a:rPr b="1" dirty="0" i="1" kern="1200" lang="ru-RU" smtClean="0" sz="1400"/>
                        <a:t>нформации о мероприятиях в средствах </a:t>
                      </a:r>
                    </a:p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dirty="0" i="1" kern="1200" lang="ru-RU" smtClean="0" sz="1400"/>
                        <a:t>массовой информации</a:t>
                      </a:r>
                      <a:endParaRPr b="1" dirty="0" i="1" lang="ru-RU" sz="1400"/>
                    </a:p>
                  </a:txBody>
                  <a:tcPr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b="1" dirty="0" i="1" kern="1200" lang="ru-RU" sz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  <a:tr h="1598927">
                <a:tc>
                  <a:txBody>
                    <a:bodyPr/>
                    <a:lstStyle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dirty="0" lang="ru-RU"/>
                    </a:p>
                  </a:txBody>
                  <a:tcP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b="1" dirty="0" i="1" kern="1200" lang="ru-RU" smtClean="0" sz="5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dirty="0" i="1" kern="1200" lang="ru-RU" smtClean="0" sz="14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Освещение  событий</a:t>
                      </a:r>
                    </a:p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dirty="0" i="1" kern="1200" lang="ru-RU" smtClean="0" sz="14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и мероприятий </a:t>
                      </a:r>
                    </a:p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dirty="0" i="1" kern="1200" lang="ru-RU" smtClean="0" sz="14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Брянскими</a:t>
                      </a:r>
                    </a:p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dirty="0" i="1" kern="1200" lang="ru-RU" smtClean="0" sz="14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телеканалами</a:t>
                      </a:r>
                      <a:endParaRPr b="1" dirty="0" i="1" kern="1200" lang="ru-RU" sz="14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xmlns="" val="1580057118"/>
              </p:ext>
            </p:extLst>
          </p:nvPr>
        </p:nvGraphicFramePr>
        <p:xfrm>
          <a:off x="7076409" y="858760"/>
          <a:ext cx="4790231" cy="4627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7" r:dm="rId4" r:lo="rId5" r:qs="rId6"/>
          </a:graphicData>
        </a:graphic>
      </p:graphicFrame>
      <p:pic>
        <p:nvPicPr>
          <p:cNvPr id="14382" name="Picture 46"/>
          <p:cNvPicPr>
            <a:picLocks noChangeArrowheads="1" noChangeAspect="1"/>
          </p:cNvPicPr>
          <p:nvPr/>
        </p:nvPicPr>
        <p:blipFill>
          <a:blip cstate="print" r:embed="rId8"/>
          <a:srcRect b="-205" r="144"/>
          <a:stretch>
            <a:fillRect/>
          </a:stretch>
        </p:blipFill>
        <p:spPr bwMode="auto">
          <a:xfrm>
            <a:off x="5132536" y="786389"/>
            <a:ext cx="1465457" cy="984191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32" name="Picture 45"/>
          <p:cNvPicPr>
            <a:picLocks noChangeArrowheads="1" noChangeAspect="1"/>
          </p:cNvPicPr>
          <p:nvPr/>
        </p:nvPicPr>
        <p:blipFill>
          <a:blip cstate="print" r:embed="rId9"/>
          <a:srcRect b="-39" r="138"/>
          <a:stretch>
            <a:fillRect/>
          </a:stretch>
        </p:blipFill>
        <p:spPr bwMode="auto">
          <a:xfrm>
            <a:off x="3529124" y="767164"/>
            <a:ext cx="1468178" cy="853591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4383" name="Picture 47"/>
          <p:cNvPicPr>
            <a:picLocks noChangeArrowheads="1" noChangeAspect="1"/>
          </p:cNvPicPr>
          <p:nvPr/>
        </p:nvPicPr>
        <p:blipFill>
          <a:blip cstate="print" r:embed="rId10"/>
          <a:srcRect b="-261" r="119"/>
          <a:stretch>
            <a:fillRect/>
          </a:stretch>
        </p:blipFill>
        <p:spPr bwMode="auto">
          <a:xfrm>
            <a:off x="3234307" y="1776876"/>
            <a:ext cx="1271018" cy="967017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4384" name="Picture 48"/>
          <p:cNvPicPr>
            <a:picLocks noChangeArrowheads="1" noChangeAspect="1"/>
          </p:cNvPicPr>
          <p:nvPr/>
        </p:nvPicPr>
        <p:blipFill>
          <a:blip cstate="print" r:embed="rId11"/>
          <a:srcRect b="-79" r="97"/>
          <a:stretch>
            <a:fillRect/>
          </a:stretch>
        </p:blipFill>
        <p:spPr bwMode="auto">
          <a:xfrm>
            <a:off x="4386089" y="1460660"/>
            <a:ext cx="1063118" cy="863896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4385" name="Picture 49"/>
          <p:cNvPicPr>
            <a:picLocks noChangeArrowheads="1" noChangeAspect="1"/>
          </p:cNvPicPr>
          <p:nvPr/>
        </p:nvPicPr>
        <p:blipFill>
          <a:blip cstate="print" r:embed="rId12"/>
          <a:srcRect b="128" r="-101"/>
          <a:stretch>
            <a:fillRect/>
          </a:stretch>
        </p:blipFill>
        <p:spPr bwMode="auto">
          <a:xfrm>
            <a:off x="5449207" y="1843432"/>
            <a:ext cx="1148786" cy="919384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4387" name="Picture 51"/>
          <p:cNvPicPr>
            <a:picLocks noChangeArrowheads="1" noChangeAspect="1"/>
          </p:cNvPicPr>
          <p:nvPr/>
        </p:nvPicPr>
        <p:blipFill>
          <a:blip cstate="print" r:embed="rId13"/>
          <a:srcRect b="232" r="190"/>
          <a:stretch>
            <a:fillRect/>
          </a:stretch>
        </p:blipFill>
        <p:spPr bwMode="auto">
          <a:xfrm>
            <a:off x="96032" y="2858006"/>
            <a:ext cx="1015396" cy="914972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37" name="Picture 50"/>
          <p:cNvPicPr>
            <a:picLocks noChangeArrowheads="1" noChangeAspect="1"/>
          </p:cNvPicPr>
          <p:nvPr/>
        </p:nvPicPr>
        <p:blipFill>
          <a:blip cstate="print" r:embed="rId14"/>
          <a:srcRect b="117" r="-104"/>
          <a:stretch>
            <a:fillRect/>
          </a:stretch>
        </p:blipFill>
        <p:spPr bwMode="auto">
          <a:xfrm>
            <a:off x="1111428" y="3097174"/>
            <a:ext cx="1333038" cy="9335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4388" name="Picture 52"/>
          <p:cNvPicPr>
            <a:picLocks noChangeArrowheads="1" noChangeAspect="1"/>
          </p:cNvPicPr>
          <p:nvPr/>
        </p:nvPicPr>
        <p:blipFill>
          <a:blip cstate="print" r:embed="rId15"/>
          <a:srcRect b="151" r="-196"/>
          <a:stretch>
            <a:fillRect/>
          </a:stretch>
        </p:blipFill>
        <p:spPr bwMode="auto">
          <a:xfrm>
            <a:off x="2462285" y="2843695"/>
            <a:ext cx="1057771" cy="888007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4389" name="Picture 53"/>
          <p:cNvPicPr>
            <a:picLocks noChangeArrowheads="1" noChangeAspect="1"/>
          </p:cNvPicPr>
          <p:nvPr/>
        </p:nvPicPr>
        <p:blipFill>
          <a:blip cstate="print" r:embed="rId16"/>
          <a:srcRect b="-103" r="-154"/>
          <a:stretch>
            <a:fillRect/>
          </a:stretch>
        </p:blipFill>
        <p:spPr bwMode="auto">
          <a:xfrm>
            <a:off x="2991170" y="4239240"/>
            <a:ext cx="1127183" cy="970812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40" name="Рисунок 39"/>
          <p:cNvPicPr/>
          <p:nvPr/>
        </p:nvPicPr>
        <p:blipFill>
          <a:blip cstate="print" r:embed="rId17">
            <a:lum bright="30000"/>
          </a:blip>
          <a:srcRect b="-127" r="85"/>
          <a:stretch>
            <a:fillRect/>
          </a:stretch>
        </p:blipFill>
        <p:spPr bwMode="auto">
          <a:xfrm>
            <a:off x="4263213" y="4105891"/>
            <a:ext cx="936438" cy="893234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4392" name="Picture 56"/>
          <p:cNvPicPr>
            <a:picLocks noChangeArrowheads="1" noChangeAspect="1"/>
          </p:cNvPicPr>
          <p:nvPr/>
        </p:nvPicPr>
        <p:blipFill>
          <a:blip cstate="print" r:embed="rId18"/>
          <a:srcRect/>
          <a:stretch>
            <a:fillRect/>
          </a:stretch>
        </p:blipFill>
        <p:spPr bwMode="auto">
          <a:xfrm>
            <a:off x="5362575" y="4320923"/>
            <a:ext cx="1235418" cy="889129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4393" name="Picture 57"/>
          <p:cNvPicPr>
            <a:picLocks noChangeArrowheads="1" noChangeAspect="1"/>
          </p:cNvPicPr>
          <p:nvPr/>
        </p:nvPicPr>
        <p:blipFill>
          <a:blip cstate="print" r:embed="rId19"/>
          <a:srcRect b="163" r="6"/>
          <a:stretch>
            <a:fillRect/>
          </a:stretch>
        </p:blipFill>
        <p:spPr bwMode="auto">
          <a:xfrm>
            <a:off x="96032" y="5420058"/>
            <a:ext cx="2180443" cy="1204896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14394" name="Picture 58"/>
          <p:cNvPicPr>
            <a:picLocks noChangeArrowheads="1" noChangeAspect="1"/>
          </p:cNvPicPr>
          <p:nvPr/>
        </p:nvPicPr>
        <p:blipFill>
          <a:blip cstate="print" r:embed="rId20"/>
          <a:srcRect b="135" r="-2"/>
          <a:stretch>
            <a:fillRect/>
          </a:stretch>
        </p:blipFill>
        <p:spPr bwMode="auto">
          <a:xfrm>
            <a:off x="2433864" y="5420057"/>
            <a:ext cx="2071461" cy="1204897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99212227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" b="2652"/>
          <a:stretch/>
        </p:blipFill>
        <p:spPr>
          <a:xfrm>
            <a:off x="533190" y="176418"/>
            <a:ext cx="1491667" cy="1053415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2383" y="209472"/>
            <a:ext cx="9535851" cy="10657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Стендовый доклад </a:t>
            </a:r>
            <a:b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«Подведение итогов реализации регионального проекта</a:t>
            </a:r>
            <a:b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«Успех каждого ребенка» за 2021-2022 </a:t>
            </a:r>
            <a:r>
              <a:rPr lang="ru-RU" sz="2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год»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 дополнительного образования «Центр детского творчества» г. Брянска</a:t>
            </a:r>
          </a:p>
        </p:txBody>
      </p:sp>
      <p:pic>
        <p:nvPicPr>
          <p:cNvPr id="1026" name="Picture 2" descr="E:\Мои документы\МОЦ\МОЦ\Эмблема МОЦ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46911" y="135802"/>
            <a:ext cx="1114461" cy="1298809"/>
          </a:xfrm>
          <a:prstGeom prst="rect">
            <a:avLst/>
          </a:prstGeom>
          <a:noFill/>
        </p:spPr>
      </p:pic>
      <p:sp>
        <p:nvSpPr>
          <p:cNvPr id="15" name="Скругленный прямоугольник 14"/>
          <p:cNvSpPr/>
          <p:nvPr/>
        </p:nvSpPr>
        <p:spPr>
          <a:xfrm>
            <a:off x="182713" y="1512277"/>
            <a:ext cx="3896918" cy="502536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кампания, направленная на увеличение охвата детей ДО и реализацию ПФ ДОД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8708" y="2163778"/>
            <a:ext cx="1904892" cy="1254682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 раздел «Навигатор дополнительного образования» сайте</a:t>
            </a:r>
          </a:p>
          <a:p>
            <a:pPr algn="ctr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http://brn-dt.sch.b-edu.ru/Навигатор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8708" y="3556780"/>
            <a:ext cx="1904892" cy="1013987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Распространены </a:t>
            </a:r>
            <a:r>
              <a:rPr lang="ru-RU" sz="1050" spc="-4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информационные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материалы.</a:t>
            </a:r>
          </a:p>
          <a:p>
            <a:pPr algn="ctr"/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Размещена информация на стендах Центра детского творчества и д/к Домовенок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301848" y="3586150"/>
            <a:ext cx="1748673" cy="101398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Проведено 5 родительских собраний 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(243 ч-ка)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199306" y="1478495"/>
            <a:ext cx="4268080" cy="2164557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дополнительных общеобразовательных программ: </a:t>
            </a:r>
          </a:p>
          <a:p>
            <a:pPr marL="171450" indent="-171450">
              <a:buFont typeface="Times New Roman" panose="02020603050405020304" pitchFamily="18" charset="0"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 применением дистанционных технологий – 3 шт. 125 обучающихся;</a:t>
            </a:r>
          </a:p>
          <a:p>
            <a:pPr marL="171450" indent="-171450">
              <a:buFont typeface="Times New Roman" panose="02020603050405020304" pitchFamily="18" charset="0"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сетевой форме – 3 шт.,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79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обучающихся;</a:t>
            </a:r>
          </a:p>
          <a:p>
            <a:pPr marL="171450" indent="-171450">
              <a:buFont typeface="Times New Roman" panose="02020603050405020304" pitchFamily="18" charset="0"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для детей, попавших в ТЖС и детей с ОВЗ – 2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шт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24 обучающихся;</a:t>
            </a:r>
          </a:p>
          <a:p>
            <a:pPr marL="171450" indent="-171450">
              <a:buFont typeface="Times New Roman" panose="02020603050405020304" pitchFamily="18" charset="0"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разноуровневых, модульных – 2 шт.,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72 обучающихся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</a:p>
          <a:p>
            <a:pPr marL="171450" indent="-171450">
              <a:buFont typeface="Times New Roman" panose="02020603050405020304" pitchFamily="18" charset="0"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заочных (сезонных школ), летних лагерей – 1 шт., 22 обучающихся;</a:t>
            </a:r>
          </a:p>
          <a:p>
            <a:pPr marL="171450" indent="-171450">
              <a:buFont typeface="Times New Roman" panose="02020603050405020304" pitchFamily="18" charset="0"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краткосрочных – 1 шт., 22 обучающихся.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610600" y="1491216"/>
            <a:ext cx="3436736" cy="1065745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семинарах,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вебинарах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совещаниях, конференциях, дискуссионных площадках разного уровня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18 мероприятий, 134  участника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403041" y="3906444"/>
            <a:ext cx="3860609" cy="87219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системы персонифицированного финансирования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800 договоров ПФ (45%)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596952" y="4027576"/>
            <a:ext cx="3463200" cy="117796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конкурсах профессионального мастерства, проводимых органами исполнительной власти</a:t>
            </a:r>
          </a:p>
          <a:p>
            <a:pPr algn="ctr"/>
            <a:endParaRPr lang="ru-RU" sz="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4 конкурса  20 участников</a:t>
            </a:r>
            <a:endParaRPr lang="ru-RU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12445" y="4735975"/>
            <a:ext cx="3967186" cy="2011189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ОО с социальными 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сетевыми партнерами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 сетевых договора:</a:t>
            </a:r>
          </a:p>
          <a:p>
            <a:pPr marL="350838" indent="-171450" algn="just">
              <a:buFont typeface="Times New Roman" panose="02020603050405020304" pitchFamily="18" charset="0"/>
              <a:buChar char="-"/>
              <a:tabLst>
                <a:tab pos="179388" algn="l"/>
              </a:tabLst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МБУ «Центр психолого-педагогической, медицинской и социальной помощи «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ЛадьЯ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г.Брянска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50838" indent="-171450" algn="just">
              <a:buFont typeface="Times New Roman" panose="02020603050405020304" pitchFamily="18" charset="0"/>
              <a:buChar char="-"/>
              <a:tabLst>
                <a:tab pos="179388" algn="l"/>
              </a:tabLst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ГБПОУ «Брянский профессионально-педагогический колледж»</a:t>
            </a:r>
          </a:p>
          <a:p>
            <a:pPr marL="350838" indent="-171450" algn="just">
              <a:buFont typeface="Times New Roman" panose="02020603050405020304" pitchFamily="18" charset="0"/>
              <a:buChar char="-"/>
              <a:tabLst>
                <a:tab pos="179388" algn="l"/>
              </a:tabLst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ООО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«Автошкола №1»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403041" y="5248634"/>
            <a:ext cx="3862877" cy="1281325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АИС «Навигатор»</a:t>
            </a:r>
          </a:p>
          <a:p>
            <a:pPr marL="171450" indent="-171450">
              <a:buFont typeface="Times New Roman" panose="02020603050405020304" pitchFamily="18" charset="0"/>
              <a:buChar char="-"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Всего: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2571/1703  в статусе «обучается» -  66% от кол-ва мест. </a:t>
            </a:r>
          </a:p>
          <a:p>
            <a:pPr marL="171450" indent="-171450">
              <a:buFont typeface="Times New Roman" panose="02020603050405020304" pitchFamily="18" charset="0"/>
              <a:buChar char="-"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МЗ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1770/1263 в статусе обучается -  71% от кол-ва мест</a:t>
            </a:r>
          </a:p>
          <a:p>
            <a:pPr marL="171450" indent="-171450">
              <a:buFont typeface="Times New Roman" panose="02020603050405020304" pitchFamily="18" charset="0"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опубликованных мероприятий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610599" y="5375241"/>
            <a:ext cx="3483629" cy="1371923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и профессионального мастерства педагогических работников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(Профессиональная переподготовка «Образовательная программа «Педагог дополнительного образования» – 8 ч-к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225040" y="2153132"/>
            <a:ext cx="1848121" cy="126532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Созданы группы в социальной сети </a:t>
            </a:r>
          </a:p>
          <a:p>
            <a:pPr algn="ctr"/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ВКонтакте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https://vk.com/wall-184073937_422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593531" y="2728793"/>
            <a:ext cx="3483629" cy="1099654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мероприятий в рамках приоритетных направлений Целевой модели развития ДОД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 мероприятий,  248 участников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E66B27DB-E961-4393-8961-24A3AECE573D}"/>
              </a:ext>
            </a:extLst>
          </p:cNvPr>
          <p:cNvSpPr/>
          <p:nvPr/>
        </p:nvSpPr>
        <p:spPr>
          <a:xfrm>
            <a:off x="104214" y="98337"/>
            <a:ext cx="11972946" cy="664024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семинарах, вебинарах, совещаниях, конференциях, дискуссионных площадках разного уровня</a:t>
            </a:r>
          </a:p>
          <a:p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вебинар «Разработка дополнительных общеобразовательных общеразвивающих программ в области финансовой грамотности» (  03.12.2021)  - 8 ч-к</a:t>
            </a: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Межрегиональный семинар «Целеполагание и результативность внедрения краткосрочных дополнительных общеобразовательных программ»  (30.11.2021) - 8 ч-к</a:t>
            </a: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Межрегиональный семинар-дайджест "Сезонные школы, каникулярные профильные смены для различных категорий детей: актуальность, задачи, механизмы реализации в дополнительном образовании"    ( 25.03.2022) – 8 ч-к</a:t>
            </a: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  «Финансовая грамотность - путь к успешному предпринимательству» (01.03.2022) - 7 ч-к</a:t>
            </a: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 для администраторов АИС «Навигатор» учреждений дополнительного образования г. Брянска по вопросам введения ПФ с 1 сентября 2021 года» (16.09.2021)  - 8 ч-к</a:t>
            </a: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 семинар в рамках сетевого взаимодействия с филиалом Академии «ШАГ» «Универсальные ресурсы для организации обучения с использованием дистанционных образовательных технологий»  (27.09.2021)  - 3 ч-ка  </a:t>
            </a: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 вебинар для администраторов Навигатора по вопросам работы в системе АИС «Навигатор» (02.12.2021)  – 7 ч-к  </a:t>
            </a: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– совещание « Увеличение охвата детей дополнительного образования. Анализ деятельности учреждений» (02.12.21г.)  - 6 ч-к    </a:t>
            </a: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  для  финалистов Открытого профессионального конкурса работников образовательных организаций «Лучший образовательный проект в области дополнительного образования детей»  (06.12.2021)- 6 ч-к </a:t>
            </a: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 "Итоги Независимой оценки качества образования"  (17.12.2021)– 8 ч-к</a:t>
            </a: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 семинар  «Разработка краткосрочных дополнительных общеобразовательных программ» (26.01.2022)  - 12 ч-к </a:t>
            </a: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для участников областного этапа конкурса профессионального мастерства «Сердце отдаю детям» «Новые формы организации обучения и воспитания детей в дополнительном образовании как форма повышения педагогического мастерства» (30.03.2022)  - 3 ч-ка </a:t>
            </a: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 по вопросам защиты персональных данных при работе в Навигаторе дополнительного образования детей Брянской области (30.03. 2022)  - 5 ч-к </a:t>
            </a: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 «Навигатор ДО Брянской области. Программы летней занятости: как отработать их в Навигаторе» (14. 04. 2022)  – 8 ч-к </a:t>
            </a: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Областная августовская педагогическая конференция «Актуальные вопросы развития системы образования Брянской области» (26.08.2021 )  - 8 ч-к</a:t>
            </a: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областная научно-практическая конференция «Целевая модель развития региональных систем дополнительного образования детей: итоги и перспективы внедрения в Брянской области - 2021 год» (15.12.2021 ) - 8 ч-к</a:t>
            </a: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 «Подведение итогов реализации регионального проекта «Успех каждого ребенка»  за 2021-2022 уч. год»  (27.05.2022)- 8 ч-к</a:t>
            </a:r>
          </a:p>
          <a:p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Марафон передовых практик педагогических работников дополнительного образования детей Брянской области в 2021 – 2022 уч. году  - 1 докладчик, 9 слушателей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971D0E75-C551-4D34-90CE-EB94454C61F7}"/>
              </a:ext>
            </a:extLst>
          </p:cNvPr>
          <p:cNvSpPr/>
          <p:nvPr/>
        </p:nvSpPr>
        <p:spPr>
          <a:xfrm>
            <a:off x="2368719" y="1400457"/>
            <a:ext cx="8720326" cy="455961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мероприятий в рамках приоритетных направлений Целевой модели развития ДОД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Открытое Первенство города Брянска по авиамоделизму «Высота» - 84 ч-ка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конкурс декоративно-прикладного и технического творчества обучающихся и педагогических работников образовательных учреждений г. Брянска «Мастер ЗОЛОТЫЕ РУКИ» - 26 ч-к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конкурс «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КлубОК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среди команд учреждений дополнительного образования г. Брянска – 54 ч-ка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этап открытого областного конкурса проектно-исследовательских работ «Пятое колесо» - 34 ч-ка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 городской Фестиваль авиамоделизма «Чистое небо», посвящённый Дню города Брянска – 50 ч-к.</a:t>
            </a:r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A5341C37-827B-4609-B647-68C24B999226}"/>
              </a:ext>
            </a:extLst>
          </p:cNvPr>
          <p:cNvSpPr/>
          <p:nvPr/>
        </p:nvSpPr>
        <p:spPr>
          <a:xfrm>
            <a:off x="2338895" y="1368885"/>
            <a:ext cx="8746172" cy="459548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конкурсах профессионального мастерства, проводимых органами исполнительной власти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конкурс профессионального мастерства работников сферы дополнительного образования Брянской области «Сердце отдаю детям»,  04.04.2022 - 15.04.2022   - 1 ч-к 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профессиональный конкурс работников  образовательных организаций «Лучший образовательный проект в области дополнительного образования»,  15.11.2021 - 17.12.2021  - 3 ч-ка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этап Большого всероссийского фестиваля  детского и юношеского творчества, в том числе для детей с ограниченными возможностями здоровья (с международным участием) май 2022 г.– 6 ч-к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этап всероссийской  креативной олимпиады «Арт-успех», апрель – май 2022 г. – 10 ч-к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08FAAE2A-1591-45B4-B644-256B518E20CE}"/>
              </a:ext>
            </a:extLst>
          </p:cNvPr>
          <p:cNvSpPr/>
          <p:nvPr/>
        </p:nvSpPr>
        <p:spPr>
          <a:xfrm>
            <a:off x="157927" y="1079701"/>
            <a:ext cx="11865520" cy="542703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дополнительных общеобразовательных программ: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применением дистанционных технологий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шт. 125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обучающихся/7%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625" indent="-285750">
              <a:buFont typeface="Times New Roman" panose="02020603050405020304" pitchFamily="18" charset="0"/>
              <a:buChar char="-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Занимательный английский  - 38 обучающихся</a:t>
            </a:r>
          </a:p>
          <a:p>
            <a:pPr marL="809625" indent="-285750">
              <a:buFont typeface="Times New Roman" panose="02020603050405020304" pitchFamily="18" charset="0"/>
              <a:buChar char="-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Бисероплетение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12 обучающихся.</a:t>
            </a:r>
          </a:p>
          <a:p>
            <a:pPr marL="809625" indent="-285750">
              <a:buFont typeface="Times New Roman" panose="02020603050405020304" pitchFamily="18" charset="0"/>
              <a:buChar char="-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Юный художник – 75 обучающихся</a:t>
            </a:r>
          </a:p>
          <a:p>
            <a:pPr marL="342900" indent="-342900">
              <a:buAutoNum type="arabicPeriod" startAt="2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сетевой форме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шт.,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 обучающихся/4.5%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625" indent="-285750">
              <a:buFont typeface="Times New Roman" panose="02020603050405020304" pitchFamily="18" charset="0"/>
              <a:buChar char="-"/>
              <a:tabLst>
                <a:tab pos="62865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Ладья – 12 обучающихся</a:t>
            </a:r>
          </a:p>
          <a:p>
            <a:pPr marL="809625" indent="-285750">
              <a:buFont typeface="Times New Roman" panose="02020603050405020304" pitchFamily="18" charset="0"/>
              <a:buChar char="-"/>
              <a:tabLst>
                <a:tab pos="62865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Живая вода – 12 обучающихся</a:t>
            </a:r>
          </a:p>
          <a:p>
            <a:pPr marL="809625" indent="-285750">
              <a:buFont typeface="Times New Roman" panose="02020603050405020304" pitchFamily="18" charset="0"/>
              <a:buChar char="-"/>
              <a:tabLst>
                <a:tab pos="62865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любитель –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</a:p>
          <a:p>
            <a:pPr>
              <a:tabLst>
                <a:tab pos="62865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детей, попавших в ТЖС и детей с ОВЗ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24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обучающихся/1,5%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625" indent="-285750">
              <a:buFont typeface="Times New Roman" panose="02020603050405020304" pitchFamily="18" charset="0"/>
              <a:buChar char="-"/>
              <a:tabLst>
                <a:tab pos="62865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Ладья – 12 обучающихся</a:t>
            </a:r>
          </a:p>
          <a:p>
            <a:pPr marL="809625" indent="-285750">
              <a:buFont typeface="Times New Roman" panose="02020603050405020304" pitchFamily="18" charset="0"/>
              <a:buChar char="-"/>
              <a:tabLst>
                <a:tab pos="62865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Живая вода – 12 обучающихся</a:t>
            </a:r>
          </a:p>
          <a:p>
            <a:pPr>
              <a:tabLst>
                <a:tab pos="62865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Разноуровневые, модульные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шт.,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 обучающихся/4%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625" indent="-285750">
              <a:buFont typeface="Times New Roman" panose="02020603050405020304" pitchFamily="18" charset="0"/>
              <a:buChar char="-"/>
              <a:tabLst>
                <a:tab pos="62865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сегодня – 27 обучающихся</a:t>
            </a:r>
          </a:p>
          <a:p>
            <a:pPr marL="809625" indent="-285750">
              <a:buFont typeface="Times New Roman" panose="02020603050405020304" pitchFamily="18" charset="0"/>
              <a:buChar char="-"/>
              <a:tabLst>
                <a:tab pos="62865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Юный авиамоделист –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</a:p>
          <a:p>
            <a:pPr>
              <a:tabLst>
                <a:tab pos="62865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Заочные (сезонных школ), летних лагерей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шт., 22 обучающихся</a:t>
            </a:r>
          </a:p>
          <a:p>
            <a:pPr marL="809625" indent="-285750">
              <a:buFont typeface="Times New Roman" panose="02020603050405020304" pitchFamily="18" charset="0"/>
              <a:buChar char="-"/>
              <a:tabLst>
                <a:tab pos="62865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открытий – 22 обучающихся</a:t>
            </a:r>
          </a:p>
          <a:p>
            <a:pPr>
              <a:tabLst>
                <a:tab pos="62865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шт., 22 обучающихся.</a:t>
            </a:r>
          </a:p>
          <a:p>
            <a:pPr marL="809625" indent="-266700">
              <a:buFont typeface="Times New Roman" panose="02020603050405020304" pitchFamily="18" charset="0"/>
              <a:buChar char="-"/>
              <a:tabLst>
                <a:tab pos="628650" algn="l"/>
              </a:tabLs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открытий – 22 обучающихся</a:t>
            </a:r>
            <a:endParaRPr lang="ru-RU" sz="16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02383" y="1100010"/>
            <a:ext cx="10317967" cy="5427036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ОО с социальными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сетевыми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партнерами</a:t>
            </a: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 сетевых договора:</a:t>
            </a:r>
          </a:p>
          <a:p>
            <a:pPr marL="350838" indent="-171450" algn="just">
              <a:buFont typeface="Times New Roman" panose="02020603050405020304" pitchFamily="18" charset="0"/>
              <a:buChar char="-"/>
              <a:tabLst>
                <a:tab pos="179388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МБУ «Центр психолого-педагогической, медицинской и социальной помощи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ЛадьЯ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г.Брянска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179388" algn="just">
              <a:tabLst>
                <a:tab pos="179388" algn="l"/>
              </a:tabLst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50838" indent="-171450" algn="just">
              <a:buFont typeface="Times New Roman" panose="02020603050405020304" pitchFamily="18" charset="0"/>
              <a:buChar char="-"/>
              <a:tabLst>
                <a:tab pos="179388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ГБПОУ «Брянский профессионально-педагогический колледж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</a:p>
          <a:p>
            <a:pPr marL="179388" algn="just">
              <a:tabLst>
                <a:tab pos="179388" algn="l"/>
              </a:tabLst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50838" indent="-171450" algn="just">
              <a:buFont typeface="Times New Roman" panose="02020603050405020304" pitchFamily="18" charset="0"/>
              <a:buChar char="-"/>
              <a:tabLst>
                <a:tab pos="179388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ООО «Автошкола №1»</a:t>
            </a:r>
          </a:p>
        </p:txBody>
      </p:sp>
    </p:spTree>
    <p:extLst>
      <p:ext uri="{BB962C8B-B14F-4D97-AF65-F5344CB8AC3E}">
        <p14:creationId xmlns:p14="http://schemas.microsoft.com/office/powerpoint/2010/main" xmlns="" val="399212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E599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E599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E599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E599"/>
                                      </p:to>
                                    </p:animClr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E599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E599"/>
                                      </p:to>
                                    </p:animClr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EE599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  <p:bldP spid="5" grpId="1" animBg="1"/>
      <p:bldP spid="8" grpId="0" animBg="1"/>
      <p:bldP spid="8" grpId="1" animBg="1"/>
      <p:bldP spid="9" grpId="0" animBg="1"/>
      <p:bldP spid="9" grpId="1" animBg="1"/>
      <p:bldP spid="3" grpId="0" animBg="1"/>
      <p:bldP spid="3" grpId="1" animBg="1"/>
      <p:bldP spid="27" grpId="0" animBg="1"/>
      <p:bldP spid="2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822960" y="104504"/>
            <a:ext cx="10620103" cy="1170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«Подведение итогов реализации регионального проекта</a:t>
            </a:r>
            <a:br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«Успех каждого ребенка» за 2021-2022 уч. год»</a:t>
            </a: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МБУДО «Центр детского и юношеского туризма и экскурсий» г. Брянска</a:t>
            </a:r>
            <a:br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1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2713" y="1149531"/>
            <a:ext cx="3122190" cy="865282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кампания, направленная на увеличение охвата детей ДО и реализацию ПФ ДОД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707" y="2127563"/>
            <a:ext cx="1508653" cy="1030801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 раздел «Навигатор дополнительного образования» / ПФ ДОД на сайте Центра туризма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67991" y="3688831"/>
            <a:ext cx="1436912" cy="1215355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Распространены </a:t>
            </a:r>
            <a:r>
              <a:rPr lang="ru-RU" sz="1000" spc="-4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информационные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материалы.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Размещена информация на стендах Центра туризма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67990" y="2127563"/>
            <a:ext cx="1436913" cy="1429217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Проведены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общецентровское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родительское собрание и родительские собрания детских объединений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40035" y="1149531"/>
            <a:ext cx="3200399" cy="2418374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дополнительных общеобразовательных программ: </a:t>
            </a:r>
          </a:p>
          <a:p>
            <a:pPr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 применением дистанционных технологий – ДОП «Юные шахматисты»</a:t>
            </a:r>
          </a:p>
          <a:p>
            <a:pPr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сетевой форме – ДОП «Ладья»</a:t>
            </a:r>
          </a:p>
          <a:p>
            <a:pPr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разноуровневая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ДОП «Школа раннего развития «Пчелка»</a:t>
            </a:r>
          </a:p>
          <a:p>
            <a:pPr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модульная ДОП «Школа полного дня»</a:t>
            </a:r>
          </a:p>
          <a:p>
            <a:pPr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4 программы летнего оздоровительного лагеря (на каждую смену)</a:t>
            </a:r>
          </a:p>
          <a:p>
            <a:pPr>
              <a:buFontTx/>
              <a:buChar char="-"/>
            </a:pP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71063" y="1149532"/>
            <a:ext cx="5176274" cy="978031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семинарах, </a:t>
            </a:r>
            <a:r>
              <a:rPr lang="ru-RU" sz="14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вебинарах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совещаниях, конференциях, дискуссионных площадках разного уровня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Муниципальный уровень – 8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Региональный уровень – 13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Всероссийский уровень - 5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42141" y="4590181"/>
            <a:ext cx="3098293" cy="1131350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системы персонифицированного финансирования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договоров  - 895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42,2 % от количества обучающихся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00006" y="3487047"/>
            <a:ext cx="5194224" cy="2234484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конкурсах профессионального мастерства, проводимых органами исполнительной власти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- «Лучший образовательный проект в области дополнительного образования детей» –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Паранговская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Л.А. (победитель)</a:t>
            </a:r>
          </a:p>
          <a:p>
            <a:pPr marL="171450" indent="-171450" algn="ctr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Областной заочный конкурс профессионального мастерства для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пед.работников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дополнительного образования  - Егорова С.В. (2 место),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Джанунц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Э.С. (участие)</a:t>
            </a:r>
          </a:p>
          <a:p>
            <a:pPr marL="171450" indent="-171450" algn="ctr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Муниципальный и областной этап конкурса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профессинального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мастерства «Сердце отдаю детям» – Дмитриева Ю.С. (участие)</a:t>
            </a:r>
          </a:p>
          <a:p>
            <a:pPr marL="171450" indent="-171450" algn="ctr">
              <a:buFontTx/>
              <a:buChar char="-"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XIX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Всероссийский конкурс методических материалов – 9 участников</a:t>
            </a:r>
          </a:p>
          <a:p>
            <a:pPr algn="ctr"/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9898" y="5036236"/>
            <a:ext cx="3320136" cy="1730324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социальными </a:t>
            </a:r>
          </a:p>
          <a:p>
            <a:pPr algn="ctr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сетевыми партнерами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МБУ «Центр психолого-педагогической, медицинской и социальной помощи «</a:t>
            </a:r>
            <a:r>
              <a:rPr lang="ru-RU" sz="1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ЛадьЯ</a:t>
            </a:r>
            <a:r>
              <a:rPr lang="ru-RU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г.Брянска</a:t>
            </a:r>
            <a:r>
              <a:rPr lang="ru-RU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1000"/>
              </a:spcAft>
              <a:buFontTx/>
              <a:buChar char="-"/>
            </a:pPr>
            <a:r>
              <a:rPr lang="ru-RU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ФГБОУ ВО «Брянский государственный университет имени академика </a:t>
            </a:r>
            <a:r>
              <a:rPr lang="ru-RU" sz="1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И.Г.Петровского</a:t>
            </a:r>
            <a:r>
              <a:rPr lang="ru-RU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1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1000"/>
              </a:spcAft>
              <a:buFontTx/>
              <a:buChar char="-"/>
            </a:pPr>
            <a:r>
              <a:rPr lang="ru-RU" sz="1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Брянское отделение общероссийской общественной организации инвалидов Всероссийского общества глухих.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42141" y="5825489"/>
            <a:ext cx="3098293" cy="870735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АИС «Навигатор»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охват детей ДО  (в статусе «обучается») – 2117 (100%) </a:t>
            </a:r>
          </a:p>
          <a:p>
            <a:pPr marL="171450" indent="-171450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кол-во опубликованных мероприятий – 10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71064" y="5825489"/>
            <a:ext cx="5176080" cy="804959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и профессионального мастерства педагогических работников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 – 8 участников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00039" y="3290416"/>
            <a:ext cx="1565846" cy="1613769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Созданы группы в социальных сетях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ВКонтакте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Одноклассники.ру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</a:p>
          <a:p>
            <a:pPr marL="171450" indent="-171450" algn="ctr">
              <a:buFontTx/>
              <a:buChar char="-"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Центр туризма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г.Брянска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171450" indent="-171450" algn="ctr">
              <a:buFontTx/>
              <a:buChar char="-"/>
            </a:pP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группы детских объединений Центра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71064" y="2233760"/>
            <a:ext cx="5223166" cy="1162584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мероприятий в рамках приоритетных направлений Целевой модели развития ДОД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Муниципальный уровень – 24 мероприятия, 4796 участников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Региональный уровень – 1 мероприятие, 362 участника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Межрегиональный уровень – 2 мероприятия, 275 участников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Всероссийский уровень – 1 мероприятия, 160 участников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40035" y="3639427"/>
            <a:ext cx="3200399" cy="879232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новых мест дополнительного образования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программ – 2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Количество обучающихся - 30</a:t>
            </a:r>
          </a:p>
        </p:txBody>
      </p:sp>
      <p:pic>
        <p:nvPicPr>
          <p:cNvPr id="19" name="Рисунок 1" descr="C:\Documents and Settings\kondylev.CENTER.000\Рабочий стол\логотип Центр\Прозрачные варианты\Bez_imeni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835" y="-8246"/>
            <a:ext cx="11620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286232" y="209472"/>
            <a:ext cx="9572628" cy="12535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Стендовый доклад </a:t>
            </a:r>
            <a:b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«Подведение итогов реализации регионального проекта</a:t>
            </a:r>
            <a:br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«Успех каждого ребенка» за 2021-2022 уч. год»</a:t>
            </a: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МБУДО «Центр внешкольной работы Советского района» г.Брянска</a:t>
            </a:r>
            <a:r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5" name="Picture 2" descr="E:\Мои документы\МОЦ\МОЦ\Эмблема МО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46911" y="135802"/>
            <a:ext cx="1114461" cy="1298809"/>
          </a:xfrm>
          <a:prstGeom prst="rect">
            <a:avLst/>
          </a:prstGeom>
          <a:noFill/>
        </p:spPr>
      </p:pic>
      <p:pic>
        <p:nvPicPr>
          <p:cNvPr id="6" name="Picture 3" descr="E:\Мои документы\ЦВР\ЦВР\Эмблема новая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411" y="123291"/>
            <a:ext cx="1788880" cy="1284270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182713" y="1512277"/>
            <a:ext cx="3896918" cy="502536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кампания, направленная на увеличение охвата детей ДО и реализацию ПФ ДОД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8708" y="2163778"/>
            <a:ext cx="1228900" cy="95966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 раздел «Навигатор дополнительного образования» / на сайте </a:t>
            </a:r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CVRSOV.RU</a:t>
            </a:r>
            <a:endParaRPr lang="ru-RU" sz="10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20982" y="2136618"/>
            <a:ext cx="1195059" cy="1013987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Распространены </a:t>
            </a:r>
            <a:r>
              <a:rPr lang="ru-RU" sz="1000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информационные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материалы.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Размещена информация на стендах ОО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71071" y="1470075"/>
            <a:ext cx="3917852" cy="1617783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дополнительных общеобразовательных программ: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 применением дистанционных технологий –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 шт.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сетевой форме –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 шт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для детей, попавших в ТЖС и детей с ОВЗ -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0 шт.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разноуровневых, модульных –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шт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заочных (сезонных школ), летних лагерей –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 шт.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краткосрочных –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0 шт.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50866" y="1382782"/>
            <a:ext cx="3806456" cy="1171872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семинарах,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вебинарах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совещаниях, конференциях, дискуссионных площадках разного уровня</a:t>
            </a:r>
          </a:p>
          <a:p>
            <a:r>
              <a:rPr lang="ru-RU" sz="10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 </a:t>
            </a:r>
            <a:r>
              <a:rPr lang="ru-RU" sz="105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вебинаров</a:t>
            </a:r>
            <a:r>
              <a:rPr lang="ru-RU" sz="10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/21 участник; 10 семинаров/74 участника; 3выступающих;1 конференция/7 участников; 2 </a:t>
            </a:r>
            <a:r>
              <a:rPr lang="ru-RU" sz="105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диск.площадки</a:t>
            </a:r>
            <a:r>
              <a:rPr lang="ru-RU" sz="10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/5 участников; 2 совещания/2 участника)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41409" y="4164039"/>
            <a:ext cx="3860609" cy="87219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системы персонифицированного финансирования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(кол-во договоров ПФ за 1-е пол. 2022 г. в % отношении от кол-ва обучающихся (физ.лиц) –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</a:t>
            </a: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257735" y="4203865"/>
            <a:ext cx="3807552" cy="1270652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конкурсах профессионального мастерства, проводимых органами исполнительной власти</a:t>
            </a:r>
          </a:p>
          <a:p>
            <a:pPr algn="ctr"/>
            <a:endParaRPr lang="ru-RU" sz="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(«Сердце отдаю детям» / 1 участник</a:t>
            </a:r>
            <a:endParaRPr lang="en-US" sz="105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50" b="1" i="1" dirty="0" smtClean="0"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1050" b="1" dirty="0" smtClean="0">
                <a:latin typeface="Times New Roman"/>
                <a:ea typeface="Times New Roman"/>
                <a:cs typeface="Times New Roman"/>
              </a:rPr>
              <a:t>Лучший образовательный проект в области дополнительного образования детей»/ 1 участник</a:t>
            </a:r>
            <a:endParaRPr lang="ru-RU" sz="1050" b="1" dirty="0">
              <a:ea typeface="Times New Roman"/>
              <a:cs typeface="Times New Roman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9898" y="4369357"/>
            <a:ext cx="3832261" cy="1638724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ОО с социальными 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сетевыми партнерами</a:t>
            </a:r>
          </a:p>
          <a:p>
            <a:pPr algn="ctr"/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ВЧ №86589, Центр «ЛадьЯ»,  СОШ № 1,2,3,4,5,8,9,54,59, гимназия №  5,7,  Центр по работе с молодежью и семьями г.Брянска,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/с№79 «Орлёнок»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54181" y="5113606"/>
            <a:ext cx="3862877" cy="870735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АИС «Навигатор»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охват детей ДО  (в статусе «обучается») в % отношении от кол-ва мест –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65%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кол-во опубликованных мероприятий -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92905" y="5545435"/>
            <a:ext cx="3754239" cy="1235357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и профессионального мастерства педагогических работников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Организация досуга детей и подростков в процессе реализации дополнительной общеобразовательной программы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-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 участников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229601" y="2628584"/>
            <a:ext cx="3827720" cy="1515904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мероприятий в рамках приоритетных направлений Целевой модели развития ДОД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(«Сердце отдаю детям» / 5 участников</a:t>
            </a:r>
            <a:endParaRPr lang="en-US" sz="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9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Лучший образовательный проект в области дополнительного образования детей»/ 6 организаторов, 30 участников</a:t>
            </a:r>
            <a:br>
              <a:rPr lang="ru-RU" sz="9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9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«Олимпиада «</a:t>
            </a:r>
            <a:r>
              <a:rPr lang="ru-RU" sz="9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Арт-успех</a:t>
            </a:r>
            <a:r>
              <a:rPr lang="ru-RU" sz="9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»/  6 организаторов,63 участника</a:t>
            </a:r>
            <a:br>
              <a:rPr lang="ru-RU" sz="9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9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«Марафон образовательных практик»/ 3 участника)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41410" y="3186332"/>
            <a:ext cx="3886399" cy="879231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новых мест дополнительного образования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(кол-во программ, кол-во обучающихся,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участие обучающихся  в конкурсных мероприятиях) </a:t>
            </a: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88467" y="2127564"/>
            <a:ext cx="1212792" cy="101398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Проведены родительские собрания, совещания и др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(36 объединений, 1100 человек)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768850" y="3230577"/>
            <a:ext cx="1212792" cy="979283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Освещены мероприятия в телекоммуникационной сети</a:t>
            </a:r>
            <a:b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(сюжет ГТРК Брянск)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1365" y="3232086"/>
            <a:ext cx="1195059" cy="968721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Опубликованы материалы в СМИ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(5 статей в «Брянская учительская газета»)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00039" y="3223035"/>
            <a:ext cx="1228900" cy="95815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Созданы группы в социальных сетях </a:t>
            </a:r>
          </a:p>
          <a:p>
            <a:pPr algn="ctr"/>
            <a:r>
              <a:rPr lang="ru-RU" sz="85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(8 групп </a:t>
            </a:r>
            <a:r>
              <a:rPr lang="ru-RU" sz="85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Вконтакте</a:t>
            </a:r>
            <a:r>
              <a:rPr lang="ru-RU" sz="85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1 канал </a:t>
            </a:r>
            <a:r>
              <a:rPr lang="ru-RU" sz="85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Яндекс.Дзен</a:t>
            </a:r>
            <a:r>
              <a:rPr lang="ru-RU" sz="85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2293035" y="150608"/>
            <a:ext cx="6534876" cy="11246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Стендовый доклад </a:t>
            </a:r>
            <a:b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«Подведение итогов реализации регионального проекта</a:t>
            </a:r>
            <a:b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«Успех каждого ребенка» за 2021-2022 уч. год»</a:t>
            </a:r>
            <a:b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1" i="0" u="sng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МБУДО «Центр внешкольной работы « Володарского района г. Брянска</a:t>
            </a: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5" name="Picture 2" descr="E:\Мои документы\МОЦ\МОЦ\Эмблема МО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933" y="0"/>
            <a:ext cx="1320800" cy="1239313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82713" y="1105786"/>
            <a:ext cx="3896918" cy="478465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кампания, направленная на увеличение охвата детей ДО и реализацию ПФ ДОД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13861" y="2434856"/>
            <a:ext cx="2062716" cy="595423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раздел «Навигатор дополнительного образования» / ПФ ДОД на сайте ОО</a:t>
            </a:r>
            <a:endParaRPr lang="ru-RU" sz="10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9489" y="1669313"/>
            <a:ext cx="1956390" cy="680482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Распространены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000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информационные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материалы.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Размещена информация на стендах ОО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64735" y="1658679"/>
            <a:ext cx="1736524" cy="712381"/>
          </a:xfrm>
          <a:prstGeom prst="roundRect">
            <a:avLst>
              <a:gd name="adj" fmla="val 25056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Проведены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27 родительских собраний с количеством 386 родителей</a:t>
            </a:r>
            <a:endParaRPr lang="ru-RU" sz="10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8224" y="3115341"/>
            <a:ext cx="3987210" cy="228499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дополнительных общеобразовательных программ: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 применением дистанционных технологий: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«Электротехническое моделирование», «Архимед: химия в действии», «Английский язык. Подготовка к экзаменам»</a:t>
            </a:r>
            <a:endParaRPr lang="ru-RU" sz="1200" i="1" dirty="0" smtClean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в сетевой форме: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«Живая вода», «Ладья»</a:t>
            </a:r>
            <a:endParaRPr lang="ru-RU" sz="1200" i="1" dirty="0" smtClean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разноуровневых: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i="1" dirty="0" err="1" smtClean="0">
                <a:latin typeface="Times New Roman" pitchFamily="18" charset="0"/>
                <a:cs typeface="Times New Roman" pitchFamily="18" charset="0"/>
              </a:rPr>
              <a:t>Домисоль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», «Логоритмика», «Английский для малышей»</a:t>
            </a:r>
            <a:endParaRPr lang="ru-RU" sz="1200" i="1" dirty="0" smtClean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краткосрочных: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«Солнышко», «Летний пленэр», «Краски лета», «Лаборатория природы»</a:t>
            </a:r>
            <a:endParaRPr lang="ru-RU" sz="1200" b="1" i="1" dirty="0" smtClean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80000" y="3849511"/>
            <a:ext cx="3774558" cy="2472267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семинарах, вебинарах, совещаниях, конференциях, дискуссионных площадках разного уровня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 областных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вебинара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РМЦ и 3 городских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вебинара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МОЦ/ 12 человек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 областных марафона передовых педагогических практик/ 4 человека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 областных и 9 городских образовательных сессий/29 человек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 областная дискуссионная площадка/ 2 человека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 городская итоговая конференция/ 4 человека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41409" y="2226833"/>
            <a:ext cx="3860609" cy="96818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системы персонифицированного финансирования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490 договоров ПФ за 1-е пол. 2022 г. –  37 % от кол-ва обучающихся (физ.лиц)</a:t>
            </a: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10493" y="3285067"/>
            <a:ext cx="3987209" cy="1941689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endParaRPr lang="ru-RU" sz="1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конкурсах профессионального мастерства, проводимых органами исполнительной власти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-муниципальный этап и областной конкурс профмастерства работников сферы ДОД Брянской области «Сердце отдаю детям» - 1 человек</a:t>
            </a:r>
          </a:p>
          <a:p>
            <a:pPr>
              <a:buFontTx/>
              <a:buChar char="-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Открытый </a:t>
            </a: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профконкурс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работников  ОО Брянской области «Лучший образовательный проект в области допобразования» -1 человек</a:t>
            </a:r>
          </a:p>
          <a:p>
            <a:pPr>
              <a:buFontTx/>
              <a:buChar char="-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- областной заочный конкурс профмастерства среди педработников ДОД Брянской области – 3 человека</a:t>
            </a:r>
          </a:p>
          <a:p>
            <a:pPr>
              <a:buFontTx/>
              <a:buChar char="-"/>
            </a:pPr>
            <a:endPara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3284" y="5561704"/>
            <a:ext cx="3944679" cy="1151067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0" rtlCol="0" anchor="t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ОО с социальными </a:t>
            </a:r>
          </a:p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сетевыми партнерами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подписано 2 договора с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МБУ «Центр психолого-педагогической, медицинской и социальной помощи «ЛадьЯ» г.Брянска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06241" y="1140312"/>
            <a:ext cx="3991086" cy="968187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АИС «Навигатор»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охват детей ДО  (в статусе «обучается») 75 % отношении от кол-ва мест (в том числе 295 обучающихся по образовательной программе «Успех»); 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- 17 опубликованных мероприятий.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95554" y="5317067"/>
            <a:ext cx="3646967" cy="140270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и профессионального мастерства педагогических работников</a:t>
            </a:r>
          </a:p>
          <a:p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Совершенствование профессионального мастерства участников регионального этапа Всероссийского конкурса  профессионального мастерства работников сферы дополнительного образования «Сердце отдаю детям-2022» в Брянской области. -1 человек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00039" y="2413591"/>
            <a:ext cx="1564966" cy="606056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Созданы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группы в социальных сетях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ВКонтакте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др.)</a:t>
            </a:r>
            <a:endParaRPr lang="ru-RU" sz="10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326419" y="1761067"/>
            <a:ext cx="3689872" cy="1749777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мероприятий в рамках приоритетных направлений Целевой модели развития ДОД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мастер-класс для детей, попавших в трудную жизненную ситуацию с воспитанниками «Социально-реабилитационного центра для несовершеннолетних г.Брянска» /12 человек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9" name="Рисунок 18" descr="эмблема цвр бане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0533" y="135467"/>
            <a:ext cx="3459183" cy="1286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948267" y="209472"/>
            <a:ext cx="9855200" cy="1065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Стендовый доклад </a:t>
            </a:r>
            <a:b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«Подведение итогов реализации регионального проекта</a:t>
            </a:r>
            <a:br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«Успех каждого ребенка» за 2021-2022 уч. год»</a:t>
            </a: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600" b="1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МБУДО «Дом детского творчества» Володарского района г.Брянска</a:t>
            </a:r>
            <a:r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5" name="Picture 2" descr="E:\Мои документы\МОЦ\МОЦ\Эмблема МО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46911" y="135802"/>
            <a:ext cx="1114461" cy="129880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133005" y="1038911"/>
            <a:ext cx="6143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Название организации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2713" y="1312333"/>
            <a:ext cx="3896918" cy="533400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кампания, направленная на увеличение охвата детей ДО и реализацию ПФ ДОД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2713" y="1972992"/>
            <a:ext cx="1205820" cy="1213340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 раздел «Навигатор дополнительного образования» / ПФ ДОД на сайте учреждения</a:t>
            </a:r>
            <a:endParaRPr lang="ru-RU" sz="10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01365" y="1972992"/>
            <a:ext cx="1267485" cy="1213340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Размещена информация на стендах учреждения и детских клубов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36333" y="1972991"/>
            <a:ext cx="1243298" cy="2531276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Проведены с родителями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тематические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беседы в индивидуальном и дистанционном формате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(в группах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Ватцап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Вайбер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Телеграмм)</a:t>
            </a:r>
          </a:p>
          <a:p>
            <a:pPr algn="ctr"/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1126 человек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71071" y="1377465"/>
            <a:ext cx="3917852" cy="1933002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дополнительных общеобразовательных программ: </a:t>
            </a:r>
          </a:p>
          <a:p>
            <a:pPr>
              <a:buFontTx/>
              <a:buChar char="-"/>
            </a:pPr>
            <a:r>
              <a:rPr lang="ru-RU" sz="1200" b="1" u="sng" dirty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lang="ru-RU" sz="12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сетевой форме </a:t>
            </a:r>
            <a:r>
              <a:rPr lang="ru-RU" sz="1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 дополнительная общеобразовательная общеразвивающая программа «Живая вода»;</a:t>
            </a:r>
          </a:p>
          <a:p>
            <a:pPr>
              <a:buFontTx/>
              <a:buChar char="-"/>
            </a:pPr>
            <a:r>
              <a:rPr lang="ru-RU" sz="1200" b="1" u="sng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Разноуровневая</a:t>
            </a:r>
            <a:r>
              <a:rPr lang="ru-RU" sz="12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программа - </a:t>
            </a:r>
            <a:r>
              <a:rPr lang="ru-RU" sz="1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«Светлячок»;</a:t>
            </a:r>
          </a:p>
          <a:p>
            <a:pPr>
              <a:buFontTx/>
              <a:buChar char="-"/>
            </a:pPr>
            <a:r>
              <a:rPr lang="ru-RU" sz="12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Программа летнего лагеря - </a:t>
            </a:r>
            <a:r>
              <a:rPr lang="ru-RU" sz="1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«Непоседа»;</a:t>
            </a:r>
          </a:p>
          <a:p>
            <a:pPr>
              <a:buFontTx/>
              <a:buChar char="-"/>
            </a:pPr>
            <a:r>
              <a:rPr lang="ru-RU" sz="1200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Краткосрочные программы: </a:t>
            </a:r>
            <a:r>
              <a:rPr lang="ru-RU" sz="1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«Фантазеры», «Занимательный английский», «</a:t>
            </a:r>
            <a:r>
              <a:rPr lang="ru-RU" sz="1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Стритбол</a:t>
            </a:r>
            <a:r>
              <a:rPr lang="ru-RU" sz="1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-лучшая игра с мячом», «</a:t>
            </a:r>
            <a:r>
              <a:rPr lang="ru-RU" sz="1200" b="1" dirty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lang="ru-RU" sz="1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олшебный мир оригами».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257735" y="1377466"/>
            <a:ext cx="3789601" cy="1070312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семинарах,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вебинарах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совещаниях, конференциях, дискуссионных площадках разного уровня 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7/19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(количество мероприятий/ кол-во участников)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41409" y="4199467"/>
            <a:ext cx="3860609" cy="1117600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системы персонифицированного финансирования      </a:t>
            </a:r>
          </a:p>
          <a:p>
            <a:pPr algn="ctr"/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571/59%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(кол-во договоров ПФ за 1-е пол. 2022 г. в % отношении от кол-ва обучающихся (физ.лиц)</a:t>
            </a: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257735" y="3395133"/>
            <a:ext cx="3807552" cy="2091267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конкурсах профессионального мастерства, проводимых органами исполнительной власти</a:t>
            </a:r>
          </a:p>
          <a:p>
            <a:pPr algn="ctr"/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Лучший образовательный проект/3</a:t>
            </a:r>
          </a:p>
          <a:p>
            <a:pPr algn="ctr"/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Муниципальный этап областного конкурса профессионального мастерства </a:t>
            </a:r>
          </a:p>
          <a:p>
            <a:pPr algn="ctr"/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«Сердце отдаю детям»/1</a:t>
            </a:r>
          </a:p>
          <a:p>
            <a:pPr algn="ctr"/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Марафон образовательных практик учреждений/1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(название конкурса / кол-во участников)</a:t>
            </a:r>
            <a:endParaRPr lang="ru-RU" sz="1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9898" y="4741332"/>
            <a:ext cx="3471569" cy="1989667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ОО с социальными 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сетевыми партнерами</a:t>
            </a:r>
          </a:p>
          <a:p>
            <a:pPr algn="ctr"/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Подписан договор с МБУ «Центр психолого-педагогической, медицинской и социальной помощи «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ЛадьЯ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г.Брянска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10000" y="5401733"/>
            <a:ext cx="4377267" cy="1388533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АИС «Навигатор»</a:t>
            </a:r>
          </a:p>
          <a:p>
            <a:pPr algn="ctr"/>
            <a:r>
              <a:rPr lang="ru-RU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1003 (в статусе обучающихся)/83,5% в отношении от количества мест (в том числе 90 человек/8,9% за рамки МЗ: 1. Игровая досуга,</a:t>
            </a:r>
          </a:p>
          <a:p>
            <a:pPr algn="ctr"/>
            <a:r>
              <a:rPr lang="ru-RU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Мастерская досуга)</a:t>
            </a:r>
          </a:p>
          <a:p>
            <a:r>
              <a:rPr lang="ru-RU" sz="1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 опубликованных мероприятий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292905" y="5548972"/>
            <a:ext cx="3754239" cy="1241295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и профессионального мастерства педагогических работников</a:t>
            </a:r>
          </a:p>
          <a:p>
            <a:pPr algn="ctr"/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участие в программах курсовой подготовки в рамках Целевой модели развития ДОД )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1365" y="3238630"/>
            <a:ext cx="1267485" cy="126563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</a:t>
            </a:r>
            <a:r>
              <a:rPr lang="ru-RU" sz="1000" spc="-4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материалов-буклетов.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00039" y="3223034"/>
            <a:ext cx="1188494" cy="1281233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Созданы группы в социальных сетях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Вконтакте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где имеется информация о Навигаторе)</a:t>
            </a:r>
            <a:endParaRPr lang="ru-RU" sz="10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261968" y="2447779"/>
            <a:ext cx="3832261" cy="86268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мероприятий в рамках приоритетных направлений Целевой модели развития ДОД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(название мероприятия/  кол-во участников)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241410" y="3395132"/>
            <a:ext cx="3886399" cy="736601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новых мест дополнительного образования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(кол-во программ/кол-во обучающихся)</a:t>
            </a: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765004" y="123292"/>
            <a:ext cx="8537945" cy="1254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Стендовый доклад </a:t>
            </a:r>
            <a:b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«Подведение итогов реализации регионального проекта</a:t>
            </a:r>
            <a:br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«Успех каждого ребенка» за 2021-2022 уч. год»</a:t>
            </a: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МБОУ « Лицей 27 отделение дополнительного образования « Дом детского творчества </a:t>
            </a:r>
            <a:b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им. Героя России О. Визнюка»</a:t>
            </a:r>
            <a:r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5" name="Picture 2" descr="E:\Мои документы\МОЦ\МОЦ\Эмблема МО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87740" y="171502"/>
            <a:ext cx="773632" cy="901602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82713" y="1512277"/>
            <a:ext cx="3896918" cy="502536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кампания, направленная на увеличение охвата детей ДО и реализацию ПФ ДОД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707" y="2163778"/>
            <a:ext cx="1272657" cy="114294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 раздел «Навигатор дополнительного образования» / ПФ ДОД на сайте </a:t>
            </a:r>
            <a:r>
              <a:rPr 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https://licey27.ru/</a:t>
            </a:r>
            <a:endParaRPr lang="ru-RU" sz="10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20982" y="2136618"/>
            <a:ext cx="1195059" cy="1013987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Распространены </a:t>
            </a:r>
            <a:r>
              <a:rPr lang="ru-RU" sz="1000" spc="-4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информационные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материалы.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Размещена информация на стендах ОО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88467" y="2127564"/>
            <a:ext cx="1212792" cy="101398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Проведены родительские собрания, совещания через </a:t>
            </a:r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мессенджеры</a:t>
            </a:r>
            <a:r>
              <a:rPr lang="ru-RU" sz="1000" b="1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sz="10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71071" y="1407561"/>
            <a:ext cx="3917852" cy="1548290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дополнительных общеобразовательных программ: 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 применением дистанционных технологий;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 сетевой форме;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для детей, попавших в ТЖС 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разноуровневых, модульных;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заочных (сезонных школ), летних лагерей;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краткосрочных</a:t>
            </a: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304628" y="1190846"/>
            <a:ext cx="3789601" cy="2525600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семинарах, </a:t>
            </a:r>
            <a:r>
              <a:rPr lang="ru-RU" sz="1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вебинарах</a:t>
            </a:r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совещаниях, конференциях, дискуссионных площадках разного уровня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dirty="0" smtClean="0">
                <a:latin typeface="Times New Roman"/>
                <a:ea typeface="Times New Roman"/>
              </a:rPr>
              <a:t>«</a:t>
            </a:r>
            <a:r>
              <a:rPr lang="ru-RU" sz="1100" dirty="0"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11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Целеполагание и результативность внедрения краткосрочных дополнительных общеобразовательных программ</a:t>
            </a:r>
            <a:r>
              <a:rPr lang="ru-RU" sz="11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»</a:t>
            </a:r>
            <a:endPara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/>
              <a:t>«Разработка краткосрочных дополнительных общеобразовательных программ</a:t>
            </a:r>
            <a:r>
              <a:rPr lang="ru-RU" sz="1000" dirty="0" smtClean="0"/>
              <a:t>»  /  5 участников</a:t>
            </a:r>
          </a:p>
          <a:p>
            <a:r>
              <a:rPr lang="ru-RU" sz="1000" dirty="0" smtClean="0"/>
              <a:t> </a:t>
            </a:r>
            <a:r>
              <a:rPr lang="ru-RU" sz="1000" dirty="0"/>
              <a:t>«Новые формы организации обучения и воспитания детей в дополнительном образовании как форма повышения педагогического мастерства</a:t>
            </a:r>
            <a:r>
              <a:rPr lang="ru-RU" sz="1000" dirty="0" smtClean="0"/>
              <a:t>»/  3 участника </a:t>
            </a: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41409" y="4646428"/>
            <a:ext cx="3860609" cy="871870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системы персонифицированного финансирования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1-е полугодие 2022 г. заключено 35  % договоров от общего    кол-ва обучающихся </a:t>
            </a: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257735" y="3923415"/>
            <a:ext cx="3807552" cy="1050446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конкурсах профессионального мастерства, проводимых органами исполнительной власти</a:t>
            </a:r>
            <a:endParaRPr lang="ru-RU" sz="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 « Сердце отдаю детям» –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педагог- организатор Щербакова Т.В)</a:t>
            </a:r>
            <a:endParaRPr lang="ru-RU" sz="1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9898" y="4333732"/>
            <a:ext cx="3832261" cy="1280259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ОО с социальными 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сетевыми партнерами</a:t>
            </a:r>
          </a:p>
          <a:p>
            <a:pPr algn="ctr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МБУ, 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 «Центр психолого – педагогической, медицинской и социальной помощи «</a:t>
            </a:r>
            <a:r>
              <a:rPr lang="ru-RU" sz="1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ЛадьЯ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» г. Брянска</a:t>
            </a:r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54181" y="5613990"/>
            <a:ext cx="4003554" cy="946297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АИС «Навигатор»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охват детей ДО  в статусе «обучается» составляет 85 %  от общего количества обучающихся; 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кол-во опубликованных мероприятий: 26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92905" y="5231220"/>
            <a:ext cx="3754239" cy="1329068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и профессионального мастерства педагогических работников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 Организация досуга детей и подростков в процессе реализации дополнительной общеобразовательной программы (5 педагогов)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768850" y="3230577"/>
            <a:ext cx="1212792" cy="979283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Освещены мероприятия в телекоммуникационной сети</a:t>
            </a:r>
          </a:p>
          <a:p>
            <a:pPr algn="ctr"/>
            <a:endParaRPr lang="ru-RU" sz="10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1365" y="3232086"/>
            <a:ext cx="1195059" cy="968721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Опубликованы материалы в СМИ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00039" y="3306725"/>
            <a:ext cx="1228900" cy="1027007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Созданы группы в социальных сетях  </a:t>
            </a:r>
            <a:r>
              <a:rPr lang="en-US" sz="10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https://vk.com/public195701401</a:t>
            </a:r>
            <a:endParaRPr lang="ru-RU" sz="1000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241410" y="2955852"/>
            <a:ext cx="3886399" cy="1605516"/>
          </a:xfrm>
          <a:prstGeom prst="round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новых мест дополнительного образования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направленность: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 Компьютерный дизайн»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 Основы дизайна и конструирования»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Естественнонаучная направленность: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 Физические исследования»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 Экология родного края»</a:t>
            </a:r>
          </a:p>
          <a:p>
            <a:pPr algn="ctr"/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311" y="83527"/>
            <a:ext cx="1306001" cy="1306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>
                <a:tint val="93000"/>
                <a:satMod val="150000"/>
                <a:shade val="98000"/>
                <a:lumMod val="102000"/>
              </a:schemeClr>
            </a:gs>
            <a:gs pos="50000">
              <a:schemeClr val="lt1">
                <a:tint val="98000"/>
                <a:satMod val="130000"/>
                <a:shade val="90000"/>
                <a:lumMod val="103000"/>
              </a:schemeClr>
            </a:gs>
            <a:gs pos="100000">
              <a:schemeClr val="lt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4014" y="-79265"/>
            <a:ext cx="1431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499589" y="-58814"/>
            <a:ext cx="239775" cy="239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651989" y="93586"/>
            <a:ext cx="239775" cy="239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44014" y="-79265"/>
            <a:ext cx="1431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344014" y="-79265"/>
            <a:ext cx="1431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подготовка 5"/>
          <p:cNvSpPr/>
          <p:nvPr/>
        </p:nvSpPr>
        <p:spPr>
          <a:xfrm>
            <a:off x="1690214" y="781037"/>
            <a:ext cx="2834618" cy="1865806"/>
          </a:xfrm>
          <a:prstGeom prst="flowChartPreparation">
            <a:avLst/>
          </a:prstGeom>
          <a:solidFill>
            <a:schemeClr val="bg2"/>
          </a:solidFill>
          <a:ln w="25400" cmpd="thickThin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Обеспечение разнообразия дополнительного образования за счет повышения вариативности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дополнительных общеобразовательных программ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5" name="Блок-схема: подготовка 14"/>
          <p:cNvSpPr/>
          <p:nvPr/>
        </p:nvSpPr>
        <p:spPr>
          <a:xfrm>
            <a:off x="1271114" y="2740575"/>
            <a:ext cx="2834618" cy="1865806"/>
          </a:xfrm>
          <a:prstGeom prst="flowChartPreparation">
            <a:avLst/>
          </a:prstGeom>
          <a:solidFill>
            <a:schemeClr val="bg2"/>
          </a:solidFill>
          <a:ln w="25400" cmpd="thickThin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pPr algn="ctr"/>
            <a:endParaRPr lang="ru-RU" sz="12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  <a:latin typeface="Times New Roman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Обновление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содержания и методов обучения при реализации</a:t>
            </a:r>
            <a:b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дополнительных общеобразовательных программ</a:t>
            </a:r>
          </a:p>
        </p:txBody>
      </p:sp>
      <p:sp>
        <p:nvSpPr>
          <p:cNvPr id="17" name="Блок-схема: подготовка 16"/>
          <p:cNvSpPr/>
          <p:nvPr/>
        </p:nvSpPr>
        <p:spPr>
          <a:xfrm>
            <a:off x="1444214" y="4692870"/>
            <a:ext cx="2834618" cy="1865806"/>
          </a:xfrm>
          <a:prstGeom prst="flowChartPreparation">
            <a:avLst/>
          </a:prstGeom>
          <a:solidFill>
            <a:schemeClr val="bg2"/>
          </a:solidFill>
          <a:ln w="25400" cmpd="thickThin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Стимулирование  роста конкурентной среды  дополнительного образования,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включение реального сектора экономики в программы и проекты дополнительного образования</a:t>
            </a:r>
          </a:p>
        </p:txBody>
      </p:sp>
      <p:sp>
        <p:nvSpPr>
          <p:cNvPr id="18" name="Блок-схема: подготовка 17"/>
          <p:cNvSpPr/>
          <p:nvPr/>
        </p:nvSpPr>
        <p:spPr>
          <a:xfrm>
            <a:off x="4398918" y="312738"/>
            <a:ext cx="2834618" cy="1865806"/>
          </a:xfrm>
          <a:prstGeom prst="flowChartPreparation">
            <a:avLst/>
          </a:prstGeom>
          <a:solidFill>
            <a:schemeClr val="bg2"/>
          </a:solidFill>
          <a:ln w="25400" cmpd="thickThin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pPr algn="ctr"/>
            <a:endParaRPr lang="ru-RU" sz="12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Совершенствование системы персонифицированного учета и</a:t>
            </a:r>
            <a:b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персонифицированного финансирования в рамках целевой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модели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клиентоцентричность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9" name="Блок-схема: подготовка 18"/>
          <p:cNvSpPr/>
          <p:nvPr/>
        </p:nvSpPr>
        <p:spPr>
          <a:xfrm>
            <a:off x="7072826" y="781037"/>
            <a:ext cx="2834618" cy="1865806"/>
          </a:xfrm>
          <a:prstGeom prst="flowChartPreparation">
            <a:avLst/>
          </a:prstGeom>
          <a:solidFill>
            <a:schemeClr val="bg2"/>
          </a:solidFill>
          <a:ln w="25400" cmpd="thickThin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pPr algn="ctr"/>
            <a:endParaRPr lang="ru-RU" sz="12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Профессиональное развитие и самореализация управленческих и педагогических кадров дополнительного образования детей</a:t>
            </a:r>
          </a:p>
        </p:txBody>
      </p:sp>
      <p:sp>
        <p:nvSpPr>
          <p:cNvPr id="20" name="Блок-схема: подготовка 19"/>
          <p:cNvSpPr/>
          <p:nvPr/>
        </p:nvSpPr>
        <p:spPr>
          <a:xfrm>
            <a:off x="7491597" y="2737946"/>
            <a:ext cx="2834618" cy="1865806"/>
          </a:xfrm>
          <a:prstGeom prst="flowChartPreparation">
            <a:avLst/>
          </a:prstGeom>
          <a:solidFill>
            <a:schemeClr val="bg2"/>
          </a:solidFill>
          <a:ln w="25400" cmpd="thickThin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pPr algn="ctr"/>
            <a:endParaRPr lang="ru-RU" sz="12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  <a:latin typeface="Times New Roman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Увеличение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охвата детей  программами дополнительного образования, в т.ч.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путем создания новых мест </a:t>
            </a:r>
          </a:p>
        </p:txBody>
      </p:sp>
      <p:sp>
        <p:nvSpPr>
          <p:cNvPr id="21" name="Блок-схема: подготовка 20"/>
          <p:cNvSpPr/>
          <p:nvPr/>
        </p:nvSpPr>
        <p:spPr>
          <a:xfrm>
            <a:off x="7358247" y="4692870"/>
            <a:ext cx="2834618" cy="1865806"/>
          </a:xfrm>
          <a:prstGeom prst="flowChartPreparation">
            <a:avLst/>
          </a:prstGeom>
          <a:solidFill>
            <a:schemeClr val="bg2"/>
          </a:solidFill>
          <a:ln w="25400" cmpd="thickThin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Повышение доступности качественного дополнительного образования для</a:t>
            </a:r>
            <a:b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разных социальных групп, включая детей, попавших в ТЖС, детей с ОВЗ и детей-инвалидов</a:t>
            </a:r>
          </a:p>
        </p:txBody>
      </p:sp>
      <p:sp>
        <p:nvSpPr>
          <p:cNvPr id="22" name="Блок-схема: подготовка 21"/>
          <p:cNvSpPr/>
          <p:nvPr/>
        </p:nvSpPr>
        <p:spPr>
          <a:xfrm>
            <a:off x="4300377" y="2507812"/>
            <a:ext cx="3078179" cy="2181885"/>
          </a:xfrm>
          <a:prstGeom prst="flowChartPreparation">
            <a:avLst/>
          </a:prstGeom>
          <a:solidFill>
            <a:srgbClr val="7030A0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pPr algn="ctr"/>
            <a:endParaRPr lang="ru-RU" sz="1200" b="1" dirty="0" smtClean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Приоритетные задачи развития  дополнительного образования детей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3" name="Блок-схема: подготовка 22"/>
          <p:cNvSpPr/>
          <p:nvPr/>
        </p:nvSpPr>
        <p:spPr>
          <a:xfrm>
            <a:off x="4398918" y="4921470"/>
            <a:ext cx="2834618" cy="1865806"/>
          </a:xfrm>
          <a:prstGeom prst="flowChartPreparation">
            <a:avLst/>
          </a:prstGeom>
          <a:solidFill>
            <a:schemeClr val="bg2"/>
          </a:solidFill>
          <a:ln w="25400" cmpd="thickThin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Практико-ориентированность дополнительных общеобразовательных</a:t>
            </a:r>
            <a:b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программ, позволяющая проектировать индивидуальный образовательный</a:t>
            </a:r>
            <a:b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anose="02020603050405020304" pitchFamily="18" charset="0"/>
              </a:rPr>
              <a:t>маршрут ребенка</a:t>
            </a:r>
          </a:p>
        </p:txBody>
      </p:sp>
    </p:spTree>
    <p:extLst>
      <p:ext uri="{BB962C8B-B14F-4D97-AF65-F5344CB8AC3E}">
        <p14:creationId xmlns="" xmlns:p14="http://schemas.microsoft.com/office/powerpoint/2010/main" val="393563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807407" y="160337"/>
            <a:ext cx="10352567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ИТОГИ  КОНФЕРЕНЦИИ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«ИТОГИ РЕАЛИЗАЦИИ ЦЕЛЕВОЙ МОДЕЛИ РАЗВИТИЯ РЕГИОНАЛЬНОЙ СИСТЕМЫ ДОПОЛНИТЕЛЬНОГО ОБРАЗОВАНИЯ ДЕТЕЙ БРЯНСКОЙ ОБЛАСТИ  В РАМКАХ ПРОЕКТА «УСПЕХ КАЖДОГО РЕБЕНКА»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  2021-2022 УЧЕБНЫЙ ГОД»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071" y="1468838"/>
            <a:ext cx="1179666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600" dirty="0" smtClean="0"/>
              <a:t>Признать работу учреждений дополнительного образования  г. Брянска по реализации Целевой модели развития региональной системы дополнительного образования за 2021-2022 уч. год удовлетворительной.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600" dirty="0" smtClean="0"/>
              <a:t>Учреждениям дополнительного образования г. Брянска обеспечить выполнение показателей Целевой модели развития региональной системы дополнительного образования детей Брянской области:</a:t>
            </a:r>
          </a:p>
          <a:p>
            <a:pPr marL="53340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усилить работу по повышению охвата детей дополнительным образованием;</a:t>
            </a:r>
          </a:p>
          <a:p>
            <a:pPr marL="53340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продолжить работу по обновлению содержания и методов обучения при реализации дополнительных общеобразовательных программ;</a:t>
            </a:r>
          </a:p>
          <a:p>
            <a:pPr marL="53340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способствовать повышению </a:t>
            </a:r>
            <a:r>
              <a:rPr lang="ru-RU" sz="1600" dirty="0"/>
              <a:t>доступности качественного дополнительного образования </a:t>
            </a:r>
            <a:r>
              <a:rPr lang="ru-RU" sz="1600" dirty="0" smtClean="0"/>
              <a:t>для разных </a:t>
            </a:r>
            <a:r>
              <a:rPr lang="ru-RU" sz="1600" dirty="0"/>
              <a:t>социальных групп, включая детей, попавших в </a:t>
            </a:r>
            <a:r>
              <a:rPr lang="ru-RU" sz="1600" dirty="0" smtClean="0"/>
              <a:t>трудную жизненную ситуацию, </a:t>
            </a:r>
            <a:r>
              <a:rPr lang="ru-RU" sz="1600" dirty="0"/>
              <a:t>детей с </a:t>
            </a:r>
            <a:r>
              <a:rPr lang="ru-RU" sz="1600" dirty="0" smtClean="0"/>
              <a:t>ограниченными возможностями здоровья </a:t>
            </a:r>
            <a:r>
              <a:rPr lang="ru-RU" sz="1600" dirty="0"/>
              <a:t>и </a:t>
            </a:r>
            <a:r>
              <a:rPr lang="ru-RU" sz="1600" dirty="0" smtClean="0"/>
              <a:t>детей-инвалидов;</a:t>
            </a:r>
          </a:p>
          <a:p>
            <a:pPr marL="53340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активизировать работу по разработке  и реализации инновационных дополнительных общеобразовательных программ. Усилить воспитательную  составляющую </a:t>
            </a:r>
            <a:r>
              <a:rPr lang="ru-RU" sz="1600" dirty="0"/>
              <a:t>в </a:t>
            </a:r>
            <a:r>
              <a:rPr lang="ru-RU" sz="1600" dirty="0" smtClean="0"/>
              <a:t>содержании дополнительных </a:t>
            </a:r>
            <a:r>
              <a:rPr lang="ru-RU" sz="1600" dirty="0"/>
              <a:t>общеобразовательных </a:t>
            </a:r>
            <a:r>
              <a:rPr lang="ru-RU" sz="1600" dirty="0" smtClean="0"/>
              <a:t>программ;</a:t>
            </a:r>
          </a:p>
          <a:p>
            <a:pPr marL="53340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активизировать участие руководящих и педагогических кадров учреждений в конкурсах профессионального мастерства, других мероприятиях, направленных на их профессиональное развитие </a:t>
            </a:r>
            <a:r>
              <a:rPr lang="ru-RU" sz="1600" dirty="0"/>
              <a:t>и </a:t>
            </a:r>
            <a:r>
              <a:rPr lang="ru-RU" sz="1600" dirty="0" smtClean="0"/>
              <a:t>самореализацию.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3.    МОЦ г. Брянска:</a:t>
            </a:r>
          </a:p>
          <a:p>
            <a:pPr marL="53340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обеспечить  организационное и методическое сопровождение учреждений дополнительного образования по реализации Целевой модели развития региональной системы дополнительного образования  и основных направлений Концепции развития дополнительного образования детей до 2030 года;</a:t>
            </a:r>
          </a:p>
          <a:p>
            <a:pPr marL="533400" indent="-17145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/>
              <a:t>продолжить работу по выявлению и  распространению лучших практик по обновлению содержания и технологий дополнительного образования по приоритетным </a:t>
            </a:r>
            <a:r>
              <a:rPr lang="ru-RU" sz="1600" dirty="0" smtClean="0"/>
              <a:t>направлениям</a:t>
            </a:r>
            <a:r>
              <a:rPr lang="ru-RU" sz="1600" dirty="0" smtClean="0"/>
              <a:t>.</a:t>
            </a:r>
            <a:endParaRPr lang="ru-RU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169551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" name="AutoShape 21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22175533"/>
              </p:ext>
            </p:extLst>
          </p:nvPr>
        </p:nvGraphicFramePr>
        <p:xfrm>
          <a:off x="0" y="1"/>
          <a:ext cx="12192000" cy="6862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875"/>
                <a:gridCol w="2878014"/>
                <a:gridCol w="4643111"/>
              </a:tblGrid>
              <a:tr h="10009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cap="all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АИС «Навигатор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дополнительного образования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детей Брянской области»</a:t>
                      </a:r>
                      <a:endParaRPr lang="ru-RU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kern="1200" baseline="0" dirty="0" smtClean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системы персонифицированного финансирования</a:t>
                      </a:r>
                      <a:endParaRPr lang="ru-RU" sz="1000" b="1" dirty="0" smtClean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857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" name="Схема 31"/>
          <p:cNvGraphicFramePr/>
          <p:nvPr>
            <p:extLst>
              <p:ext uri="{D42A27DB-BD31-4B8C-83A1-F6EECF244321}">
                <p14:modId xmlns="" xmlns:p14="http://schemas.microsoft.com/office/powerpoint/2010/main" val="642775788"/>
              </p:ext>
            </p:extLst>
          </p:nvPr>
        </p:nvGraphicFramePr>
        <p:xfrm>
          <a:off x="138224" y="1095376"/>
          <a:ext cx="4479043" cy="5461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3787964" y="1735538"/>
            <a:ext cx="86913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240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809228" y="2732900"/>
            <a:ext cx="86913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1599</a:t>
            </a:r>
            <a:endParaRPr lang="ru-RU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787964" y="3866819"/>
            <a:ext cx="86913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206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845741" y="5050201"/>
            <a:ext cx="86913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73%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845740" y="6191082"/>
            <a:ext cx="86913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635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="" xmlns:p14="http://schemas.microsoft.com/office/powerpoint/2010/main" val="1014170875"/>
              </p:ext>
            </p:extLst>
          </p:nvPr>
        </p:nvGraphicFramePr>
        <p:xfrm>
          <a:off x="7697973" y="1117682"/>
          <a:ext cx="4199860" cy="5339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7" name="Выноска со стрелкой вверх 16"/>
          <p:cNvSpPr/>
          <p:nvPr/>
        </p:nvSpPr>
        <p:spPr>
          <a:xfrm rot="5400000">
            <a:off x="3149925" y="1916553"/>
            <a:ext cx="6188146" cy="2993002"/>
          </a:xfrm>
          <a:prstGeom prst="upArrowCallout">
            <a:avLst>
              <a:gd name="adj1" fmla="val 27564"/>
              <a:gd name="adj2" fmla="val 13782"/>
              <a:gd name="adj3" fmla="val 14933"/>
              <a:gd name="adj4" fmla="val 85067"/>
            </a:avLst>
          </a:prstGeom>
          <a:ln w="3810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lIns="0" tIns="0" rIns="0" bIns="0" rtlCol="0" anchor="t" anchorCtr="1"/>
          <a:lstStyle/>
          <a:p>
            <a:pPr marL="180975" indent="-180975" algn="ctr" defTabSz="180975">
              <a:tabLst>
                <a:tab pos="180975" algn="l"/>
              </a:tabLst>
            </a:pPr>
            <a:r>
              <a:rPr lang="ru-RU" sz="1600" b="1" dirty="0" smtClean="0"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дополнительного образования</a:t>
            </a:r>
          </a:p>
          <a:p>
            <a:pPr marL="180975" indent="-180975" algn="ctr" defTabSz="180975">
              <a:tabLst>
                <a:tab pos="180975" algn="l"/>
              </a:tabLst>
            </a:pPr>
            <a:r>
              <a:rPr lang="ru-RU" sz="1600" b="1" dirty="0" smtClean="0"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г. Брянска, внедрившие систему ПФ:</a:t>
            </a:r>
          </a:p>
          <a:p>
            <a:pPr marL="180975" indent="-180975" algn="ctr" defTabSz="180975">
              <a:tabLst>
                <a:tab pos="180975" algn="l"/>
              </a:tabLst>
            </a:pPr>
            <a:endParaRPr lang="ru-RU" sz="500" dirty="0" smtClean="0">
              <a:solidFill>
                <a:srgbClr val="7030A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">
              <a:tabLst>
                <a:tab pos="0" algn="l"/>
                <a:tab pos="85725" algn="l"/>
              </a:tabLst>
            </a:pPr>
            <a:r>
              <a:rPr lang="ru-RU" sz="1400" dirty="0" smtClean="0"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МБУДО «Центр </a:t>
            </a:r>
          </a:p>
          <a:p>
            <a:pPr marL="85725">
              <a:tabLst>
                <a:tab pos="0" algn="l"/>
                <a:tab pos="85725" algn="l"/>
              </a:tabLst>
            </a:pPr>
            <a:r>
              <a:rPr lang="ru-RU" sz="1400" dirty="0" smtClean="0"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внешкольной работы Советского района» г. Брянска</a:t>
            </a:r>
          </a:p>
          <a:p>
            <a:pPr marL="85725">
              <a:tabLst>
                <a:tab pos="0" algn="l"/>
                <a:tab pos="85725" algn="l"/>
              </a:tabLst>
            </a:pPr>
            <a:r>
              <a:rPr lang="ru-RU" sz="1400" dirty="0" smtClean="0"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МБУДО «Центр детского творчества  г. Брянска»</a:t>
            </a:r>
          </a:p>
          <a:p>
            <a:pPr marL="85725">
              <a:tabLst>
                <a:tab pos="0" algn="l"/>
                <a:tab pos="85725" algn="l"/>
              </a:tabLst>
            </a:pPr>
            <a:r>
              <a:rPr lang="ru-RU" sz="1400" dirty="0" smtClean="0"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МБУДО «Центр детского и юношеского туризма и экскурсий» г. Брянска</a:t>
            </a:r>
          </a:p>
          <a:p>
            <a:pPr marL="85725">
              <a:tabLst>
                <a:tab pos="0" algn="l"/>
                <a:tab pos="85725" algn="l"/>
              </a:tabLst>
            </a:pPr>
            <a:r>
              <a:rPr lang="ru-RU" sz="1400" dirty="0" smtClean="0"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МБУДО «Центр внешкольной работы» г. Брянска</a:t>
            </a:r>
          </a:p>
          <a:p>
            <a:pPr marL="85725">
              <a:tabLst>
                <a:tab pos="0" algn="l"/>
                <a:tab pos="85725" algn="l"/>
              </a:tabLst>
            </a:pPr>
            <a:r>
              <a:rPr lang="ru-RU" sz="1400" dirty="0" smtClean="0"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 МБУДО «Центр внешкольной работы Володарского района»  г. Брянска</a:t>
            </a:r>
          </a:p>
          <a:p>
            <a:pPr marL="85725">
              <a:tabLst>
                <a:tab pos="0" algn="l"/>
                <a:tab pos="85725" algn="l"/>
              </a:tabLst>
            </a:pPr>
            <a:r>
              <a:rPr lang="ru-RU" sz="1400" dirty="0" smtClean="0"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 МБУДО «Дом детского творчества» Володарского района  г. Брянска</a:t>
            </a:r>
          </a:p>
          <a:p>
            <a:pPr marL="85725">
              <a:tabLst>
                <a:tab pos="0" algn="l"/>
                <a:tab pos="85725" algn="l"/>
              </a:tabLst>
            </a:pPr>
            <a:r>
              <a:rPr lang="ru-RU" sz="1400" dirty="0" smtClean="0"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7. МБОУ «Лицей № 27  ОДО «Дом детского творчества им. Героя России  О. </a:t>
            </a:r>
            <a:r>
              <a:rPr lang="ru-RU" sz="1400" dirty="0" err="1" smtClean="0"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Визнюка</a:t>
            </a:r>
            <a:r>
              <a:rPr lang="ru-RU" sz="1400" dirty="0" smtClean="0">
                <a:solidFill>
                  <a:schemeClr val="tx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г.Брянска</a:t>
            </a:r>
            <a:endParaRPr lang="ru-RU" sz="1400" dirty="0">
              <a:solidFill>
                <a:schemeClr val="tx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212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" name="AutoShape 21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3777996"/>
              </p:ext>
            </p:extLst>
          </p:nvPr>
        </p:nvGraphicFramePr>
        <p:xfrm>
          <a:off x="0" y="10633"/>
          <a:ext cx="12192000" cy="6987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0"/>
              </a:tblGrid>
              <a:tr h="6832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Целевые показатели развития системы дополнительного образования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в муниципальном образовании г. Брянск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61641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Охват детей в возрасте от 5 до 18 лет дополнительным образованием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72" name="AutoShape 12" descr="http://rmc32.ru/upload/iblock/605/605108c170e769bd2c819bb4e21d5eb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="" xmlns:p14="http://schemas.microsoft.com/office/powerpoint/2010/main" val="2996968955"/>
              </p:ext>
            </p:extLst>
          </p:nvPr>
        </p:nvGraphicFramePr>
        <p:xfrm>
          <a:off x="5562011" y="1371600"/>
          <a:ext cx="6431515" cy="5114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Выноска 2 26"/>
          <p:cNvSpPr/>
          <p:nvPr/>
        </p:nvSpPr>
        <p:spPr>
          <a:xfrm flipH="1">
            <a:off x="2296632" y="5433238"/>
            <a:ext cx="4646425" cy="956930"/>
          </a:xfrm>
          <a:prstGeom prst="borderCallout2">
            <a:avLst>
              <a:gd name="adj1" fmla="val 46211"/>
              <a:gd name="adj2" fmla="val -219"/>
              <a:gd name="adj3" fmla="val 46528"/>
              <a:gd name="adj4" fmla="val -16363"/>
              <a:gd name="adj5" fmla="val -66353"/>
              <a:gd name="adj6" fmla="val -16528"/>
            </a:avLst>
          </a:prstGeom>
          <a:noFill/>
          <a:ln w="34925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r>
              <a:rPr lang="ru-RU" b="1" dirty="0" smtClean="0"/>
              <a:t>РЦПД «ОГМА»                                             -  89 %</a:t>
            </a:r>
          </a:p>
          <a:p>
            <a:r>
              <a:rPr lang="ru-RU" b="1" dirty="0" smtClean="0"/>
              <a:t>Детский технопарк  «</a:t>
            </a:r>
            <a:r>
              <a:rPr lang="ru-RU" b="1" dirty="0" err="1" smtClean="0"/>
              <a:t>Кванториум</a:t>
            </a:r>
            <a:r>
              <a:rPr lang="ru-RU" b="1" dirty="0" smtClean="0"/>
              <a:t>»        - 98 %  </a:t>
            </a:r>
          </a:p>
          <a:p>
            <a:r>
              <a:rPr lang="en-US" b="1" dirty="0" smtClean="0"/>
              <a:t>"IT - </a:t>
            </a:r>
            <a:r>
              <a:rPr lang="ru-RU" b="1" dirty="0" smtClean="0"/>
              <a:t>КУБ"                                                        - 82%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85266500"/>
              </p:ext>
            </p:extLst>
          </p:nvPr>
        </p:nvGraphicFramePr>
        <p:xfrm>
          <a:off x="191385" y="1424762"/>
          <a:ext cx="5337545" cy="36178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34585"/>
                <a:gridCol w="689591"/>
                <a:gridCol w="845307"/>
                <a:gridCol w="700716"/>
                <a:gridCol w="667346"/>
              </a:tblGrid>
              <a:tr h="64600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 marL="45720" marR="4572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2030 год</a:t>
                      </a:r>
                      <a:endParaRPr lang="ru-RU" dirty="0"/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план</a:t>
                      </a:r>
                      <a:endParaRPr lang="ru-RU" i="1" dirty="0"/>
                    </a:p>
                  </a:txBody>
                  <a:tcPr marL="45720" marR="4572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факт</a:t>
                      </a:r>
                      <a:endParaRPr lang="ru-RU" i="1" dirty="0"/>
                    </a:p>
                  </a:txBody>
                  <a:tcPr marL="45720" marR="4572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8150">
                <a:tc>
                  <a:txBody>
                    <a:bodyPr/>
                    <a:lstStyle/>
                    <a:p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детей в возрасте </a:t>
                      </a:r>
                    </a:p>
                    <a:p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5 до 18 лет, охваченных дополнительным образованием  (%)</a:t>
                      </a:r>
                      <a:endParaRPr lang="ru-RU" sz="1300" b="1" dirty="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</a:t>
                      </a:r>
                      <a:endParaRPr lang="ru-RU" dirty="0"/>
                    </a:p>
                  </a:txBody>
                  <a:tcPr marL="45720" marR="457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67</a:t>
                      </a:r>
                      <a:endParaRPr lang="ru-RU" b="1" dirty="0"/>
                    </a:p>
                  </a:txBody>
                  <a:tcPr marL="45720" marR="457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 marL="45720" marR="457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82</a:t>
                      </a:r>
                      <a:endParaRPr lang="ru-RU" dirty="0"/>
                    </a:p>
                  </a:txBody>
                  <a:tcPr marL="45720" marR="457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8072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Охват детей деятельностью региональных центров выявления, поддержки и развития способностей и талантов у детей и молодежи, технопарков "</a:t>
                      </a:r>
                      <a:r>
                        <a:rPr lang="ru-RU" sz="13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Кванториум</a:t>
                      </a: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и центров  "</a:t>
                      </a:r>
                      <a:r>
                        <a:rPr lang="ru-RU" sz="13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IТ-куб</a:t>
                      </a: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 (%)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7,9</a:t>
                      </a:r>
                      <a:endParaRPr lang="ru-RU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5,1</a:t>
                      </a:r>
                      <a:endParaRPr lang="ru-RU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042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" name="AutoShape 21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6858198"/>
              </p:ext>
            </p:extLst>
          </p:nvPr>
        </p:nvGraphicFramePr>
        <p:xfrm>
          <a:off x="0" y="10633"/>
          <a:ext cx="12192000" cy="6987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0"/>
              </a:tblGrid>
              <a:tr h="6832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Целевые показатели развития системы дополнительного образования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в муниципальном образовании г. Брянск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61641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72" name="AutoShape 12" descr="http://rmc32.ru/upload/iblock/605/605108c170e769bd2c819bb4e21d5eb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28105654"/>
              </p:ext>
            </p:extLst>
          </p:nvPr>
        </p:nvGraphicFramePr>
        <p:xfrm>
          <a:off x="180754" y="1006747"/>
          <a:ext cx="9282222" cy="54191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90976"/>
                <a:gridCol w="739477"/>
                <a:gridCol w="1016022"/>
                <a:gridCol w="952520"/>
                <a:gridCol w="839409"/>
                <a:gridCol w="843818"/>
              </a:tblGrid>
              <a:tr h="656027"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Показатель</a:t>
                      </a:r>
                      <a:endParaRPr lang="ru-RU" sz="2400" dirty="0"/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</a:t>
                      </a:r>
                      <a:r>
                        <a:rPr lang="ru-RU" sz="2400" baseline="0" dirty="0" smtClean="0"/>
                        <a:t> год</a:t>
                      </a:r>
                      <a:endParaRPr lang="ru-RU" sz="2400" dirty="0"/>
                    </a:p>
                  </a:txBody>
                  <a:tcPr marL="45720" marR="4572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2024</a:t>
                      </a:r>
                      <a:r>
                        <a:rPr lang="ru-RU" sz="2400" baseline="0" dirty="0" smtClean="0"/>
                        <a:t> год</a:t>
                      </a:r>
                      <a:endParaRPr lang="ru-RU" sz="2400" dirty="0"/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2030 год</a:t>
                      </a:r>
                      <a:endParaRPr lang="ru-RU" sz="2400" dirty="0"/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08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план</a:t>
                      </a:r>
                      <a:endParaRPr lang="ru-RU" sz="2400" i="1" dirty="0"/>
                    </a:p>
                  </a:txBody>
                  <a:tcPr marL="45720" marR="4572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факт</a:t>
                      </a:r>
                      <a:endParaRPr lang="ru-RU" sz="2400" i="1" dirty="0"/>
                    </a:p>
                  </a:txBody>
                  <a:tcPr marL="45720" marR="4572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9892">
                <a:tc gridSpan="2"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детей, которые обеспечены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сертификатами персонифицированного финансирования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дополнительного образования  (%)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(12)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539750" algn="l"/>
                        </a:tabLs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10,6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310515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25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310515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30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1723">
                <a:tc rowSpan="2"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новых мест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образовательных организациях различных типов для реализации дополнительных общеразвивающих программ всех направленностей</a:t>
                      </a:r>
                    </a:p>
                  </a:txBody>
                  <a:tcPr marL="45720" marR="45720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мест</a:t>
                      </a:r>
                    </a:p>
                    <a:p>
                      <a:pPr algn="ctr"/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%</a:t>
                      </a:r>
                    </a:p>
                  </a:txBody>
                  <a:tcPr marL="45720" marR="45720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395</a:t>
                      </a:r>
                      <a:endParaRPr lang="ru-RU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395</a:t>
                      </a:r>
                      <a:endParaRPr lang="ru-RU" b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45720" marR="45720" anchor="ctr"/>
                </a:tc>
              </a:tr>
              <a:tr h="669851">
                <a:tc vMerge="1"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5,1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5720" marR="45720" anchor="ctr"/>
                </a:tc>
              </a:tr>
              <a:tr h="1132969">
                <a:tc gridSpan="2"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организаций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негосударственного сектора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реализующих дополнительные общеобразовательные программы, в общем количестве организаций в сфере дополнительного образования детей (%)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8702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4,9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0" marT="0" marB="0" anchor="ctr"/>
                </a:tc>
              </a:tr>
              <a:tr h="1050552">
                <a:tc gridSpan="2"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негосударственного сектора, включенного в систему персонифицированного финансирования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дополнительного образования детей (%)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9643732" y="2955853"/>
            <a:ext cx="2381693" cy="1369606"/>
          </a:xfrm>
          <a:prstGeom prst="rect">
            <a:avLst/>
          </a:prstGeom>
          <a:ln w="254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Кол-во программ – 19</a:t>
            </a:r>
          </a:p>
          <a:p>
            <a:r>
              <a:rPr lang="ru-RU" sz="1600" dirty="0" smtClean="0"/>
              <a:t>Кол-во учреждений – 16:</a:t>
            </a:r>
          </a:p>
          <a:p>
            <a:endParaRPr lang="ru-RU" sz="300" dirty="0" smtClean="0"/>
          </a:p>
          <a:p>
            <a:r>
              <a:rPr lang="ru-RU" sz="1200" dirty="0" smtClean="0"/>
              <a:t>13 – общеобразовательные учреждения,</a:t>
            </a:r>
          </a:p>
          <a:p>
            <a:r>
              <a:rPr lang="ru-RU" sz="1200" dirty="0" smtClean="0"/>
              <a:t>3 – учреждения дополнительного образования</a:t>
            </a:r>
            <a:endParaRPr lang="ru-RU" sz="1200" dirty="0"/>
          </a:p>
        </p:txBody>
      </p:sp>
      <p:cxnSp>
        <p:nvCxnSpPr>
          <p:cNvPr id="35" name="Соединительная линия уступом 34"/>
          <p:cNvCxnSpPr/>
          <p:nvPr/>
        </p:nvCxnSpPr>
        <p:spPr>
          <a:xfrm>
            <a:off x="6804837" y="3051544"/>
            <a:ext cx="2817629" cy="1173809"/>
          </a:xfrm>
          <a:prstGeom prst="bentConnector3">
            <a:avLst>
              <a:gd name="adj1" fmla="val 943"/>
            </a:avLst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042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" name="AutoShape 21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8310218"/>
              </p:ext>
            </p:extLst>
          </p:nvPr>
        </p:nvGraphicFramePr>
        <p:xfrm>
          <a:off x="0" y="10633"/>
          <a:ext cx="12192000" cy="6685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0"/>
              </a:tblGrid>
              <a:tr h="7827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Целевые показатели развития системы дополнительного образования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в муниципальном образовании г. Брянск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8626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дополнительных общеобразовательных программ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72" name="AutoShape 12" descr="http://rmc32.ru/upload/iblock/605/605108c170e769bd2c819bb4e21d5eb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785731" y="1403507"/>
          <a:ext cx="6549654" cy="42211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85062"/>
                <a:gridCol w="818707"/>
                <a:gridCol w="1050563"/>
                <a:gridCol w="693628"/>
                <a:gridCol w="701694"/>
              </a:tblGrid>
              <a:tr h="46471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2022</a:t>
                      </a:r>
                      <a:r>
                        <a:rPr lang="ru-RU" sz="1800" baseline="0" dirty="0" smtClean="0"/>
                        <a:t> год</a:t>
                      </a:r>
                      <a:endParaRPr lang="ru-RU" sz="1800" dirty="0"/>
                    </a:p>
                  </a:txBody>
                  <a:tcPr marL="45720" marR="4572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2024</a:t>
                      </a:r>
                      <a:r>
                        <a:rPr lang="ru-RU" sz="1800" baseline="0" dirty="0" smtClean="0"/>
                        <a:t> год</a:t>
                      </a:r>
                      <a:endParaRPr lang="ru-RU" sz="1800" dirty="0"/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2030 год</a:t>
                      </a:r>
                      <a:endParaRPr lang="ru-RU" sz="1800" dirty="0"/>
                    </a:p>
                  </a:txBody>
                  <a:tcPr marL="45720" marR="45720" anchor="ctr"/>
                </a:tc>
              </a:tr>
              <a:tr h="464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/>
                        <a:t>план</a:t>
                      </a:r>
                      <a:endParaRPr lang="ru-RU" sz="1800" i="1" dirty="0"/>
                    </a:p>
                  </a:txBody>
                  <a:tcPr marL="45720" marR="4572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/>
                        <a:t>факт</a:t>
                      </a:r>
                      <a:endParaRPr lang="ru-RU" sz="1800" i="1" dirty="0"/>
                    </a:p>
                  </a:txBody>
                  <a:tcPr marL="45720" marR="4572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5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лучших практик по обновлению содержания и технологий дополнительного образования, в т.ч. краткосрочных программ в  каникулярное время (тыс.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чел.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539750" algn="l"/>
                        </a:tabLs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539750" algn="l"/>
                        </a:tabLs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10515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10515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626485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дополнительных общеобразовательных программ в дистанционном  формате (ед.)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менее 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*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2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10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(кроме  тур.- краевед.)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менее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менее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2*</a:t>
                      </a:r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9462977" y="1446029"/>
            <a:ext cx="2583712" cy="2677656"/>
          </a:xfrm>
          <a:prstGeom prst="rect">
            <a:avLst/>
          </a:prstGeom>
          <a:ln w="254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ДДТ Володарского р-на        – 4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 ЦВР Володарского р-на        – 3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 ЦДТ г. Брянска                         – 1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 ЦВР г. Брянска                         – 9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 ЦВР Советского р-на              – 2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 ЦТТ Брянской обл.                 – 1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 ЭБЦ                                             – 1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 </a:t>
            </a:r>
            <a:r>
              <a:rPr lang="en-US" sz="1400" dirty="0" smtClean="0"/>
              <a:t>IT-</a:t>
            </a:r>
            <a:r>
              <a:rPr lang="ru-RU" sz="1400" dirty="0" smtClean="0"/>
              <a:t> КУБ                                        –</a:t>
            </a:r>
            <a:r>
              <a:rPr lang="en-US" sz="1400" dirty="0" smtClean="0"/>
              <a:t> 1</a:t>
            </a:r>
            <a:endParaRPr lang="ru-RU" sz="1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966484" y="5805377"/>
            <a:ext cx="6198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* по каждой направленности кроме физкультурно-спортивной</a:t>
            </a:r>
            <a:endParaRPr lang="ru-RU" sz="1600" i="1" dirty="0"/>
          </a:p>
        </p:txBody>
      </p:sp>
      <p:cxnSp>
        <p:nvCxnSpPr>
          <p:cNvPr id="15" name="Соединительная линия уступом 14"/>
          <p:cNvCxnSpPr/>
          <p:nvPr/>
        </p:nvCxnSpPr>
        <p:spPr>
          <a:xfrm>
            <a:off x="6879263" y="2402948"/>
            <a:ext cx="2721939" cy="1594894"/>
          </a:xfrm>
          <a:prstGeom prst="bentConnector3">
            <a:avLst>
              <a:gd name="adj1" fmla="val -1172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1386" y="2858745"/>
            <a:ext cx="2445488" cy="2754600"/>
          </a:xfrm>
          <a:prstGeom prst="rect">
            <a:avLst/>
          </a:prstGeom>
          <a:ln w="254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Кол-во программ/</a:t>
            </a:r>
          </a:p>
          <a:p>
            <a:pPr algn="ctr"/>
            <a:r>
              <a:rPr lang="ru-RU" sz="1400" b="1" dirty="0" smtClean="0"/>
              <a:t> кол-во детей:  28/1801:</a:t>
            </a:r>
          </a:p>
          <a:p>
            <a:pPr algn="ctr"/>
            <a:endParaRPr lang="ru-RU" sz="500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400" dirty="0" smtClean="0"/>
              <a:t> естественнонаучная -  3\189</a:t>
            </a:r>
          </a:p>
          <a:p>
            <a:pPr>
              <a:buFontTx/>
              <a:buChar char="-"/>
            </a:pPr>
            <a:r>
              <a:rPr lang="ru-RU" sz="1400" dirty="0" smtClean="0"/>
              <a:t> социально-</a:t>
            </a:r>
          </a:p>
          <a:p>
            <a:r>
              <a:rPr lang="ru-RU" sz="1400" dirty="0" smtClean="0"/>
              <a:t>  гуманитарная            - 10\956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400" dirty="0" smtClean="0"/>
              <a:t> техническая                -  8\349</a:t>
            </a:r>
          </a:p>
          <a:p>
            <a:pPr>
              <a:buFontTx/>
              <a:buChar char="-"/>
            </a:pPr>
            <a:r>
              <a:rPr lang="ru-RU" sz="1400" dirty="0" smtClean="0"/>
              <a:t> </a:t>
            </a:r>
            <a:r>
              <a:rPr lang="ru-RU" sz="1400" dirty="0" err="1" smtClean="0"/>
              <a:t>физкультурно</a:t>
            </a:r>
            <a:r>
              <a:rPr lang="ru-RU" sz="1400" dirty="0" smtClean="0"/>
              <a:t>-</a:t>
            </a:r>
          </a:p>
          <a:p>
            <a:r>
              <a:rPr lang="ru-RU" sz="1400" dirty="0" smtClean="0"/>
              <a:t>  спортивная                   -   2\31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400" dirty="0" smtClean="0"/>
              <a:t> художественная          - 5\576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400" dirty="0" smtClean="0"/>
              <a:t> туристско-краеведческая - 0</a:t>
            </a:r>
          </a:p>
        </p:txBody>
      </p:sp>
      <p:cxnSp>
        <p:nvCxnSpPr>
          <p:cNvPr id="39" name="Соединительная линия уступом 38"/>
          <p:cNvCxnSpPr/>
          <p:nvPr/>
        </p:nvCxnSpPr>
        <p:spPr>
          <a:xfrm rot="10800000" flipV="1">
            <a:off x="2413591" y="4093534"/>
            <a:ext cx="5454504" cy="1435395"/>
          </a:xfrm>
          <a:prstGeom prst="bentConnector3">
            <a:avLst>
              <a:gd name="adj1" fmla="val -1267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042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" name="AutoShape 21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58310218"/>
              </p:ext>
            </p:extLst>
          </p:nvPr>
        </p:nvGraphicFramePr>
        <p:xfrm>
          <a:off x="0" y="10633"/>
          <a:ext cx="12192000" cy="6685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0"/>
              </a:tblGrid>
              <a:tr h="7827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Целевые показатели развития системы дополнительного образования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в муниципальном образовании г. Брянск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8626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дополнительных общеобразовательных программ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72" name="AutoShape 12" descr="http://rmc32.ru/upload/iblock/605/605108c170e769bd2c819bb4e21d5eb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052622" y="1690576"/>
          <a:ext cx="7262037" cy="38365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38354"/>
                <a:gridCol w="991269"/>
                <a:gridCol w="885327"/>
                <a:gridCol w="769072"/>
                <a:gridCol w="778015"/>
              </a:tblGrid>
              <a:tr h="621022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2022</a:t>
                      </a:r>
                      <a:r>
                        <a:rPr lang="ru-RU" sz="1800" baseline="0" dirty="0" smtClean="0"/>
                        <a:t> год</a:t>
                      </a:r>
                      <a:endParaRPr lang="ru-RU" sz="1800" dirty="0"/>
                    </a:p>
                  </a:txBody>
                  <a:tcPr marL="45720" marR="4572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2024</a:t>
                      </a:r>
                      <a:r>
                        <a:rPr lang="ru-RU" sz="1800" baseline="0" dirty="0" smtClean="0"/>
                        <a:t> год</a:t>
                      </a:r>
                      <a:endParaRPr lang="ru-RU" sz="1800" dirty="0"/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2030 год</a:t>
                      </a:r>
                      <a:endParaRPr lang="ru-RU" sz="1800" dirty="0"/>
                    </a:p>
                  </a:txBody>
                  <a:tcPr marL="45720" marR="45720" anchor="ctr"/>
                </a:tc>
              </a:tr>
              <a:tr h="621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/>
                        <a:t>план</a:t>
                      </a:r>
                      <a:endParaRPr lang="ru-RU" sz="1800" i="1" dirty="0"/>
                    </a:p>
                  </a:txBody>
                  <a:tcPr marL="45720" marR="4572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/>
                        <a:t>факт</a:t>
                      </a:r>
                      <a:endParaRPr lang="ru-RU" sz="1800" i="1" dirty="0"/>
                    </a:p>
                  </a:txBody>
                  <a:tcPr marL="45720" marR="4572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736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 с ОВЗ и детей-инвалидов, осваивающих ДОП, в том числе с использованием дистанционных технологий (%)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28702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  <a:tr h="1157136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туристских маршрутов для ознакомления детей с историей, культурой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 marL="45720" marR="45720" anchor="ctr"/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8828569" y="2108767"/>
            <a:ext cx="2803450" cy="2354491"/>
          </a:xfrm>
          <a:prstGeom prst="rect">
            <a:avLst/>
          </a:prstGeom>
          <a:ln w="254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dirty="0" smtClean="0">
                <a:solidFill>
                  <a:schemeClr val="tx1"/>
                </a:solidFill>
              </a:rPr>
              <a:t>Кол-во обучающихся - 866</a:t>
            </a:r>
          </a:p>
          <a:p>
            <a:pPr algn="ctr">
              <a:lnSpc>
                <a:spcPct val="150000"/>
              </a:lnSpc>
            </a:pPr>
            <a:r>
              <a:rPr lang="ru-RU" sz="1400" b="1" dirty="0" smtClean="0"/>
              <a:t>Кол-во программ – 55,</a:t>
            </a:r>
            <a:endParaRPr lang="ru-RU" sz="1400" dirty="0" smtClean="0"/>
          </a:p>
          <a:p>
            <a:pPr algn="ctr">
              <a:lnSpc>
                <a:spcPct val="150000"/>
              </a:lnSpc>
            </a:pPr>
            <a:r>
              <a:rPr lang="ru-RU" sz="1400" u="sng" dirty="0" smtClean="0"/>
              <a:t>из них по УДО – 13: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 ЦДТ г. Брянска	           – 1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 ЦВР г. Брянска 	           – 8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 ЦТТ Брянской обл. 	           – 1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ДДиЮТ</a:t>
            </a:r>
            <a:r>
              <a:rPr lang="ru-RU" sz="1400" dirty="0" smtClean="0">
                <a:solidFill>
                  <a:schemeClr val="tx1"/>
                </a:solidFill>
              </a:rPr>
              <a:t> им. Ю.А.Гагарина      – 3</a:t>
            </a:r>
          </a:p>
        </p:txBody>
      </p:sp>
      <p:cxnSp>
        <p:nvCxnSpPr>
          <p:cNvPr id="59" name="Соединительная линия уступом 58"/>
          <p:cNvCxnSpPr/>
          <p:nvPr/>
        </p:nvCxnSpPr>
        <p:spPr>
          <a:xfrm>
            <a:off x="5869172" y="3019647"/>
            <a:ext cx="3009014" cy="1350334"/>
          </a:xfrm>
          <a:prstGeom prst="bentConnector3">
            <a:avLst>
              <a:gd name="adj1" fmla="val 883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042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" name="AutoShape 21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10558199"/>
              </p:ext>
            </p:extLst>
          </p:nvPr>
        </p:nvGraphicFramePr>
        <p:xfrm>
          <a:off x="0" y="10633"/>
          <a:ext cx="12192000" cy="67942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0"/>
              </a:tblGrid>
              <a:tr h="7827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Целевые показатели развития системы дополнительного образования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в муниципальном образовании г. Брянск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9712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Охват детей в возрасте от 5 до 18 лет мероприятиями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72" name="AutoShape 12" descr="http://rmc32.ru/upload/iblock/605/605108c170e769bd2c819bb4e21d5eb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="" xmlns:p14="http://schemas.microsoft.com/office/powerpoint/2010/main" val="2421555890"/>
              </p:ext>
            </p:extLst>
          </p:nvPr>
        </p:nvGraphicFramePr>
        <p:xfrm>
          <a:off x="0" y="1142999"/>
          <a:ext cx="12025423" cy="5715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6042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descr="https://57kpspb.caduk.ru/images/dfbaaf6e.png" id="51" name="AutoShape 17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descr="https://57kpspb.caduk.ru/images/dfbaaf6e.png" id="68" name="AutoShape 19"/>
          <p:cNvSpPr>
            <a:spLocks noChangeArrowheads="1" noChangeAspect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descr="https://57kpspb.caduk.ru/images/dfbaaf6e.png" id="70" name="AutoShape 21"/>
          <p:cNvSpPr>
            <a:spLocks noChangeArrowheads="1" noChangeAspect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6858198"/>
              </p:ext>
            </p:extLst>
          </p:nvPr>
        </p:nvGraphicFramePr>
        <p:xfrm>
          <a:off x="0" y="10633"/>
          <a:ext cx="12192000" cy="6713209"/>
        </p:xfrm>
        <a:graphic>
          <a:graphicData uri="http://schemas.openxmlformats.org/drawingml/2006/table">
            <a:tbl>
              <a:tblPr bandRow="1" firstRow="1">
                <a:tableStyleId>{2D5ABB26-0587-4C30-8999-92F81FD0307C}</a:tableStyleId>
              </a:tblPr>
              <a:tblGrid>
                <a:gridCol w="12192000"/>
              </a:tblGrid>
              <a:tr h="669851"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1" dirty="0" lang="ru-RU" smtClean="0" sz="2400">
                          <a:solidFill>
                            <a:schemeClr val="bg1"/>
                          </a:solidFill>
                        </a:rPr>
                        <a:t>Повышение профессионального мастерства педагогических работников</a:t>
                      </a:r>
                      <a:endParaRPr dirty="0" lang="ru-RU" sz="24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rgbClr val="7030A0"/>
                    </a:solidFill>
                  </a:tcPr>
                </a:tc>
              </a:tr>
              <a:tr h="6043358"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b="1" dirty="0" lang="ru-RU" sz="120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</a:tr>
            </a:tbl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18977" y="1360964"/>
            <a:ext cx="5411972" cy="24454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t" anchorCtr="1" bIns="0" lIns="0" rIns="0" rtlCol="0" tIns="0">
            <a:scene3d>
              <a:camera prst="orthographicFront"/>
              <a:lightRig dir="t" rig="threePt"/>
            </a:scene3d>
            <a:sp3d extrusionH="57150">
              <a:bevelT h="38100" w="38100"/>
            </a:sp3d>
          </a:bodyPr>
          <a:lstStyle/>
          <a:p>
            <a:pPr indent="-180975" lvl="0" marL="180975">
              <a:buFont charset="2" pitchFamily="2" typeface="Wingdings"/>
              <a:buChar char="q"/>
            </a:pPr>
            <a:endParaRPr dirty="0" lang="ru-RU" smtClean="0" sz="1400">
              <a:solidFill>
                <a:schemeClr val="tx1"/>
              </a:solidFill>
            </a:endParaRPr>
          </a:p>
          <a:p>
            <a:pPr indent="-285750" lvl="0" marL="285750">
              <a:buClr>
                <a:srgbClr val="00B050"/>
              </a:buClr>
              <a:buFont charset="2" pitchFamily="2" typeface="Wingdings"/>
              <a:buChar char="q"/>
            </a:pPr>
            <a:r>
              <a:rPr dirty="0" err="1" lang="ru-RU" smtClean="0" sz="1400"/>
              <a:t>вебинары</a:t>
            </a:r>
            <a:r>
              <a:rPr dirty="0" lang="ru-RU" smtClean="0" sz="1400"/>
              <a:t> для администраторов АИС «Навигатор»;</a:t>
            </a:r>
          </a:p>
          <a:p>
            <a:pPr indent="-285750" lvl="0" marL="285750">
              <a:buClr>
                <a:srgbClr val="00B050"/>
              </a:buClr>
              <a:buFont charset="2" pitchFamily="2" typeface="Wingdings"/>
              <a:buChar char="q"/>
            </a:pPr>
            <a:r>
              <a:rPr dirty="0" lang="ru-RU" smtClean="0" sz="1400"/>
              <a:t>практический семинар в рамках сетевого взаимодействия с филиалом Академии «ШАГ»;</a:t>
            </a:r>
          </a:p>
          <a:p>
            <a:pPr indent="-285750" lvl="0" marL="285750">
              <a:buClr>
                <a:srgbClr val="00B050"/>
              </a:buClr>
              <a:buFont charset="2" pitchFamily="2" typeface="Wingdings"/>
              <a:buChar char="q"/>
            </a:pPr>
            <a:r>
              <a:rPr dirty="0" lang="ru-RU" smtClean="0" sz="1400"/>
              <a:t> методический семинар «Разработка краткосрочных дополнительных общеобразовательных программ»;</a:t>
            </a:r>
          </a:p>
          <a:p>
            <a:pPr indent="-285750" lvl="0" marL="285750">
              <a:buClr>
                <a:srgbClr val="00B050"/>
              </a:buClr>
              <a:buFont charset="2" pitchFamily="2" typeface="Wingdings"/>
              <a:buChar char="q"/>
            </a:pPr>
            <a:r>
              <a:rPr dirty="0" lang="ru-RU" smtClean="0" sz="1400"/>
              <a:t>практический семинар «Новые формы организации обучения и воспитания детей в дополнительном образовании как форма повышения педагогического мастерства»;</a:t>
            </a:r>
          </a:p>
          <a:p>
            <a:pPr indent="-285750" lvl="0" marL="285750">
              <a:buClr>
                <a:srgbClr val="00B050"/>
              </a:buClr>
              <a:buFont charset="2" pitchFamily="2" typeface="Wingdings"/>
              <a:buChar char="q"/>
            </a:pPr>
            <a:r>
              <a:rPr dirty="0" lang="ru-RU" smtClean="0" sz="1400"/>
              <a:t> </a:t>
            </a:r>
            <a:r>
              <a:rPr dirty="0" err="1" lang="ru-RU" smtClean="0" sz="1400"/>
              <a:t>вебинар</a:t>
            </a:r>
            <a:r>
              <a:rPr dirty="0" lang="ru-RU" smtClean="0" sz="1400"/>
              <a:t> «Лучший образовательный проект в области дополнительного образования»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0996" y="850599"/>
            <a:ext cx="3753292" cy="65921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 anchorCtr="1" bIns="0" lIns="0" rIns="0" rtlCol="0" tIns="0"/>
          <a:lstStyle/>
          <a:p>
            <a:pPr algn="ctr" lvl="0"/>
            <a:r>
              <a:rPr b="1" dirty="0" lang="ru-RU" smtClean="0" sz="1600"/>
              <a:t>Методические  практико-ориентированные семинары/</a:t>
            </a:r>
            <a:r>
              <a:rPr b="1" dirty="0" err="1" lang="ru-RU" smtClean="0" sz="1600"/>
              <a:t>вебинары</a:t>
            </a:r>
            <a:endParaRPr b="1" dirty="0" lang="ru-RU" sz="1600">
              <a:solidFill>
                <a:srgbClr val="C00000"/>
              </a:solidFill>
              <a:latin charset="0" panose="02020603050405020304" pitchFamily="18" typeface="Times New Roman"/>
              <a:ea typeface="+mj-ea"/>
              <a:cs charset="0" panose="02020603050405020304" pitchFamily="18" typeface="Times New Roman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018028" y="1063240"/>
            <a:ext cx="5943601" cy="16374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t" anchorCtr="1" bIns="0" lIns="0" rIns="0" rtlCol="0" tIns="0">
            <a:scene3d>
              <a:camera prst="orthographicFront"/>
              <a:lightRig dir="t" rig="threePt"/>
            </a:scene3d>
            <a:sp3d extrusionH="57150">
              <a:bevelT h="38100" w="38100"/>
            </a:sp3d>
          </a:bodyPr>
          <a:lstStyle/>
          <a:p>
            <a:pPr lvl="0"/>
            <a:endParaRPr dirty="0" lang="ru-RU" smtClean="0" sz="1200">
              <a:solidFill>
                <a:schemeClr val="tx1"/>
              </a:solidFill>
            </a:endParaRPr>
          </a:p>
          <a:p>
            <a:pPr lvl="0">
              <a:buClr>
                <a:srgbClr val="7030A0"/>
              </a:buClr>
            </a:pPr>
            <a:endParaRPr dirty="0" lang="ru-RU" smtClean="0" sz="1200">
              <a:solidFill>
                <a:schemeClr val="tx1"/>
              </a:solidFill>
            </a:endParaRPr>
          </a:p>
          <a:p>
            <a:pPr indent="-285750" marL="285750">
              <a:buClr>
                <a:srgbClr val="00B050"/>
              </a:buClr>
              <a:buFont charset="2" pitchFamily="2" typeface="Wingdings"/>
              <a:buChar char="q"/>
            </a:pPr>
            <a:r>
              <a:rPr dirty="0" lang="ru-RU" smtClean="0" sz="1400"/>
              <a:t>с </a:t>
            </a:r>
            <a:r>
              <a:rPr dirty="0" lang="ru-RU" sz="1400"/>
              <a:t>руководящими работниками  УДО по вопросам реализации Целевой модели развития региональной системы дополнительного образования на территории Брянской области;</a:t>
            </a:r>
          </a:p>
          <a:p>
            <a:pPr indent="-285750" marL="285750">
              <a:buClr>
                <a:srgbClr val="00B050"/>
              </a:buClr>
              <a:buFont charset="2" pitchFamily="2" typeface="Wingdings"/>
              <a:buChar char="q"/>
            </a:pPr>
            <a:r>
              <a:rPr dirty="0" lang="ru-RU" sz="1400"/>
              <a:t> совещания с операторами АИС «Навигатор»;</a:t>
            </a:r>
          </a:p>
          <a:p>
            <a:pPr indent="-285750" marL="285750">
              <a:buClr>
                <a:srgbClr val="00B050"/>
              </a:buClr>
              <a:buFont charset="2" pitchFamily="2" typeface="Wingdings"/>
              <a:buChar char="q"/>
            </a:pPr>
            <a:r>
              <a:rPr dirty="0" lang="ru-RU" sz="1400"/>
              <a:t> совещания </a:t>
            </a:r>
            <a:r>
              <a:rPr dirty="0" lang="ru-RU" smtClean="0" sz="1400">
                <a:solidFill>
                  <a:schemeClr val="tx1"/>
                </a:solidFill>
              </a:rPr>
              <a:t>с членами экспертных советов муниципальных конкурсов</a:t>
            </a:r>
          </a:p>
          <a:p>
            <a:pPr lvl="0">
              <a:buClr>
                <a:srgbClr val="7030A0"/>
              </a:buClr>
              <a:buFont charset="2" pitchFamily="2" typeface="Wingdings"/>
              <a:buChar char="q"/>
            </a:pPr>
            <a:endParaRPr dirty="0" lang="ru-RU" smtClean="0" sz="140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474149" y="875405"/>
            <a:ext cx="3097618" cy="4749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algn="ctr" blurRad="44450" dir="5400000" dist="2794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h="38100" w="190500"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 anchorCtr="1" bIns="0" lIns="0" rIns="0" rtlCol="0" tIns="0"/>
          <a:lstStyle/>
          <a:p>
            <a:pPr algn="ctr" lvl="0"/>
            <a:r>
              <a:rPr b="1" dirty="0" lang="ru-RU" smtClean="0"/>
              <a:t>Совещания</a:t>
            </a:r>
            <a:endParaRPr b="1" dirty="0" lang="ru-RU">
              <a:solidFill>
                <a:srgbClr val="C00000"/>
              </a:solidFill>
              <a:latin charset="0" panose="02020603050405020304" pitchFamily="18" typeface="Times New Roman"/>
              <a:ea typeface="+mj-ea"/>
              <a:cs charset="0" panose="02020603050405020304" pitchFamily="18" typeface="Times New Roman"/>
            </a:endParaRPr>
          </a:p>
        </p:txBody>
      </p:sp>
      <p:pic>
        <p:nvPicPr>
          <p:cNvPr descr="E:\Мои документы\МОЦ\МЕРОПРИЯТИЯ\2021-2022\Семинар Мастер-класс 30.03.22\IMG_20220330_123744_HDR.jpg" id="40965" name="Picture 5"/>
          <p:cNvPicPr>
            <a:picLocks noChangeArrowheads="1" noChangeAspect="1"/>
          </p:cNvPicPr>
          <p:nvPr/>
        </p:nvPicPr>
        <p:blipFill>
          <a:blip cstate="print" r:embed="rId2">
            <a:lum bright="10000"/>
          </a:blip>
          <a:srcRect b="87" r="31"/>
          <a:stretch>
            <a:fillRect/>
          </a:stretch>
        </p:blipFill>
        <p:spPr bwMode="auto">
          <a:xfrm>
            <a:off x="3024963" y="3934044"/>
            <a:ext cx="2732567" cy="2009551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40969" name="Picture 9"/>
          <p:cNvPicPr>
            <a:picLocks noChangeArrowheads="1" noChangeAspect="1"/>
          </p:cNvPicPr>
          <p:nvPr/>
        </p:nvPicPr>
        <p:blipFill rotWithShape="1">
          <a:blip cstate="print" r:embed="rId3"/>
          <a:srcRect b="-85" r="-12"/>
          <a:stretch/>
        </p:blipFill>
        <p:spPr bwMode="auto">
          <a:xfrm>
            <a:off x="6047237" y="2800350"/>
            <a:ext cx="3926101" cy="169545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37" name="Picture 7"/>
          <p:cNvPicPr>
            <a:picLocks noChangeArrowheads="1" noChangeAspect="1"/>
          </p:cNvPicPr>
          <p:nvPr/>
        </p:nvPicPr>
        <p:blipFill>
          <a:blip cstate="print" r:embed="rId4"/>
          <a:srcRect b="86" r="63"/>
          <a:stretch>
            <a:fillRect/>
          </a:stretch>
        </p:blipFill>
        <p:spPr bwMode="auto">
          <a:xfrm>
            <a:off x="7538041" y="3800730"/>
            <a:ext cx="3094074" cy="139014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id="40970" name="Picture 10"/>
          <p:cNvPicPr>
            <a:picLocks noChangeArrowheads="1" noChangeAspect="1"/>
          </p:cNvPicPr>
          <p:nvPr/>
        </p:nvPicPr>
        <p:blipFill>
          <a:blip cstate="print" r:embed="rId5">
            <a:lum bright="10000"/>
          </a:blip>
          <a:srcRect b="-138" r="-39"/>
          <a:stretch>
            <a:fillRect/>
          </a:stretch>
        </p:blipFill>
        <p:spPr bwMode="auto">
          <a:xfrm>
            <a:off x="7974419" y="4895883"/>
            <a:ext cx="3997840" cy="1721977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sp>
        <p:nvSpPr>
          <p:cNvPr descr="http://rmc32.ru/upload/iblock/605/605108c170e769bd2c819bb4e21d5ebb.jpg" id="40972" name="AutoShape 12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descr="E:\Мои документы\МОЦ\МЕРОПРИЯТИЯ\2021-2022\Семинар Мастер-класс 30.03.22\IMG_20220330_123700_HDR.jpg" id="20" name="Picture 4"/>
          <p:cNvPicPr>
            <a:picLocks noChangeArrowheads="1" noChangeAspect="1"/>
          </p:cNvPicPr>
          <p:nvPr/>
        </p:nvPicPr>
        <p:blipFill>
          <a:blip cstate="print" r:embed="rId6">
            <a:lum bright="10000"/>
          </a:blip>
          <a:srcRect/>
          <a:stretch>
            <a:fillRect/>
          </a:stretch>
        </p:blipFill>
        <p:spPr bwMode="auto">
          <a:xfrm>
            <a:off x="155575" y="4573320"/>
            <a:ext cx="2998382" cy="1961829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604212593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5">
              <a:lumMod val="50000"/>
            </a:schemeClr>
          </a:solidFill>
        </a:ln>
        <a:scene3d>
          <a:camera prst="orthographicFront"/>
          <a:lightRig rig="threePt" dir="t"/>
        </a:scene3d>
        <a:sp3d>
          <a:bevelT/>
        </a:sp3d>
      </a:spPr>
      <a:bodyPr lIns="0" tIns="0" rIns="0" bIns="0" rtlCol="0" anchor="t" anchorCtr="1"/>
      <a:lstStyle>
        <a:defPPr algn="ctr">
          <a:defRPr sz="1400" b="1" dirty="0">
            <a:solidFill>
              <a:srgbClr val="C00000"/>
            </a:solidFill>
            <a:latin typeface="Times New Roman" panose="02020603050405020304" pitchFamily="18" charset="0"/>
            <a:ea typeface="+mj-ea"/>
            <a:cs typeface="Times New Roman" panose="02020603050405020304" pitchFamily="18" charset="0"/>
          </a:defRPr>
        </a:defPPr>
      </a:lstStyle>
      <a:style>
        <a:lnRef idx="1">
          <a:schemeClr val="accent1"/>
        </a:lnRef>
        <a:fillRef idx="1003">
          <a:schemeClr val="lt1"/>
        </a:fillRef>
        <a:effectRef idx="1">
          <a:schemeClr val="accent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2459</TotalTime>
  <Words>4406</Words>
  <Application>Microsoft Office PowerPoint</Application>
  <PresentationFormat>Произвольный</PresentationFormat>
  <Paragraphs>684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Стендовый доклад  «Подведение итогов реализации регионального проекта «Успех каждого ребенка» за 2021-2022 уч. год» Муниципальное бюджетное учреждение дополнительного образования «Центр детского творчества» г. Брянска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Областная научно-практическая конференция  «Целевая модель развития региональной системы дополнительного  образования детей Брянской области 2020 название муниципалитета</dc:title>
  <dc:creator>РМЦ</dc:creator>
  <cp:lastModifiedBy>ЦВР_Брянск</cp:lastModifiedBy>
  <cp:revision>584</cp:revision>
  <cp:lastPrinted>2020-12-10T07:36:25Z</cp:lastPrinted>
  <dcterms:created xsi:type="dcterms:W3CDTF">2020-11-19T09:50:27Z</dcterms:created>
  <dcterms:modified xsi:type="dcterms:W3CDTF">2022-05-30T06:23:50Z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581222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