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5" r:id="rId2"/>
    <p:sldId id="266" r:id="rId3"/>
    <p:sldId id="267" r:id="rId4"/>
    <p:sldId id="269" r:id="rId5"/>
    <p:sldId id="271" r:id="rId6"/>
    <p:sldId id="270" r:id="rId7"/>
    <p:sldId id="256" r:id="rId8"/>
    <p:sldId id="257" r:id="rId9"/>
    <p:sldId id="258" r:id="rId10"/>
    <p:sldId id="259" r:id="rId11"/>
    <p:sldId id="263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E4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2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6CADE7-749E-4385-BBCD-A0D4A7DF62CF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07A9E-C664-49ED-9B5B-C17B36661C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338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07A9E-C664-49ED-9B5B-C17B36661C3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_________Microsoft_Word2.docx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82660"/>
          </a:xfrm>
        </p:spPr>
        <p:txBody>
          <a:bodyPr>
            <a:noAutofit/>
          </a:bodyPr>
          <a:lstStyle/>
          <a:p>
            <a:r>
              <a:rPr lang="ru-RU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Соглашение</a:t>
            </a:r>
            <a:br>
              <a:rPr lang="ru-RU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</a:br>
            <a:r>
              <a:rPr lang="ru-RU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о реализации регионального проекта «Успех каждого ребенка» национального проекта «Образование»</a:t>
            </a:r>
            <a:br>
              <a:rPr lang="ru-RU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</a:br>
            <a:endParaRPr lang="ru-RU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785926"/>
            <a:ext cx="23455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/>
              <a:t>от 28 февраля 2020г.</a:t>
            </a:r>
            <a:endParaRPr lang="ru-RU" i="1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2500306"/>
            <a:ext cx="8072494" cy="369331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ru-RU" u="sng" dirty="0" smtClean="0">
                <a:solidFill>
                  <a:schemeClr val="bg1"/>
                </a:solidFill>
              </a:rPr>
              <a:t>Предмет Соглашения: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Организация взаимодействия Сторон при реализации регионального проекта и осуществление мониторинга его реализации по достижению целей. Показателей и результатов федерального и регионального проектов в части мероприятий, реализуемых в Брянской области и на территории г.Брянска.</a:t>
            </a:r>
          </a:p>
          <a:p>
            <a:endParaRPr lang="ru-RU" u="sng" dirty="0" smtClean="0">
              <a:solidFill>
                <a:schemeClr val="bg1"/>
              </a:solidFill>
            </a:endParaRPr>
          </a:p>
          <a:p>
            <a:r>
              <a:rPr lang="ru-RU" u="sng" dirty="0" smtClean="0">
                <a:solidFill>
                  <a:schemeClr val="bg1"/>
                </a:solidFill>
              </a:rPr>
              <a:t>Участник (Брянская городская администрация) регионального проекта обеспечивает: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Значение показателей (задач, результатов) регионального проекта в городе Брянске, соответствующие значениям показателей, определенным субъекту; 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 достижение значений показателей (выполнение задач, результатов) регионального проекта по Субъекту.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42852"/>
            <a:ext cx="5357850" cy="857256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bg2">
                    <a:lumMod val="75000"/>
                  </a:schemeClr>
                </a:solidFill>
              </a:rPr>
              <a:t>Информирование родителей (законных представителей)</a:t>
            </a:r>
          </a:p>
        </p:txBody>
      </p:sp>
      <p:sp>
        <p:nvSpPr>
          <p:cNvPr id="5" name="Блок-схема: объединение 4"/>
          <p:cNvSpPr/>
          <p:nvPr/>
        </p:nvSpPr>
        <p:spPr>
          <a:xfrm>
            <a:off x="4714876" y="1000108"/>
            <a:ext cx="785818" cy="571504"/>
          </a:xfrm>
          <a:prstGeom prst="flowChartMerg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428596" y="1571613"/>
            <a:ext cx="8358246" cy="138499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Письмо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Министерства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просвещения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РФ от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марта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2020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39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04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"О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направлении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методических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рекомендаций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"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Методические рекомендации</a:t>
            </a:r>
            <a:b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 реализации образовательных программ начального общего, основного общего, среднего общего образования, образовательных программ среднего профессионального образования и дополнительных общеобразовательных программ с применением электронного обучения и 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дистанционных образовательных технологий</a:t>
            </a:r>
            <a:endParaRPr kumimoji="0" lang="en-US" sz="12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Д.Е.Глушко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Блок-схема: объединение 7"/>
          <p:cNvSpPr/>
          <p:nvPr/>
        </p:nvSpPr>
        <p:spPr>
          <a:xfrm>
            <a:off x="8072462" y="2928934"/>
            <a:ext cx="571504" cy="428628"/>
          </a:xfrm>
          <a:prstGeom prst="flowChartMerg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428596" y="4786322"/>
            <a:ext cx="828680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Выбор родителями (законными представителями) обучающегося формы дистанционного обучения по образовательной программе начального общего, основного общего либо среднего общего образования, а также по дополнительным общеобразовательным программам подтверждается документально (наличие письменного заявления родителя(ей) (законного представителя).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57158" y="3714752"/>
            <a:ext cx="842968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3.3. информирует обучающихся и их родителей о реализации образовательных программ или их частей с применением электронного обучения и дистанционных образовательных технологий (далее - дистанционное обучение), в том числе знакомит с расписанием занятий, графиком проведения текущего контроля и итогового контроля по учебным дисциплинам, консультаций;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42852"/>
            <a:ext cx="5357850" cy="857256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bg2">
                    <a:lumMod val="75000"/>
                  </a:schemeClr>
                </a:solidFill>
              </a:rPr>
              <a:t>Информирование родителей (законных представителей)</a:t>
            </a:r>
          </a:p>
        </p:txBody>
      </p:sp>
      <p:sp>
        <p:nvSpPr>
          <p:cNvPr id="5" name="Блок-схема: объединение 4"/>
          <p:cNvSpPr/>
          <p:nvPr/>
        </p:nvSpPr>
        <p:spPr>
          <a:xfrm>
            <a:off x="4714876" y="1000108"/>
            <a:ext cx="785818" cy="571504"/>
          </a:xfrm>
          <a:prstGeom prst="flowChartMerg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1502688"/>
            <a:ext cx="850112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/>
              <a:t>Директору _______________________________</a:t>
            </a:r>
          </a:p>
          <a:p>
            <a:pPr algn="r"/>
            <a:r>
              <a:rPr lang="ru-RU" dirty="0" smtClean="0"/>
              <a:t>	</a:t>
            </a:r>
            <a:r>
              <a:rPr lang="ru-RU" i="1" dirty="0" smtClean="0"/>
              <a:t> (наименование учреждения/ ФИО</a:t>
            </a:r>
            <a:r>
              <a:rPr lang="ru-RU" dirty="0" smtClean="0"/>
              <a:t>)  _________________________________________ </a:t>
            </a:r>
          </a:p>
          <a:p>
            <a:pPr algn="r"/>
            <a:r>
              <a:rPr lang="ru-RU" i="1" dirty="0" smtClean="0"/>
              <a:t>(ФИО родителя/законного представителя) </a:t>
            </a:r>
            <a:r>
              <a:rPr lang="ru-RU" dirty="0" smtClean="0"/>
              <a:t>_________________________________________</a:t>
            </a:r>
          </a:p>
          <a:p>
            <a:pPr algn="r"/>
            <a:r>
              <a:rPr lang="ru-RU" i="1" dirty="0" smtClean="0"/>
              <a:t> (контактный телефон) </a:t>
            </a:r>
          </a:p>
          <a:p>
            <a:pPr algn="ctr"/>
            <a:r>
              <a:rPr lang="ru-RU" b="1" dirty="0" smtClean="0"/>
              <a:t>ЗАЯВЛЕНИЕ .</a:t>
            </a:r>
          </a:p>
          <a:p>
            <a:r>
              <a:rPr lang="ru-RU" dirty="0" smtClean="0"/>
              <a:t>Прошу организовать для моего(</a:t>
            </a:r>
            <a:r>
              <a:rPr lang="ru-RU" dirty="0" err="1" smtClean="0"/>
              <a:t>й</a:t>
            </a:r>
            <a:r>
              <a:rPr lang="ru-RU" dirty="0" smtClean="0"/>
              <a:t>) сына (дочери)  ___________________________,  </a:t>
            </a:r>
          </a:p>
          <a:p>
            <a:r>
              <a:rPr lang="ru-RU" dirty="0" smtClean="0"/>
              <a:t>  						</a:t>
            </a:r>
            <a:r>
              <a:rPr lang="ru-RU" i="1" dirty="0" smtClean="0"/>
              <a:t> (ФИО учащегося) </a:t>
            </a:r>
          </a:p>
          <a:p>
            <a:r>
              <a:rPr lang="ru-RU" dirty="0" smtClean="0"/>
              <a:t>обучение по программе «_______________________________________________», объединение ____________ __________ с использованием  электронного обучения,  дистанционных образовательных технологий  с __________ по ___________.  </a:t>
            </a:r>
          </a:p>
          <a:p>
            <a:r>
              <a:rPr lang="ru-RU" dirty="0" smtClean="0"/>
              <a:t>С условиями  обучения (расписанием занятий, графиками проведения текущего и итогового контроля, консультаций ) ознакомлен (а).</a:t>
            </a:r>
          </a:p>
          <a:p>
            <a:r>
              <a:rPr lang="ru-RU" dirty="0" smtClean="0"/>
              <a:t>Ответственность за жизнь и здоровье своего ребенка беру на себя. __________________________/______________________________ </a:t>
            </a:r>
          </a:p>
          <a:p>
            <a:r>
              <a:rPr lang="ru-RU" i="1" dirty="0" smtClean="0"/>
              <a:t>                 (подпись)                                        (расшифровка) </a:t>
            </a:r>
          </a:p>
          <a:p>
            <a:r>
              <a:rPr lang="ru-RU" dirty="0" smtClean="0"/>
              <a:t>___________________</a:t>
            </a:r>
          </a:p>
          <a:p>
            <a:r>
              <a:rPr lang="ru-RU" dirty="0" smtClean="0"/>
              <a:t>	</a:t>
            </a:r>
            <a:r>
              <a:rPr lang="ru-RU" i="1" dirty="0" smtClean="0"/>
              <a:t>(дата)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285728"/>
            <a:ext cx="914400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Нормативно-правовая база: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908720"/>
            <a:ext cx="8352928" cy="581697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Реализация программ </a:t>
            </a:r>
            <a:r>
              <a:rPr lang="ru-RU" sz="1600" b="1" dirty="0">
                <a:solidFill>
                  <a:schemeClr val="bg1"/>
                </a:solidFill>
              </a:rPr>
              <a:t>с использованием дистанционных </a:t>
            </a:r>
            <a:r>
              <a:rPr lang="ru-RU" sz="1600" b="1" dirty="0" smtClean="0">
                <a:solidFill>
                  <a:schemeClr val="bg1"/>
                </a:solidFill>
              </a:rPr>
              <a:t>технологий: </a:t>
            </a:r>
            <a:endParaRPr lang="ru-RU" sz="1600" dirty="0">
              <a:solidFill>
                <a:schemeClr val="bg1"/>
              </a:solidFill>
            </a:endParaRPr>
          </a:p>
          <a:p>
            <a:r>
              <a:rPr lang="ru-RU" sz="1600" dirty="0">
                <a:solidFill>
                  <a:schemeClr val="bg1"/>
                </a:solidFill>
              </a:rPr>
              <a:t>Приказ Министерства образования и науки </a:t>
            </a:r>
            <a:r>
              <a:rPr lang="ru-RU" sz="1600" dirty="0" smtClean="0">
                <a:solidFill>
                  <a:schemeClr val="bg1"/>
                </a:solidFill>
              </a:rPr>
              <a:t>РФ от </a:t>
            </a:r>
            <a:r>
              <a:rPr lang="ru-RU" sz="1600" dirty="0">
                <a:solidFill>
                  <a:schemeClr val="bg1"/>
                </a:solidFill>
              </a:rPr>
              <a:t>23.08.2017 г. № 816 "Об утверждении Порядка применения организациями, осуществляющими образовательную деятельность, электронного обучения, дистанционных образовательных технологий при реализации образовательных программ"</a:t>
            </a:r>
          </a:p>
          <a:p>
            <a:r>
              <a:rPr lang="ru-RU" sz="1600" b="1" dirty="0">
                <a:solidFill>
                  <a:schemeClr val="bg1"/>
                </a:solidFill>
              </a:rPr>
              <a:t>Реализация программ </a:t>
            </a:r>
            <a:r>
              <a:rPr lang="ru-RU" sz="1600" b="1" dirty="0" smtClean="0">
                <a:solidFill>
                  <a:schemeClr val="bg1"/>
                </a:solidFill>
              </a:rPr>
              <a:t>в </a:t>
            </a:r>
            <a:r>
              <a:rPr lang="ru-RU" sz="1600" b="1" dirty="0">
                <a:solidFill>
                  <a:schemeClr val="bg1"/>
                </a:solidFill>
              </a:rPr>
              <a:t>сетевой </a:t>
            </a:r>
            <a:r>
              <a:rPr lang="ru-RU" sz="1600" b="1" dirty="0" smtClean="0">
                <a:solidFill>
                  <a:schemeClr val="bg1"/>
                </a:solidFill>
              </a:rPr>
              <a:t>форме:</a:t>
            </a:r>
            <a:endParaRPr lang="ru-RU" sz="1600" dirty="0">
              <a:solidFill>
                <a:schemeClr val="bg1"/>
              </a:solidFill>
            </a:endParaRPr>
          </a:p>
          <a:p>
            <a:r>
              <a:rPr lang="ru-RU" sz="1600" dirty="0" smtClean="0">
                <a:solidFill>
                  <a:schemeClr val="bg1"/>
                </a:solidFill>
              </a:rPr>
              <a:t>- Письмо </a:t>
            </a:r>
            <a:r>
              <a:rPr lang="ru-RU" sz="1600" dirty="0">
                <a:solidFill>
                  <a:schemeClr val="bg1"/>
                </a:solidFill>
              </a:rPr>
              <a:t>Министерства образования и науки России от 28.08.2015 года № АК – 2563/05 «О методических рекомендациях»  (вместе с Методическими рекомендациями по организации образовательной деятельности с использованием сетевых форм реализации образовательных программ).</a:t>
            </a:r>
          </a:p>
          <a:p>
            <a:endParaRPr lang="ru-RU" sz="400" b="1" dirty="0" smtClean="0">
              <a:solidFill>
                <a:schemeClr val="bg1"/>
              </a:solidFill>
            </a:endParaRPr>
          </a:p>
          <a:p>
            <a:r>
              <a:rPr lang="ru-RU" sz="1600" dirty="0" smtClean="0">
                <a:solidFill>
                  <a:schemeClr val="bg1"/>
                </a:solidFill>
              </a:rPr>
              <a:t>- «Методические </a:t>
            </a:r>
            <a:r>
              <a:rPr lang="ru-RU" sz="1600" dirty="0">
                <a:solidFill>
                  <a:schemeClr val="bg1"/>
                </a:solidFill>
              </a:rPr>
              <a:t>рекомендации для субъектов Российской Федерации по вопросам реализации основных и дополнительных общеобразовательных программ в сетевой </a:t>
            </a:r>
            <a:r>
              <a:rPr lang="ru-RU" sz="1600" dirty="0" smtClean="0">
                <a:solidFill>
                  <a:schemeClr val="bg1"/>
                </a:solidFill>
              </a:rPr>
              <a:t>форме» ( утв. </a:t>
            </a:r>
            <a:r>
              <a:rPr lang="ru-RU" sz="1600" dirty="0" err="1" smtClean="0">
                <a:solidFill>
                  <a:schemeClr val="bg1"/>
                </a:solidFill>
              </a:rPr>
              <a:t>Минпросвещения</a:t>
            </a:r>
            <a:r>
              <a:rPr lang="ru-RU" sz="1600" dirty="0" smtClean="0">
                <a:solidFill>
                  <a:schemeClr val="bg1"/>
                </a:solidFill>
              </a:rPr>
              <a:t> России  от 28.06.2019 </a:t>
            </a:r>
            <a:r>
              <a:rPr lang="ru-RU" sz="1600" dirty="0">
                <a:solidFill>
                  <a:schemeClr val="bg1"/>
                </a:solidFill>
              </a:rPr>
              <a:t>года </a:t>
            </a:r>
            <a:r>
              <a:rPr lang="ru-RU" sz="1600" dirty="0" smtClean="0">
                <a:solidFill>
                  <a:schemeClr val="bg1"/>
                </a:solidFill>
              </a:rPr>
              <a:t>№  </a:t>
            </a:r>
            <a:r>
              <a:rPr lang="ru-RU" sz="1600" dirty="0">
                <a:solidFill>
                  <a:schemeClr val="bg1"/>
                </a:solidFill>
              </a:rPr>
              <a:t>МР-81/02вн </a:t>
            </a:r>
            <a:r>
              <a:rPr lang="ru-RU" sz="1600" dirty="0" smtClean="0">
                <a:solidFill>
                  <a:schemeClr val="bg1"/>
                </a:solidFill>
              </a:rPr>
              <a:t>).</a:t>
            </a:r>
          </a:p>
          <a:p>
            <a:endParaRPr lang="ru-RU" sz="500" b="1" dirty="0">
              <a:solidFill>
                <a:schemeClr val="bg1"/>
              </a:solidFill>
            </a:endParaRPr>
          </a:p>
          <a:p>
            <a:r>
              <a:rPr lang="ru-RU" sz="1600" dirty="0">
                <a:solidFill>
                  <a:schemeClr val="bg1"/>
                </a:solidFill>
              </a:rPr>
              <a:t> </a:t>
            </a:r>
            <a:r>
              <a:rPr lang="ru-RU" sz="1600" b="1" dirty="0" smtClean="0">
                <a:solidFill>
                  <a:schemeClr val="bg1"/>
                </a:solidFill>
              </a:rPr>
              <a:t>Реализация (адаптированных)  программ  </a:t>
            </a:r>
            <a:r>
              <a:rPr lang="ru-RU" sz="1600" b="1" dirty="0">
                <a:solidFill>
                  <a:schemeClr val="bg1"/>
                </a:solidFill>
              </a:rPr>
              <a:t>для детей с </a:t>
            </a:r>
            <a:r>
              <a:rPr lang="ru-RU" sz="1600" b="1" dirty="0" smtClean="0">
                <a:solidFill>
                  <a:schemeClr val="bg1"/>
                </a:solidFill>
              </a:rPr>
              <a:t>ОВЗ:</a:t>
            </a:r>
            <a:endParaRPr lang="ru-RU" sz="1600" dirty="0">
              <a:solidFill>
                <a:schemeClr val="bg1"/>
              </a:solidFill>
            </a:endParaRPr>
          </a:p>
          <a:p>
            <a:r>
              <a:rPr lang="ru-RU" sz="1600" dirty="0" smtClean="0">
                <a:solidFill>
                  <a:schemeClr val="bg1"/>
                </a:solidFill>
              </a:rPr>
              <a:t>- Письмо </a:t>
            </a:r>
            <a:r>
              <a:rPr lang="ru-RU" sz="1600" dirty="0">
                <a:solidFill>
                  <a:schemeClr val="bg1"/>
                </a:solidFill>
              </a:rPr>
              <a:t>Министерства образования и науки России от </a:t>
            </a:r>
            <a:r>
              <a:rPr lang="ru-RU" sz="1600" smtClean="0">
                <a:solidFill>
                  <a:schemeClr val="bg1"/>
                </a:solidFill>
              </a:rPr>
              <a:t>29.03.2016 года </a:t>
            </a:r>
            <a:r>
              <a:rPr lang="ru-RU" sz="1600">
                <a:solidFill>
                  <a:schemeClr val="bg1"/>
                </a:solidFill>
              </a:rPr>
              <a:t>№</a:t>
            </a:r>
            <a:r>
              <a:rPr lang="ru-RU" sz="1600" smtClean="0">
                <a:solidFill>
                  <a:schemeClr val="bg1"/>
                </a:solidFill>
              </a:rPr>
              <a:t> </a:t>
            </a:r>
            <a:r>
              <a:rPr lang="ru-RU" sz="1600" dirty="0">
                <a:solidFill>
                  <a:schemeClr val="bg1"/>
                </a:solidFill>
              </a:rPr>
              <a:t>ВК-641/09 "О направлении методических рекомендаций" (вместе с «Методическими рекомендациями по реализации адаптированных дополнительных общеобразовательных программ, способствующих социально-психологической реабилитации, профессиональному самоопределению детей с ограниченными возможностями здоровья, включая детей-инвалидов, с учетом их особых образовательных потребностей»).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- Письмо </a:t>
            </a:r>
            <a:r>
              <a:rPr lang="ru-RU" sz="1600" dirty="0">
                <a:solidFill>
                  <a:schemeClr val="bg1"/>
                </a:solidFill>
              </a:rPr>
              <a:t>Министерства Просвещения России от 01.08.2019 N ТС-1780/07 «О направлении эффективных моделей дополнительного образования для обучающихся с ОВЗ</a:t>
            </a:r>
            <a:r>
              <a:rPr lang="ru-RU" sz="1600" dirty="0" smtClean="0">
                <a:solidFill>
                  <a:schemeClr val="bg1"/>
                </a:solidFill>
              </a:rPr>
              <a:t>».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30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785794"/>
            <a:ext cx="9001156" cy="500066"/>
          </a:xfrm>
        </p:spPr>
        <p:txBody>
          <a:bodyPr>
            <a:noAutofit/>
          </a:bodyPr>
          <a:lstStyle/>
          <a:p>
            <a:r>
              <a:rPr lang="ru-RU" sz="2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Показатели регионального проекта </a:t>
            </a:r>
            <a:br>
              <a:rPr lang="ru-RU" sz="2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</a:br>
            <a:r>
              <a:rPr lang="ru-RU" sz="2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в муниципальном образовании</a:t>
            </a:r>
            <a:br>
              <a:rPr lang="ru-RU" sz="2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</a:br>
            <a:endParaRPr lang="ru-RU" sz="2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54052" y="142852"/>
            <a:ext cx="3089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/>
              <a:t>Приложение 1 к Соглашению</a:t>
            </a:r>
            <a:endParaRPr lang="ru-RU" i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183231"/>
              </p:ext>
            </p:extLst>
          </p:nvPr>
        </p:nvGraphicFramePr>
        <p:xfrm>
          <a:off x="107504" y="1571636"/>
          <a:ext cx="8893652" cy="3820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1403"/>
                <a:gridCol w="1482249"/>
              </a:tblGrid>
              <a:tr h="30577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показателя (задача, результат)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Значение показателя</a:t>
                      </a:r>
                    </a:p>
                    <a:p>
                      <a:pPr algn="ctr"/>
                      <a:r>
                        <a:rPr lang="ru-RU" dirty="0" smtClean="0"/>
                        <a:t>2020г.</a:t>
                      </a:r>
                      <a:endParaRPr lang="ru-RU" dirty="0"/>
                    </a:p>
                  </a:txBody>
                  <a:tcPr anchor="ctr"/>
                </a:tc>
              </a:tr>
              <a:tr h="6505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разработанных и внедренных </a:t>
                      </a: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разноуровневых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(ознакомительный, базовый, продвинутый) программ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дополнительного образования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 менее </a:t>
                      </a:r>
                    </a:p>
                    <a:p>
                      <a:pPr algn="ctr"/>
                      <a:r>
                        <a:rPr lang="ru-RU" dirty="0" smtClean="0"/>
                        <a:t>5 ед.</a:t>
                      </a:r>
                      <a:endParaRPr lang="ru-RU" dirty="0"/>
                    </a:p>
                  </a:txBody>
                  <a:tcPr anchor="ctr"/>
                </a:tc>
              </a:tr>
              <a:tr h="5715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разноуровневых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дополнительных общеобразовательных программ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сетевой форме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использованием образовательных организаций всех типов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не менее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 ед.</a:t>
                      </a:r>
                      <a:endParaRPr lang="ru-RU" dirty="0"/>
                    </a:p>
                  </a:txBody>
                  <a:tcPr anchor="ctr"/>
                </a:tc>
              </a:tr>
              <a:tr h="492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разработанных и внедренных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дистанционных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курсов дополнительного образования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 менее 1</a:t>
                      </a:r>
                    </a:p>
                    <a:p>
                      <a:pPr algn="ctr"/>
                      <a:r>
                        <a:rPr lang="ru-RU" sz="1400" dirty="0" smtClean="0"/>
                        <a:t>по каждой направленности</a:t>
                      </a:r>
                      <a:endParaRPr lang="ru-RU" sz="1400" dirty="0"/>
                    </a:p>
                  </a:txBody>
                  <a:tcPr anchor="ctr"/>
                </a:tc>
              </a:tr>
              <a:tr h="6429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Число детей с ограниченными возможностями здоровья, обучающихся по дополнительным общеобразовательным программам, в т.ч. С использованием дистанционных технологий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10%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42844" y="2500306"/>
            <a:ext cx="88583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ПРИКАЗ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 УТВЕРЖДЕНИИ ПОРЯДКА ОРГАНИЗАЦИИ И ОСУЩЕСТВЛЕНИЯ ОБРАЗОВАТЕЛЬНОЙ ДЕЯТЕЛЬНОСТИ ПО    ДОПОЛНИТЕЛЬНЫМ ОБЩЕОБРАЗОВАТЕЛЬНЫМ </a:t>
            </a:r>
            <a:r>
              <a:rPr lang="ru-RU" sz="1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ПРОГРАММАМ       от 9 ноября 2018 г.  N 196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3214686"/>
            <a:ext cx="8786874" cy="212365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П. 10. Дополнительные общеобразовательные программы реализуются организацией, осуществляющей образовательную деятельность, как самостоятельно, так и посредством </a:t>
            </a:r>
            <a:r>
              <a:rPr lang="ru-RU" sz="1200" b="1" dirty="0" smtClean="0">
                <a:solidFill>
                  <a:srgbClr val="002060"/>
                </a:solidFill>
              </a:rPr>
              <a:t>сетевых форм </a:t>
            </a:r>
            <a:r>
              <a:rPr lang="ru-RU" sz="1200" dirty="0" smtClean="0">
                <a:solidFill>
                  <a:schemeClr val="bg1"/>
                </a:solidFill>
              </a:rPr>
              <a:t>их реализации .</a:t>
            </a:r>
          </a:p>
          <a:p>
            <a:r>
              <a:rPr lang="ru-RU" sz="1200" dirty="0" smtClean="0">
                <a:solidFill>
                  <a:schemeClr val="bg1"/>
                </a:solidFill>
              </a:rPr>
              <a:t>При разработке и реализации дополнительных общеобразовательных программ используются различные образовательные технологии, в том числе </a:t>
            </a:r>
            <a:r>
              <a:rPr lang="ru-RU" sz="1200" b="1" dirty="0" smtClean="0">
                <a:solidFill>
                  <a:srgbClr val="002060"/>
                </a:solidFill>
              </a:rPr>
              <a:t>дистанционные образовательные технологии, электронное обучение </a:t>
            </a:r>
            <a:r>
              <a:rPr lang="ru-RU" sz="1200" dirty="0" smtClean="0">
                <a:solidFill>
                  <a:schemeClr val="bg1"/>
                </a:solidFill>
              </a:rPr>
              <a:t>с учетом требований Порядка применения организациями, осуществляющими образовательную деятельность, электронного обучения, дистанционных образовательных технологий при реализации образовательных программ, утвержденного приказом </a:t>
            </a:r>
            <a:r>
              <a:rPr lang="ru-RU" sz="1200" dirty="0" err="1" smtClean="0">
                <a:solidFill>
                  <a:schemeClr val="bg1"/>
                </a:solidFill>
              </a:rPr>
              <a:t>Минобрнауки</a:t>
            </a:r>
            <a:r>
              <a:rPr lang="ru-RU" sz="1200" dirty="0" smtClean="0">
                <a:solidFill>
                  <a:schemeClr val="bg1"/>
                </a:solidFill>
              </a:rPr>
              <a:t> РФ от 23 августа 2017 г. N 816 .</a:t>
            </a:r>
          </a:p>
          <a:p>
            <a:r>
              <a:rPr lang="ru-RU" sz="1200" dirty="0" smtClean="0">
                <a:solidFill>
                  <a:schemeClr val="bg1"/>
                </a:solidFill>
              </a:rPr>
              <a:t>При реализации дополнительных общеобразовательных программ организацией, осуществляющей образовательную деятельность, может применяться форма организации образовательной деятельности, основанная на </a:t>
            </a:r>
            <a:r>
              <a:rPr lang="ru-RU" sz="1200" b="1" dirty="0" smtClean="0">
                <a:solidFill>
                  <a:srgbClr val="002060"/>
                </a:solidFill>
              </a:rPr>
              <a:t>модульном принципе </a:t>
            </a:r>
            <a:r>
              <a:rPr lang="ru-RU" sz="1200" dirty="0" smtClean="0">
                <a:solidFill>
                  <a:schemeClr val="bg1"/>
                </a:solidFill>
              </a:rPr>
              <a:t>представления содержания образовательной программы и построения учебных планов, использования соответствующих образовательных технологий.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6" name="Блок-схема: объединение 5"/>
          <p:cNvSpPr/>
          <p:nvPr/>
        </p:nvSpPr>
        <p:spPr>
          <a:xfrm>
            <a:off x="8286776" y="3071810"/>
            <a:ext cx="642942" cy="428628"/>
          </a:xfrm>
          <a:prstGeom prst="flowChartMerg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42844" y="5357826"/>
            <a:ext cx="885831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200" b="1" dirty="0" smtClean="0"/>
              <a:t>МЕТОДИЧЕСКИЕ РЕКОМЕНДАЦИИ ПО ПРОЕКТИРОВАНИЮ ДОПОЛНИТЕЛЬНЫХ ОБЩЕРАЗВИВАЮЩИХ ПРОГРАММ</a:t>
            </a:r>
          </a:p>
          <a:p>
            <a:pPr algn="ctr"/>
            <a:r>
              <a:rPr lang="ru-RU" sz="1200" b="1" dirty="0" smtClean="0"/>
              <a:t>(ВКЛЮЧАЯ РАЗНОУРОВНЕВЫЕ ПРОГРАММЫ)</a:t>
            </a:r>
          </a:p>
          <a:p>
            <a:r>
              <a:rPr lang="ru-RU" sz="1200" b="1" dirty="0" smtClean="0"/>
              <a:t>ПИСЬМО МИНОБРНАУКИ  					                от 18 ноября 2015 г. N 09-3242</a:t>
            </a:r>
          </a:p>
          <a:p>
            <a:pPr algn="ctr"/>
            <a:endParaRPr lang="ru-RU" sz="1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6000768"/>
            <a:ext cx="8786874" cy="73866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Согласно Концепции, одним из принципов проектирования и реализации дополнительных общеобразовательных программ является  1. "Стартовый уровень".  2. "Базовый уровень". 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3. "Продвинутый уровень".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1" name="Блок-схема: объединение 10"/>
          <p:cNvSpPr/>
          <p:nvPr/>
        </p:nvSpPr>
        <p:spPr>
          <a:xfrm>
            <a:off x="8358214" y="5857892"/>
            <a:ext cx="642942" cy="428628"/>
          </a:xfrm>
          <a:prstGeom prst="flowChartMerg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14282" y="2038641"/>
            <a:ext cx="8786874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ru-RU" sz="1200" u="sng" dirty="0" smtClean="0">
                <a:solidFill>
                  <a:schemeClr val="bg1"/>
                </a:solidFill>
              </a:rPr>
              <a:t>Статья 16. </a:t>
            </a:r>
            <a:r>
              <a:rPr lang="ru-RU" sz="1200" dirty="0" smtClean="0">
                <a:solidFill>
                  <a:schemeClr val="bg1"/>
                </a:solidFill>
              </a:rPr>
              <a:t>Реализация образовательных программ </a:t>
            </a:r>
            <a:r>
              <a:rPr lang="ru-RU" sz="1200" b="1" dirty="0" smtClean="0">
                <a:solidFill>
                  <a:srgbClr val="002060"/>
                </a:solidFill>
              </a:rPr>
              <a:t>с применением электронного обучения и дистанционных образовательных технологий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14282" y="871349"/>
            <a:ext cx="8786874" cy="120032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ru-RU" sz="1200" u="sng" dirty="0" smtClean="0">
                <a:solidFill>
                  <a:schemeClr val="bg1"/>
                </a:solidFill>
              </a:rPr>
              <a:t>Статья 13. </a:t>
            </a:r>
            <a:r>
              <a:rPr lang="ru-RU" sz="1200" dirty="0" smtClean="0">
                <a:solidFill>
                  <a:schemeClr val="bg1"/>
                </a:solidFill>
              </a:rPr>
              <a:t>п.1. Образовательные программы реализуются организацией, осуществляющей образовательную деятельность, как самостоятельно, так и посредством </a:t>
            </a:r>
            <a:r>
              <a:rPr lang="ru-RU" sz="1200" b="1" dirty="0" smtClean="0">
                <a:solidFill>
                  <a:srgbClr val="002060"/>
                </a:solidFill>
              </a:rPr>
              <a:t>сетевых форм </a:t>
            </a:r>
            <a:r>
              <a:rPr lang="ru-RU" sz="1200" dirty="0" smtClean="0">
                <a:solidFill>
                  <a:schemeClr val="bg1"/>
                </a:solidFill>
              </a:rPr>
              <a:t>их реализации. </a:t>
            </a:r>
          </a:p>
          <a:p>
            <a:r>
              <a:rPr lang="ru-RU" sz="1200" dirty="0" smtClean="0">
                <a:solidFill>
                  <a:schemeClr val="bg1"/>
                </a:solidFill>
              </a:rPr>
              <a:t>п. 3. При реализации образовательных программ организацией, осуществляющей образовательную деятельность, может применяться форма организации образовательной деятельности, основанная </a:t>
            </a:r>
            <a:r>
              <a:rPr lang="ru-RU" sz="1200" b="1" dirty="0" smtClean="0">
                <a:solidFill>
                  <a:srgbClr val="002060"/>
                </a:solidFill>
              </a:rPr>
              <a:t>на модульном принципе </a:t>
            </a:r>
            <a:r>
              <a:rPr lang="ru-RU" sz="1200" dirty="0" smtClean="0">
                <a:solidFill>
                  <a:schemeClr val="bg1"/>
                </a:solidFill>
              </a:rPr>
              <a:t>представления содержания образовательной программы и построения учебных планов, использовании соответствующих образовательных технологий.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14282" y="357166"/>
            <a:ext cx="87868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Федеральный закон «</a:t>
            </a:r>
            <a:r>
              <a:rPr lang="ru-RU" b="1" dirty="0" smtClean="0"/>
              <a:t>Об образовании в Российской Федерации»</a:t>
            </a:r>
            <a:endParaRPr lang="ru-RU" dirty="0"/>
          </a:p>
        </p:txBody>
      </p:sp>
      <p:sp>
        <p:nvSpPr>
          <p:cNvPr id="16" name="Блок-схема: объединение 15"/>
          <p:cNvSpPr/>
          <p:nvPr/>
        </p:nvSpPr>
        <p:spPr>
          <a:xfrm>
            <a:off x="8072462" y="500042"/>
            <a:ext cx="642942" cy="428628"/>
          </a:xfrm>
          <a:prstGeom prst="flowChartMerg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500066"/>
          </a:xfrm>
        </p:spPr>
        <p:txBody>
          <a:bodyPr>
            <a:noAutofit/>
          </a:bodyPr>
          <a:lstStyle/>
          <a:p>
            <a:r>
              <a:rPr lang="ru-RU" sz="2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Внесение изменений в </a:t>
            </a:r>
            <a:br>
              <a:rPr lang="ru-RU" sz="2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</a:br>
            <a:r>
              <a:rPr lang="ru-RU" sz="2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Положение </a:t>
            </a:r>
            <a:r>
              <a:rPr lang="ru-RU" sz="2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об организации и осуществлении</a:t>
            </a:r>
            <a:br>
              <a:rPr lang="ru-RU" sz="2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</a:br>
            <a:r>
              <a:rPr lang="ru-RU" sz="2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 </a:t>
            </a:r>
            <a:r>
              <a:rPr lang="ru-RU" sz="2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образовательной деятельности</a:t>
            </a:r>
            <a:endParaRPr lang="ru-RU" sz="2000" b="1" dirty="0"/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14282" y="1700808"/>
            <a:ext cx="8715436" cy="4585871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Tx/>
              <a:buChar char="-"/>
            </a:pPr>
            <a:r>
              <a:rPr lang="ru-RU" sz="2000" dirty="0" smtClean="0">
                <a:solidFill>
                  <a:schemeClr val="bg1"/>
                </a:solidFill>
              </a:rPr>
              <a:t>Дополнительные общеобразовательные программы реализуются учреждением  как самостоятельно, так и посредством сетевых форм их реализации.</a:t>
            </a:r>
          </a:p>
          <a:p>
            <a:endParaRPr lang="ru-RU" sz="8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bg1"/>
                </a:solidFill>
              </a:rPr>
              <a:t>При реализации дополнительных общеобразовательных программ могут  использоваться различные образовательные технологии, в т.ч. дистанционные технологии, электронное обучение.</a:t>
            </a:r>
          </a:p>
          <a:p>
            <a:endParaRPr lang="ru-RU" sz="8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bg1"/>
                </a:solidFill>
              </a:rPr>
              <a:t> При реализации дополнительных общеобразовательных программ может применяться форма организации образовательной деятельности, основанная на модульном принципе представления содержания программы и построения учебных планов.</a:t>
            </a:r>
          </a:p>
          <a:p>
            <a:pPr>
              <a:buFontTx/>
              <a:buChar char="-"/>
            </a:pPr>
            <a:endParaRPr lang="ru-RU" sz="8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bg1"/>
                </a:solidFill>
              </a:rPr>
              <a:t>При реализации дополнительных общеобразовательных программ могут предусматриваться как аудиторные, так и внеаудиторные (самостоятельные) занятия, которые проводятся по группам или индивидуально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  <a:endParaRPr lang="ru-RU" sz="2000" dirty="0" smtClean="0">
              <a:solidFill>
                <a:schemeClr val="bg1"/>
              </a:solidFill>
            </a:endParaRPr>
          </a:p>
          <a:p>
            <a:endParaRPr lang="ru-RU" sz="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500066"/>
          </a:xfrm>
        </p:spPr>
        <p:txBody>
          <a:bodyPr>
            <a:noAutofit/>
          </a:bodyPr>
          <a:lstStyle/>
          <a:p>
            <a:r>
              <a:rPr lang="ru-RU" sz="2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Внесение изменений в </a:t>
            </a:r>
            <a:br>
              <a:rPr lang="ru-RU" sz="2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</a:br>
            <a:r>
              <a:rPr lang="ru-RU" sz="2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Положение </a:t>
            </a:r>
            <a:r>
              <a:rPr lang="ru-RU" sz="2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об организации и осуществлении</a:t>
            </a:r>
            <a:br>
              <a:rPr lang="ru-RU" sz="2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ru-RU" sz="2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образовательной деятельности</a:t>
            </a:r>
            <a:endParaRPr lang="ru-RU" sz="2000" b="1" dirty="0"/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14282" y="1470526"/>
            <a:ext cx="8715436" cy="517064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Раздел:  Особенности </a:t>
            </a:r>
            <a:r>
              <a:rPr lang="ru-RU" b="1" dirty="0" smtClean="0">
                <a:solidFill>
                  <a:srgbClr val="002060"/>
                </a:solidFill>
              </a:rPr>
              <a:t>организации образовательного процесса для детей с особыми образовательными потребностями</a:t>
            </a:r>
          </a:p>
          <a:p>
            <a:pPr algn="ctr"/>
            <a:endParaRPr lang="ru-RU" sz="600" b="1" dirty="0" smtClean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bg1"/>
                </a:solidFill>
              </a:rPr>
              <a:t>В учреждении обеспечивается равный доступ обучающихся к образованию с учетом разнообразия особых образовательных потребностей и индивидуальных возможностей. 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bg1"/>
                </a:solidFill>
              </a:rPr>
              <a:t>Для наиболее полного удовлетворения образовательных потребностей одаренных, талантливых и высокомотивированных обучающихся, проявляющих выдающиеся способности в освоении образовательной программы, занимающихся исследовательской и проектной деятельностью, а также для учащихся с ограниченными возможностями здоровья, детей-инвалидов и инвалидов может осуществиться обучение по индивидуальному учебному плану, обеспечивающему освоение образовательной программы на основе индивидуализации ее содержания с учетом особенностей и образовательных потребностей конкретного учащегося (индивидуальный образовательный маршрут) в рамках реализуемой дополнительной общеобразовательной программы.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bg1"/>
                </a:solidFill>
              </a:rPr>
              <a:t>Для обучающихся с ограниченными возможностями здоровья, детей-инвалидов и инвалидов учреждение организуют образовательный процесс по дополнительным общеобразовательным программам с учетом особенностей психофизического развития указанных категорий обучающихся.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>
                <a:solidFill>
                  <a:schemeClr val="bg1"/>
                </a:solidFill>
              </a:rPr>
              <a:t>Обучение учащихся с ограниченными возможностями здоровья, детей-инвалидов и инвалидов может осуществляться по дополнительным общеобразовательным программам, адаптированным для обучения указанных категорий обучающихся</a:t>
            </a:r>
            <a:r>
              <a:rPr lang="ru-RU" sz="1600" dirty="0" smtClean="0">
                <a:solidFill>
                  <a:schemeClr val="bg1"/>
                </a:solidFill>
              </a:rPr>
              <a:t>.</a:t>
            </a:r>
            <a:endParaRPr lang="ru-RU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00066"/>
          </a:xfrm>
        </p:spPr>
        <p:txBody>
          <a:bodyPr>
            <a:noAutofit/>
          </a:bodyPr>
          <a:lstStyle/>
          <a:p>
            <a:r>
              <a:rPr lang="ru-RU" sz="2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Внесение изменений в </a:t>
            </a:r>
            <a:br>
              <a:rPr lang="ru-RU" sz="2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</a:br>
            <a:r>
              <a:rPr lang="ru-RU" sz="2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+mn-ea"/>
                <a:cs typeface="+mn-cs"/>
              </a:rPr>
              <a:t>Положение об образовательной программе</a:t>
            </a:r>
            <a:endParaRPr lang="ru-RU" sz="2000" b="1" dirty="0"/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38293" y="980728"/>
            <a:ext cx="8715436" cy="5632311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Дополнительные общеобразовательные программы могут реализовываться: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-как самостоятельно, так и в форме сетевого взаимодействия, что обеспечивает возможность освоения обучающимся образовательной программы с использованием ресурсов нескольких организаций, осуществляющих образовательную деятельность, в том числе иных организаций;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-на основе использования различных образовательных технологий, в том числе дистанционных и электронного обучения (возможно использование смешанной технологии, при которой часть программы реализуется в очной форме, а часть - в дистанционной форме);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-в форме модульного представления содержания образовательной программы и построения учебных планов;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посредством разработки индивидуальных учебных планов с учетом особенностей и образовательных потребностей конкретного обучающегося;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рамках инклюзивного образования, направленного на обеспечение равного доступа к образованию для всех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обучающихся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 учетом разнообразия особых образовательных потребностей и индивидуальных возможностей,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т.ч.с ограниченными возможностями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здоровья.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dirty="0">
                <a:solidFill>
                  <a:schemeClr val="bg1"/>
                </a:solidFill>
              </a:rPr>
              <a:t>Содержание и материал </a:t>
            </a:r>
            <a:r>
              <a:rPr lang="ru-RU" dirty="0" smtClean="0">
                <a:solidFill>
                  <a:schemeClr val="bg1"/>
                </a:solidFill>
              </a:rPr>
              <a:t>дополнительных  общеобразовательных программ организованы </a:t>
            </a:r>
            <a:r>
              <a:rPr lang="ru-RU" dirty="0">
                <a:solidFill>
                  <a:schemeClr val="bg1"/>
                </a:solidFill>
              </a:rPr>
              <a:t>по принципу дифференциации в соответствии со следующими уровнями сложности</a:t>
            </a:r>
            <a:r>
              <a:rPr lang="ru-RU" dirty="0" smtClean="0">
                <a:solidFill>
                  <a:schemeClr val="bg1"/>
                </a:solidFill>
              </a:rPr>
              <a:t>: </a:t>
            </a:r>
            <a:r>
              <a:rPr lang="ru-RU" dirty="0">
                <a:solidFill>
                  <a:schemeClr val="bg1"/>
                </a:solidFill>
              </a:rPr>
              <a:t>стартовый, </a:t>
            </a:r>
            <a:r>
              <a:rPr lang="ru-RU" dirty="0" smtClean="0">
                <a:solidFill>
                  <a:schemeClr val="bg1"/>
                </a:solidFill>
              </a:rPr>
              <a:t>базовый, продвинутый.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755576" y="620688"/>
            <a:ext cx="3530672" cy="171451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</a:rPr>
              <a:t>Разработка положения </a:t>
            </a:r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</a:rPr>
              <a:t>о реализации программ  с применением  электронного </a:t>
            </a:r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</a:rPr>
              <a:t>обучения и дистанционных образовательных технологий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21891" y="620688"/>
            <a:ext cx="3500462" cy="171451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</a:rPr>
              <a:t>Издание приказа об организации </a:t>
            </a:r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</a:rPr>
              <a:t> электронного </a:t>
            </a:r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</a:rPr>
              <a:t>обучения и дистанционных образовательных технологий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148064" y="4500570"/>
            <a:ext cx="3374289" cy="1571636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bg2">
                    <a:lumMod val="75000"/>
                  </a:schemeClr>
                </a:solidFill>
              </a:rPr>
              <a:t>Формирование </a:t>
            </a:r>
            <a:endParaRPr lang="ru-RU" sz="2000" b="1" i="1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ru-RU" sz="2000" b="1" i="1" dirty="0" smtClean="0">
                <a:solidFill>
                  <a:schemeClr val="bg2">
                    <a:lumMod val="75000"/>
                  </a:schemeClr>
                </a:solidFill>
              </a:rPr>
              <a:t>расписания </a:t>
            </a:r>
            <a:r>
              <a:rPr lang="ru-RU" sz="2000" b="1" i="1" dirty="0" smtClean="0">
                <a:solidFill>
                  <a:schemeClr val="bg2">
                    <a:lumMod val="75000"/>
                  </a:schemeClr>
                </a:solidFill>
              </a:rPr>
              <a:t>занятий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55576" y="4500570"/>
            <a:ext cx="3530672" cy="164307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</a:rPr>
              <a:t>Информирование обучающихся  и  их родителей (законных представителей)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615376" y="2780928"/>
            <a:ext cx="459540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Организация электронного</a:t>
            </a:r>
          </a:p>
          <a:p>
            <a:pPr algn="ctr"/>
            <a:r>
              <a:rPr lang="ru-RU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обучения и дистанционных образовательных </a:t>
            </a:r>
            <a:r>
              <a:rPr lang="ru-RU" sz="2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технологий</a:t>
            </a:r>
            <a:endParaRPr lang="ru-RU" sz="2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42852"/>
            <a:ext cx="5357850" cy="857256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bg2">
                    <a:lumMod val="75000"/>
                  </a:schemeClr>
                </a:solidFill>
              </a:rPr>
              <a:t>Приказ об организации дистанционного обучения </a:t>
            </a:r>
          </a:p>
        </p:txBody>
      </p:sp>
      <p:sp>
        <p:nvSpPr>
          <p:cNvPr id="5" name="Блок-схема: объединение 4"/>
          <p:cNvSpPr/>
          <p:nvPr/>
        </p:nvSpPr>
        <p:spPr>
          <a:xfrm>
            <a:off x="4714876" y="1000108"/>
            <a:ext cx="785818" cy="571504"/>
          </a:xfrm>
          <a:prstGeom prst="flowChartMerg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7662782"/>
              </p:ext>
            </p:extLst>
          </p:nvPr>
        </p:nvGraphicFramePr>
        <p:xfrm>
          <a:off x="214313" y="1073150"/>
          <a:ext cx="4095750" cy="562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Документ" r:id="rId3" imgW="6296510" imgH="8644270" progId="Word.Document.12">
                  <p:embed/>
                </p:oleObj>
              </mc:Choice>
              <mc:Fallback>
                <p:oleObj name="Документ" r:id="rId3" imgW="6296510" imgH="8644270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1073150"/>
                        <a:ext cx="4095750" cy="562133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4572000" y="1714488"/>
          <a:ext cx="4159250" cy="4929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Документ" r:id="rId5" imgW="6151619" imgH="6793084" progId="Word.Document.12">
                  <p:embed/>
                </p:oleObj>
              </mc:Choice>
              <mc:Fallback>
                <p:oleObj name="Документ" r:id="rId5" imgW="6151619" imgH="6793084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14488"/>
                        <a:ext cx="4159250" cy="492922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42852"/>
            <a:ext cx="5357850" cy="785818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bg2">
                    <a:lumMod val="75000"/>
                  </a:schemeClr>
                </a:solidFill>
              </a:rPr>
              <a:t>Формирование расписания занятий</a:t>
            </a:r>
          </a:p>
        </p:txBody>
      </p:sp>
      <p:sp>
        <p:nvSpPr>
          <p:cNvPr id="5" name="Блок-схема: объединение 4"/>
          <p:cNvSpPr/>
          <p:nvPr/>
        </p:nvSpPr>
        <p:spPr>
          <a:xfrm>
            <a:off x="4714876" y="928670"/>
            <a:ext cx="785818" cy="571504"/>
          </a:xfrm>
          <a:prstGeom prst="flowChartMerg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1500174"/>
            <a:ext cx="8643998" cy="46166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СанПиН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2.4.4.3172-14  "</a:t>
            </a: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САНИТАРНО-ЭПИДЕМИОЛОГИЧЕСКИЕ ТРЕБОВАНИЯ К УСТРОЙСТВУ, СОДЕРЖАНИЮ И ОРГАНИЗАЦИИ РЕЖИМА РАБОТЫ ОБРАЗОВАТЕЛЬНЫХ ОРГАНИЗАЦИЙ ДОПОЛНИТЕЛЬНОГО ОБРАЗОВАНИЯ ДЕТЕЙ</a:t>
            </a: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85720" y="2428868"/>
            <a:ext cx="8572560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8.7. Занятия с использованием компьютерной техники организуются в соответствии с гигиеническими требованиями 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1400" b="0" i="0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персональным электронно-вычислительным машинам и организации работы.</a:t>
            </a:r>
            <a:endParaRPr kumimoji="0" lang="ru-RU" sz="1400" b="0" i="0" strike="noStrike" cap="none" normalizeH="0" baseline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85720" y="3500438"/>
            <a:ext cx="8643998" cy="492443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СанПиН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200" b="1" cap="al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2.2.2/2.4.2732-10</a:t>
            </a:r>
            <a:r>
              <a:rPr lang="ru-RU" sz="1200" cap="al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Гигиенические требования к персональным электронно-вычислительным машинам и организации работы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85720" y="4429132"/>
            <a:ext cx="8643998" cy="212365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4.1. Рекомендуемая непрерывная длительность работы, связанной с фиксацией взора непосредственно на экране ВДТ</a:t>
            </a:r>
            <a:r>
              <a:rPr kumimoji="0" lang="ru-RU" sz="1200" b="0" i="0" u="none" strike="noStrike" cap="none" normalizeH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должна превышать: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для обучающихся в I - IV классах - 15 мин;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для обучающихся в V - VII классах - 20 мин;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для обучающихся в VIII - IX классах - 25 мин;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для обучающихся в X - XI классах на первом часу учебных занятий 30 мин, на втором - 20 мин.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Оптимальное количество занятий с использованием ПЭВМ в течение учебного дня для обучающихся I - IV классов составляет 1 урок, для обучающихся в V - VIII классах - 2 урока, для обучающихся в IX - XI классах - 3 урока.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err="1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Внеучебные</a:t>
            </a:r>
            <a:r>
              <a:rPr lang="ru-RU" sz="120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занятия с использованием ПЭВМ рекомендуется проводить не чаще 2 раз в неделю общей продолжительностью: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-· для обучающихся в II - V классах не более 60 мин;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-· для обучающихся VI классах и старше - не более 90 мин.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Блок-схема: объединение 10"/>
          <p:cNvSpPr/>
          <p:nvPr/>
        </p:nvSpPr>
        <p:spPr>
          <a:xfrm>
            <a:off x="428596" y="2000240"/>
            <a:ext cx="571504" cy="428628"/>
          </a:xfrm>
          <a:prstGeom prst="flowChartMerg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объединение 11"/>
          <p:cNvSpPr/>
          <p:nvPr/>
        </p:nvSpPr>
        <p:spPr>
          <a:xfrm>
            <a:off x="8072462" y="3000372"/>
            <a:ext cx="571504" cy="428628"/>
          </a:xfrm>
          <a:prstGeom prst="flowChartMerg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объединение 12"/>
          <p:cNvSpPr/>
          <p:nvPr/>
        </p:nvSpPr>
        <p:spPr>
          <a:xfrm>
            <a:off x="500034" y="4000504"/>
            <a:ext cx="571504" cy="428628"/>
          </a:xfrm>
          <a:prstGeom prst="flowChartMerg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1837</TotalTime>
  <Words>1359</Words>
  <Application>Microsoft Office PowerPoint</Application>
  <PresentationFormat>Экран (4:3)</PresentationFormat>
  <Paragraphs>116</Paragraphs>
  <Slides>12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Тема Office</vt:lpstr>
      <vt:lpstr>Документ Microsoft Word</vt:lpstr>
      <vt:lpstr>Документ</vt:lpstr>
      <vt:lpstr>Соглашение о реализации регионального проекта «Успех каждого ребенка» национального проекта «Образование» </vt:lpstr>
      <vt:lpstr>Показатели регионального проекта  в муниципальном образовании </vt:lpstr>
      <vt:lpstr>Презентация PowerPoint</vt:lpstr>
      <vt:lpstr>Внесение изменений в  Положение об организации и осуществлении  образовательной деятельности</vt:lpstr>
      <vt:lpstr>Внесение изменений в  Положение об организации и осуществлении  образовательной деятельности</vt:lpstr>
      <vt:lpstr>Внесение изменений в  Положение об образовательной программе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ЦВР_Брянск</dc:creator>
  <cp:lastModifiedBy>Мариничевы</cp:lastModifiedBy>
  <cp:revision>46</cp:revision>
  <dcterms:created xsi:type="dcterms:W3CDTF">2020-10-01T11:03:27Z</dcterms:created>
  <dcterms:modified xsi:type="dcterms:W3CDTF">2020-10-12T21:08:02Z</dcterms:modified>
</cp:coreProperties>
</file>