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83" r:id="rId2"/>
    <p:sldId id="299" r:id="rId3"/>
    <p:sldId id="305" r:id="rId4"/>
    <p:sldId id="303" r:id="rId5"/>
    <p:sldId id="300" r:id="rId6"/>
    <p:sldId id="306" r:id="rId7"/>
    <p:sldId id="297" r:id="rId8"/>
    <p:sldId id="309" r:id="rId9"/>
    <p:sldId id="308" r:id="rId10"/>
    <p:sldId id="315" r:id="rId11"/>
    <p:sldId id="302" r:id="rId12"/>
    <p:sldId id="304" r:id="rId13"/>
    <p:sldId id="310" r:id="rId14"/>
    <p:sldId id="311" r:id="rId15"/>
    <p:sldId id="312" r:id="rId16"/>
    <p:sldId id="313" r:id="rId17"/>
    <p:sldId id="314" r:id="rId18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402DF19-8367-42D8-978B-09D85DBBD209}">
          <p14:sldIdLst>
            <p14:sldId id="283"/>
            <p14:sldId id="299"/>
            <p14:sldId id="305"/>
            <p14:sldId id="303"/>
            <p14:sldId id="300"/>
            <p14:sldId id="306"/>
            <p14:sldId id="297"/>
            <p14:sldId id="309"/>
            <p14:sldId id="308"/>
            <p14:sldId id="315"/>
            <p14:sldId id="302"/>
            <p14:sldId id="304"/>
            <p14:sldId id="310"/>
            <p14:sldId id="311"/>
            <p14:sldId id="312"/>
            <p14:sldId id="313"/>
            <p14:sldId id="314"/>
          </p14:sldIdLst>
        </p14:section>
        <p14:section name="Раздел без заголовка" id="{0802B179-3431-47EC-AAD6-8AF423B7B8D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21" autoAdjust="0"/>
  </p:normalViewPr>
  <p:slideViewPr>
    <p:cSldViewPr>
      <p:cViewPr varScale="1">
        <p:scale>
          <a:sx n="78" d="100"/>
          <a:sy n="78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41526-0433-479D-9E0E-D66FF76510AE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54974-9BA8-461D-9229-30A31D102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46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07A9E-C664-49ED-9B5B-C17B36661C37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E63B94C-6020-4A0B-BD08-F8860F1AEE2B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4005064"/>
            <a:ext cx="7406640" cy="1472184"/>
          </a:xfrm>
        </p:spPr>
        <p:txBody>
          <a:bodyPr>
            <a:noAutofit/>
          </a:bodyPr>
          <a:lstStyle/>
          <a:p>
            <a:pPr algn="ctr">
              <a:lnSpc>
                <a:spcPct val="13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196752"/>
            <a:ext cx="7560840" cy="3892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СЕМИНАР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 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ПРИМЕНЕНИЕМ ЭЛЕКТРОННОГО ОБУЧЕНИЯ И ДИСТАНЦИОННЫХ ТЕХНОЛОГИЙ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85720" y="4857760"/>
            <a:ext cx="2714644" cy="157163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Организация мониторинга  обучающихся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357166"/>
            <a:ext cx="2643206" cy="171451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50" b="1" i="1" dirty="0" smtClean="0">
                <a:solidFill>
                  <a:schemeClr val="tx1"/>
                </a:solidFill>
              </a:rPr>
              <a:t>Разработка </a:t>
            </a:r>
            <a:r>
              <a:rPr lang="ru-RU" sz="1600" b="1" i="1" dirty="0" smtClean="0">
                <a:solidFill>
                  <a:schemeClr val="tx1"/>
                </a:solidFill>
              </a:rPr>
              <a:t>положения</a:t>
            </a:r>
            <a:r>
              <a:rPr lang="ru-RU" sz="1650" b="1" i="1" dirty="0" smtClean="0">
                <a:solidFill>
                  <a:schemeClr val="tx1"/>
                </a:solidFill>
              </a:rPr>
              <a:t> об организации электронного обучения и дистанционных образовательных технологий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14678" y="357166"/>
            <a:ext cx="2857520" cy="171451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Издание приказа об организации электронного обучения и дистанционных образовательных технологий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22231" y="342334"/>
            <a:ext cx="2571768" cy="157163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Формирование расписания занятий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86512" y="2500306"/>
            <a:ext cx="2643206" cy="171451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Внесение изменений в локальные акты учреждения (положения)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2643182"/>
            <a:ext cx="2643206" cy="164307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Информирование обучающихся  и  их родителей (законных представителей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86116" y="4857760"/>
            <a:ext cx="2857520" cy="157163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Организация мониторинга результатов  образовательного процесса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57950" y="4786322"/>
            <a:ext cx="2643206" cy="157163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Выбор электронных образовательных ресурсов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295628" y="3329558"/>
            <a:ext cx="2592288" cy="96640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>Локальные акты, порядок  организации </a:t>
            </a:r>
          </a:p>
          <a:p>
            <a:pPr algn="ctr"/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>дистанционного обучения</a:t>
            </a:r>
            <a:endParaRPr lang="ru-RU" sz="2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03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30128" cy="187220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effectLst/>
                <a:latin typeface="Times New Roman" pitchFamily="18" charset="0"/>
                <a:cs typeface="Times New Roman" pitchFamily="18" charset="0"/>
              </a:rPr>
              <a:t>Локальные акты </a:t>
            </a: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организации.</a:t>
            </a:r>
            <a:b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Положение</a:t>
            </a:r>
            <a:b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 о применении электронного обучения, дистанционных образовательных технологий при реализации дополнительных общеобразовательных программ</a:t>
            </a:r>
            <a:endParaRPr lang="ru-RU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060848"/>
            <a:ext cx="7957392" cy="432048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Общие положения:</a:t>
            </a:r>
          </a:p>
          <a:p>
            <a:pPr marL="82296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1.1. Цель разработки Положения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установление единых подходов к деятельности учреждения в организации электронного обучения с применением дистанционных технологий по дополнительным общеобразовательным программам.</a:t>
            </a:r>
          </a:p>
          <a:p>
            <a:pPr marL="82296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1.2. Нормативная документация</a:t>
            </a:r>
          </a:p>
          <a:p>
            <a:pPr marL="82296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1.3. Участники образовательного процесса</a:t>
            </a:r>
          </a:p>
          <a:p>
            <a:pPr marL="82296" indent="0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92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30128" cy="100811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Положение</a:t>
            </a:r>
            <a:r>
              <a:rPr lang="ru-RU" sz="2000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effectLst/>
                <a:latin typeface="Times New Roman" pitchFamily="18" charset="0"/>
                <a:cs typeface="Times New Roman" pitchFamily="18" charset="0"/>
              </a:rPr>
              <a:t> о применении электронного обучения, дистанционных образовательных технологий при реализации дополнительных общеобразовательных программ</a:t>
            </a:r>
            <a:endParaRPr lang="ru-RU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7096" y="1628800"/>
            <a:ext cx="7957392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Основные понятия, цели и принципы организации образовательного процесса с использованием электронного обучения и дистанционных образовательных  технологий</a:t>
            </a:r>
          </a:p>
          <a:p>
            <a:pPr>
              <a:buNone/>
            </a:pPr>
            <a:endParaRPr lang="ru-RU" sz="10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2.1.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Понятия: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электронное  обучение»,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«дистанционное обучение»,</a:t>
            </a:r>
          </a:p>
          <a:p>
            <a:pPr marL="82296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«дистанционные образовательные технологии»,</a:t>
            </a:r>
          </a:p>
          <a:p>
            <a:pPr marL="82296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«информационно-образовательная среда» и др.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33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30128" cy="100811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7096" y="404664"/>
            <a:ext cx="7957392" cy="5904656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2.2.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Цели организации образовательного процесса с использованием электронного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обучения и дистанционных образовательных 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технологий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Министерства образования и науки РФ от 23 августа 2017 г. № 816 «Об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программ».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2.3.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Принципы организации дистанционного обучения: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интерактивность,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адаптивность, 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гибкость,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модульность,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оперативность и объективность оценивания,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полнота реализации ОП.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80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30128" cy="100811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7096" y="404664"/>
            <a:ext cx="7957392" cy="590465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3. Организация дистанционного обучения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3.1.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Модели организации образовательного процесса с использованием электронного обучения и дистанционных образовательных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технологий.</a:t>
            </a:r>
          </a:p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3.2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Формы организации образовательной деятельности с применением ЭО и ДОТ: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видео-занятие,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онлайн-консультация,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онлайн-конференция,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дистанционные конкурсы, фестивали, выставки,</a:t>
            </a:r>
          </a:p>
          <a:p>
            <a:pPr>
              <a:buFontTx/>
              <a:buChar char="-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идеолекторий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дистанционные мастер-классы,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электронные экскурсии,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занятие-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77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30128" cy="100811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7096" y="188640"/>
            <a:ext cx="8029400" cy="6552728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3.3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Функции учреждения при организации образовательной деятельности с применением ЭО и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ДОТ:</a:t>
            </a:r>
          </a:p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3.3.1. Выявление потребности в образовательной деятельности с применением ЭО и ДОТ.</a:t>
            </a:r>
          </a:p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3.3.2. Внесение изменений в локальные акты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связи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применением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ЭО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ДОТ.</a:t>
            </a:r>
          </a:p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3.3.3. Создание условий для функционирования электронной информационно-образовательной среды, обеспечивающей освоение ДОП в полном объеме независимо от места пребывания.</a:t>
            </a:r>
          </a:p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3.3.4. Обеспечение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соответствующего уровня подготовки педагогических кадров,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разработки и утверждения ДОП (АДОП), ориентированных на организацию дистанционного обучения,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разработки учебно-методического комплекса ДОП,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возможности доступа к информационному ресурсу в объеме часов учебного плана, необходимом для освоения ДОП,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идентификации личности обучающегося при изучении материала и прохождении аттестации.</a:t>
            </a:r>
          </a:p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3.3.5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Разработка порядка  и форм зачета результатов обучения.</a:t>
            </a:r>
          </a:p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3.3.6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Осуществление контроля соблюдения условий проведения мероприятий по оценке качества результатов обучения и др.</a:t>
            </a: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39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30128" cy="100811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7096" y="404664"/>
            <a:ext cx="7957392" cy="590465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образовательного процесса с использованием электронного обучения и дистанционных образовательных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технологий детей с ограниченными возможностями здоровья и детей-инвалидов: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порядок информирования,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условия приема,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специализированные средства обучения и образовательные ресурсы,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формы обучения, объем нагрузки, индивидуальные образовательные маршруты и др.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64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30128" cy="100811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7096" y="404664"/>
            <a:ext cx="7957392" cy="590465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Права, обязанности и ответственность участников образовательных отношений</a:t>
            </a:r>
          </a:p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Нормативно-правовое и техническое обеспечение для реализации ЭО и ДОТ (локальные акты учреждения):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Положение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применении электронного обучения, дистанционных образовательных технологий при реализации дополнительных общеобразовательных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Требования к структуре, содержанию и оформлению электронных учебно-методических комплектов.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Инструкции для обучающихся, педагогов, технических специалистов, где представлена логика предстоящей работы и последовательность действий.</a:t>
            </a: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82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4005064"/>
            <a:ext cx="7406640" cy="1472184"/>
          </a:xfrm>
        </p:spPr>
        <p:txBody>
          <a:bodyPr>
            <a:noAutofit/>
          </a:bodyPr>
          <a:lstStyle/>
          <a:p>
            <a:pPr algn="ctr">
              <a:lnSpc>
                <a:spcPct val="13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620688"/>
            <a:ext cx="7200800" cy="4963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ПЛАН СЕМИНАРА:</a:t>
            </a:r>
            <a:endParaRPr lang="ru-RU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Программы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реализуемые в дистанционной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форме как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средство улучшения качества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образования.</a:t>
            </a:r>
          </a:p>
          <a:p>
            <a:pPr marL="228600" lvl="0" indent="-2286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1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Нормативно-правовая база, порядок действий при реализации  образовательного процесса с применением электронного обучения, дистанционных образовательных  технологий.</a:t>
            </a:r>
          </a:p>
          <a:p>
            <a:pPr marL="228600" lvl="0" indent="-2286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10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54013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Организационно-педагогические условия реализации дополнительных общеобразовательных программ в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дистанционной форме.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</a:t>
            </a:r>
            <a:r>
              <a:rPr lang="ru-RU" sz="20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0" algn="r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10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11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620688"/>
            <a:ext cx="7488832" cy="320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>
              <a:lnSpc>
                <a:spcPct val="115000"/>
              </a:lnSpc>
              <a:spcAft>
                <a:spcPts val="1000"/>
              </a:spcAft>
            </a:pPr>
            <a:r>
              <a:rPr lang="ru-RU" sz="14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10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786835"/>
            <a:ext cx="79928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среды, полное удовлетворение потребностей учащихся в области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качественного уровня образования за счет более активного использования образовательного потенциала квалифицированных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различным социальным группам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равных образовательных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к получению качественного дополнительного образования;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дополнительного образования учащимися  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параллельно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их непосредственной учебной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деятельностью;</a:t>
            </a:r>
          </a:p>
          <a:p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реализации индивидуальной образовательной траектории;</a:t>
            </a:r>
          </a:p>
          <a:p>
            <a:pPr marL="285750" indent="-285750">
              <a:buFontTx/>
              <a:buChar char="-"/>
            </a:pP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возможности освоения программ в дистанционном формате независимо от места пребывания, неблагоприятных условий среды.</a:t>
            </a:r>
          </a:p>
          <a:p>
            <a:pPr marL="285750" indent="-285750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60448" y="297778"/>
            <a:ext cx="432368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дистанционного обучения:</a:t>
            </a:r>
          </a:p>
        </p:txBody>
      </p:sp>
    </p:spTree>
    <p:extLst>
      <p:ext uri="{BB962C8B-B14F-4D97-AF65-F5344CB8AC3E}">
        <p14:creationId xmlns:p14="http://schemas.microsoft.com/office/powerpoint/2010/main" val="156999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30128" cy="864096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 применения дистанционного обучения</a:t>
            </a:r>
            <a:endParaRPr lang="ru-RU" sz="2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7096" y="980728"/>
            <a:ext cx="7957392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наличие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ценных образовательных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практик;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68288" indent="-185738">
              <a:lnSpc>
                <a:spcPct val="110000"/>
              </a:lnSpc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создание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цифровой образовательной среды как базовой возможности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реализации индивидуальных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образовательных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траекторий;</a:t>
            </a:r>
          </a:p>
          <a:p>
            <a:pPr marL="268288" indent="-18573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етодическое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сопровождение индивидуальных образовательных траекторий с использованием технологий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тьюторского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наставнического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сопровождения;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68288" indent="-18573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создание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технологических оснований для использования в образовательной среде проблемно-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заданий открытого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типа;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68288" indent="-18573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формирование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культуры использования открытой образовательной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среды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решения конкретных профессиональных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68288" indent="-18573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самостоятельная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работа с необходимым спектром образовательных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источников;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68288" indent="-187325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наличие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возможности проведения эксклюзивных курсов со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специалистами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месту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жительства и др.</a:t>
            </a:r>
          </a:p>
          <a:p>
            <a:pPr marL="82296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08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30128" cy="792088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>Модели использования электронного обучения, дистанционных образовательных технологий</a:t>
            </a:r>
            <a:endParaRPr lang="ru-RU" sz="2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7957392" cy="5472608"/>
          </a:xfrm>
        </p:spPr>
        <p:txBody>
          <a:bodyPr>
            <a:normAutofit/>
          </a:bodyPr>
          <a:lstStyle/>
          <a:p>
            <a:pPr marL="354013" indent="-271463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Дистанционное обучение в полном объеме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(онлайн-обучение) – режим обучения, при котором обучающийся осваивает образовательную программу с использованием специализированной дистанционной оболочки  (платформы) полностью удаленно.</a:t>
            </a:r>
          </a:p>
          <a:p>
            <a:pPr marL="354013" indent="-271463">
              <a:buAutoNum type="arabicPeriod"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268288" indent="-18573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Частичное использование дистанционных образовательных технологий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(смешанное обучение) -  модель обучения, при которой учебный процесс строится на основе интеграции аудиторной и внеаудиторной учебной деятельности с использованием и взаимным дополнением технологий традиционного и электронного обучения.</a:t>
            </a:r>
          </a:p>
          <a:p>
            <a:pPr marL="268288" indent="-185738">
              <a:buNone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268288" indent="-185738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Обучение с веб-поддержкой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модель, при которой в учебном процессе по очной форме обучения определенный объем времени  по освоению программы отводится на работу в среде электронного курса.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42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30128" cy="576064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>Нормативная база </a:t>
            </a:r>
            <a:endParaRPr lang="ru-RU" sz="2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7096" y="908720"/>
            <a:ext cx="7957392" cy="5760640"/>
          </a:xfrm>
        </p:spPr>
        <p:txBody>
          <a:bodyPr>
            <a:normAutofit fontScale="62500" lnSpcReduction="20000"/>
          </a:bodyPr>
          <a:lstStyle/>
          <a:p>
            <a:pPr marL="354013" indent="-27305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1. Закон об образовании в РФ №273 ФЗ (ст. 16.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«Реализация образовательных программ с применением электронного обучения и дистанционных образовательных технологий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»).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80963" indent="0"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indent="-27305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России 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№196 от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09.11.2018 «Об утверждении Порядка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организации и осуществления образовательной деятельности по дополнительным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общеобразовательным программам».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354013" indent="0"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indent="-27305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3. Приказ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Министерства образования и науки РФ от 23 августа 2017 г. № 816 «Об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программ».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indent="-273050">
              <a:buNone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54013" indent="-27305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4. Приказ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России от 02.12.2019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649 «Об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утверждении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354013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Целевой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модели цифровой образовательной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среды»  от 24.12.2019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56962.</a:t>
            </a:r>
          </a:p>
          <a:p>
            <a:pPr marL="354013" indent="-273050">
              <a:buNone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54013" indent="-27305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5. Федеральный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закон от 27.07.2006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152-ФЗ (ред. от 31.12.2017)</a:t>
            </a:r>
          </a:p>
          <a:p>
            <a:pPr marL="354013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персональных данных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354013" indent="-273050">
              <a:buNone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54013" indent="-268288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6. «Методические рекомендации по реализации образовательных программ с применением электронного обучения и дистанционных образовательных технологий» от 19.03.2020 №ГД-39\04.</a:t>
            </a:r>
          </a:p>
          <a:p>
            <a:pPr marL="354013" indent="-268288"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indent="-268288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7. СанПиН 3.4.4.3172-14 от 14.07.2014.</a:t>
            </a:r>
          </a:p>
          <a:p>
            <a:pPr marL="354013" indent="-268288">
              <a:buNone/>
            </a:pP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0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30128" cy="576064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>Нормативная база </a:t>
            </a:r>
            <a:endParaRPr lang="ru-RU" sz="2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7096" y="908720"/>
            <a:ext cx="7957392" cy="5760640"/>
          </a:xfrm>
        </p:spPr>
        <p:txBody>
          <a:bodyPr>
            <a:normAutofit/>
          </a:bodyPr>
          <a:lstStyle/>
          <a:p>
            <a:pPr marL="80963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Закон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 образовании в РФ №273 ФЗ (ст. 16.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«Реализация образовательных программ с применением электронного обучения и дистанционных образовательных технологий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 marL="80963" indent="0">
              <a:buNone/>
            </a:pP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80963" indent="0"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Понятия:</a:t>
            </a:r>
          </a:p>
          <a:p>
            <a:pPr marL="80963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«электронное обучение»,</a:t>
            </a:r>
          </a:p>
          <a:p>
            <a:pPr marL="595313" indent="-51435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963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«дистанционные образовательные технологии»,</a:t>
            </a:r>
          </a:p>
          <a:p>
            <a:pPr marL="80963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963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«электронная информационно-образовательная среда»,</a:t>
            </a:r>
          </a:p>
          <a:p>
            <a:pPr marL="80963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963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«электронные образовательные ресурсы» и др.</a:t>
            </a:r>
          </a:p>
          <a:p>
            <a:pPr marL="423863" indent="-342900"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963" indent="0"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80963" indent="0"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indent="-268288">
              <a:buNone/>
            </a:pP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6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30128" cy="576064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>Нормативная база </a:t>
            </a:r>
            <a:endParaRPr lang="ru-RU" sz="2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7096" y="764704"/>
            <a:ext cx="7957392" cy="5904656"/>
          </a:xfrm>
        </p:spPr>
        <p:txBody>
          <a:bodyPr>
            <a:normAutofit/>
          </a:bodyPr>
          <a:lstStyle/>
          <a:p>
            <a:pPr marL="80963" indent="0" algn="just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Приказ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Министерства образования и науки РФ от 23 августа 2017 г. № 816 «Об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программ».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0963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Основные правила применения электронного обучения и дистанционных образовательных технологий:</a:t>
            </a:r>
          </a:p>
          <a:p>
            <a:pPr marL="423863" indent="-34290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доведение до участников образовательных отношений информацию о реализации программ данной формы обучения;</a:t>
            </a:r>
          </a:p>
          <a:p>
            <a:pPr marL="423863" indent="-34290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условий для функционирования электронной информационно-образовательной среды;</a:t>
            </a:r>
          </a:p>
          <a:p>
            <a:pPr marL="423863" indent="-34290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соответствующего применяемым технологиям уровня подготовки кадров;</a:t>
            </a:r>
          </a:p>
          <a:p>
            <a:pPr marL="423863" indent="-34290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ведение учета и осуществления хранения результатов образовательного процесса в соответствии с требованием законодательства.</a:t>
            </a:r>
          </a:p>
          <a:p>
            <a:pPr marL="423863" indent="-342900"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963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80963" indent="0"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indent="-268288">
              <a:buNone/>
            </a:pP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61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30128" cy="576064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>Нормативная база </a:t>
            </a:r>
            <a:endParaRPr lang="ru-RU" sz="2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7096" y="764704"/>
            <a:ext cx="7957392" cy="5904656"/>
          </a:xfrm>
        </p:spPr>
        <p:txBody>
          <a:bodyPr>
            <a:normAutofit/>
          </a:bodyPr>
          <a:lstStyle/>
          <a:p>
            <a:pPr marL="80963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Организации самостоятельно определяют:</a:t>
            </a:r>
          </a:p>
          <a:p>
            <a:pPr marL="80963" indent="0" algn="just"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423863" indent="-34290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порядок оказания учебно-методической помощи обучающимся;</a:t>
            </a:r>
          </a:p>
          <a:p>
            <a:pPr marL="423863" indent="-34290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идентификации личности обучающегося;</a:t>
            </a:r>
          </a:p>
          <a:p>
            <a:pPr marL="423863" indent="-34290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соответствующего применяемым технологиям уровня подготовки кадров;</a:t>
            </a:r>
          </a:p>
          <a:p>
            <a:pPr marL="423863" indent="-34290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порядок и формы зачета результатов обучения;</a:t>
            </a:r>
          </a:p>
          <a:p>
            <a:pPr marL="423863" indent="-34290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ведение учета и осуществления хранения результатов образовательного процесса в соответствии с требованием законодательства;</a:t>
            </a:r>
          </a:p>
          <a:p>
            <a:pPr marL="423863" indent="-34290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соблюдения условий проведения мероприятий, в рамках которых осуществляется оценка результатов обучения.</a:t>
            </a:r>
          </a:p>
          <a:p>
            <a:pPr marL="423863" indent="-342900"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963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80963" indent="0"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indent="-268288">
              <a:buNone/>
            </a:pP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4943</TotalTime>
  <Words>669</Words>
  <Application>Microsoft Office PowerPoint</Application>
  <PresentationFormat>Экран (4:3)</PresentationFormat>
  <Paragraphs>200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 </vt:lpstr>
      <vt:lpstr> </vt:lpstr>
      <vt:lpstr>Презентация PowerPoint</vt:lpstr>
      <vt:lpstr>Результат применения дистанционного обучения</vt:lpstr>
      <vt:lpstr>Модели использования электронного обучения, дистанционных образовательных технологий</vt:lpstr>
      <vt:lpstr>Нормативная база </vt:lpstr>
      <vt:lpstr>Нормативная база </vt:lpstr>
      <vt:lpstr>Нормативная база </vt:lpstr>
      <vt:lpstr>Нормативная база </vt:lpstr>
      <vt:lpstr>Презентация PowerPoint</vt:lpstr>
      <vt:lpstr>Локальные акты организации. Положение  о применении электронного обучения, дистанционных образовательных технологий при реализации дополнительных общеобразовательных программ</vt:lpstr>
      <vt:lpstr> Положение  о применении электронного обучения, дистанционных образовательных технологий при реализации дополнительных общеобразовательных программ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425</cp:revision>
  <cp:lastPrinted>2020-10-02T14:37:06Z</cp:lastPrinted>
  <dcterms:created xsi:type="dcterms:W3CDTF">2017-02-02T06:30:27Z</dcterms:created>
  <dcterms:modified xsi:type="dcterms:W3CDTF">2020-10-05T13:29:06Z</dcterms:modified>
</cp:coreProperties>
</file>