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77" r:id="rId3"/>
    <p:sldId id="262" r:id="rId4"/>
    <p:sldId id="291" r:id="rId5"/>
    <p:sldId id="288" r:id="rId6"/>
    <p:sldId id="293" r:id="rId7"/>
    <p:sldId id="283" r:id="rId8"/>
    <p:sldId id="284" r:id="rId9"/>
    <p:sldId id="286" r:id="rId10"/>
    <p:sldId id="294" r:id="rId11"/>
    <p:sldId id="287" r:id="rId12"/>
    <p:sldId id="289" r:id="rId13"/>
    <p:sldId id="29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8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084" y="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7493059051798568E-2"/>
          <c:y val="2.3723132981132329E-2"/>
          <c:w val="0.55475756861111281"/>
          <c:h val="0.841845780125785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1"/>
          <c:dLbls>
            <c:dLbl>
              <c:idx val="0"/>
              <c:layout>
                <c:manualLayout>
                  <c:x val="-0.11316367256471316"/>
                  <c:y val="-0.17797849849795053"/>
                </c:manualLayout>
              </c:layout>
              <c:showVal val="1"/>
            </c:dLbl>
            <c:dLbl>
              <c:idx val="1"/>
              <c:layout>
                <c:manualLayout>
                  <c:x val="8.9394618092230219E-2"/>
                  <c:y val="2.8750652230493372E-2"/>
                </c:manualLayout>
              </c:layout>
              <c:showVal val="1"/>
            </c:dLbl>
            <c:dLbl>
              <c:idx val="2"/>
              <c:layout>
                <c:manualLayout>
                  <c:x val="6.2517171462180715E-5"/>
                  <c:y val="1.8273454042500765E-2"/>
                </c:manualLayout>
              </c:layout>
              <c:showVal val="1"/>
            </c:dLbl>
            <c:dLbl>
              <c:idx val="3"/>
              <c:layout>
                <c:manualLayout>
                  <c:x val="7.1521067693640741E-4"/>
                  <c:y val="5.1800695795546923E-3"/>
                </c:manualLayout>
              </c:layout>
              <c:showVal val="1"/>
            </c:dLbl>
            <c:dLbl>
              <c:idx val="4"/>
              <c:layout>
                <c:manualLayout>
                  <c:x val="-3.7779826622207982E-2"/>
                  <c:y val="-7.8444077954671777E-3"/>
                </c:manualLayout>
              </c:layout>
              <c:showVal val="1"/>
            </c:dLbl>
            <c:dLbl>
              <c:idx val="5"/>
              <c:layout>
                <c:manualLayout>
                  <c:x val="-4.4247210215709164E-3"/>
                  <c:y val="-5.1092115078157654E-2"/>
                </c:manualLayout>
              </c:layout>
              <c:showVal val="1"/>
            </c:dLbl>
            <c:dLbl>
              <c:idx val="6"/>
              <c:layout>
                <c:manualLayout>
                  <c:x val="8.5168079847358462E-3"/>
                  <c:y val="-9.3764074584036058E-2"/>
                </c:manualLayout>
              </c:layout>
              <c:showVal val="1"/>
            </c:dLbl>
            <c:dLbl>
              <c:idx val="7"/>
              <c:layout>
                <c:manualLayout>
                  <c:x val="3.7325500306686792E-2"/>
                  <c:y val="-1.9426194904943503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Организации дополнительного образования</c:v>
                </c:pt>
                <c:pt idx="1">
                  <c:v>Дошкольные образовательные организации</c:v>
                </c:pt>
                <c:pt idx="2">
                  <c:v>Общеобразовательные организации</c:v>
                </c:pt>
                <c:pt idx="3">
                  <c:v>Учреждения физкультуры и спорта</c:v>
                </c:pt>
                <c:pt idx="4">
                  <c:v>Социальные организации</c:v>
                </c:pt>
                <c:pt idx="5">
                  <c:v>Профессиональные образовательные организации</c:v>
                </c:pt>
                <c:pt idx="6">
                  <c:v>БИПКРО</c:v>
                </c:pt>
                <c:pt idx="7">
                  <c:v>Учреждения культуры</c:v>
                </c:pt>
                <c:pt idx="8">
                  <c:v>Учреждения негосударственного сектора</c:v>
                </c:pt>
              </c:strCache>
            </c:strRef>
          </c:cat>
          <c:val>
            <c:numRef>
              <c:f>Лист1!$B$2:$B$10</c:f>
              <c:numCache>
                <c:formatCode>0.00%</c:formatCode>
                <c:ptCount val="9"/>
                <c:pt idx="0">
                  <c:v>0.47500000000000031</c:v>
                </c:pt>
                <c:pt idx="1">
                  <c:v>0.13400000000000001</c:v>
                </c:pt>
                <c:pt idx="2">
                  <c:v>0.11200000000000002</c:v>
                </c:pt>
                <c:pt idx="3">
                  <c:v>0.10800000000000012</c:v>
                </c:pt>
                <c:pt idx="4">
                  <c:v>1.0000000000000022E-3</c:v>
                </c:pt>
                <c:pt idx="5">
                  <c:v>2.9000000000000005E-2</c:v>
                </c:pt>
                <c:pt idx="6">
                  <c:v>2.6000000000000002E-2</c:v>
                </c:pt>
                <c:pt idx="7">
                  <c:v>0.11200000000000002</c:v>
                </c:pt>
                <c:pt idx="8">
                  <c:v>3.0000000000000048E-3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509583644050262"/>
          <c:y val="2.1974096746381643E-2"/>
          <c:w val="0.33520726173236137"/>
          <c:h val="0.96395951750094844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01174738000319"/>
          <c:y val="0.13708526585601821"/>
          <c:w val="0.86448708068780522"/>
          <c:h val="0.5939071875845727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детей в ОО</c:v>
                </c:pt>
              </c:strCache>
            </c:strRef>
          </c:tx>
          <c:dPt>
            <c:idx val="8"/>
            <c:spPr>
              <a:solidFill>
                <a:schemeClr val="accent2">
                  <a:lumMod val="75000"/>
                </a:schemeClr>
              </a:solidFill>
            </c:spPr>
          </c:dPt>
          <c:cat>
            <c:strRef>
              <c:f>Лист1!$A$2:$A$10</c:f>
              <c:strCache>
                <c:ptCount val="9"/>
                <c:pt idx="0">
                  <c:v>Гимназия №6</c:v>
                </c:pt>
                <c:pt idx="1">
                  <c:v>СОШ № 26</c:v>
                </c:pt>
                <c:pt idx="2">
                  <c:v>СОШ № 9</c:v>
                </c:pt>
                <c:pt idx="3">
                  <c:v>СОШ № 61</c:v>
                </c:pt>
                <c:pt idx="4">
                  <c:v>Гимназия №2</c:v>
                </c:pt>
                <c:pt idx="5">
                  <c:v>СОШ № 3</c:v>
                </c:pt>
                <c:pt idx="6">
                  <c:v>СОШ № 39</c:v>
                </c:pt>
                <c:pt idx="7">
                  <c:v>Лицей № 1 </c:v>
                </c:pt>
                <c:pt idx="8">
                  <c:v>СОШ  № 22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1810</c:v>
                </c:pt>
                <c:pt idx="1">
                  <c:v>1228</c:v>
                </c:pt>
                <c:pt idx="2">
                  <c:v>1185</c:v>
                </c:pt>
                <c:pt idx="3">
                  <c:v>1148</c:v>
                </c:pt>
                <c:pt idx="4">
                  <c:v>870</c:v>
                </c:pt>
                <c:pt idx="5">
                  <c:v>858</c:v>
                </c:pt>
                <c:pt idx="6">
                  <c:v>845</c:v>
                </c:pt>
                <c:pt idx="7">
                  <c:v>706</c:v>
                </c:pt>
                <c:pt idx="8">
                  <c:v>323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детей в АИС "Навигатор ДО"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Лист1!$A$2:$A$10</c:f>
              <c:strCache>
                <c:ptCount val="9"/>
                <c:pt idx="0">
                  <c:v>Гимназия №6</c:v>
                </c:pt>
                <c:pt idx="1">
                  <c:v>СОШ № 26</c:v>
                </c:pt>
                <c:pt idx="2">
                  <c:v>СОШ № 9</c:v>
                </c:pt>
                <c:pt idx="3">
                  <c:v>СОШ № 61</c:v>
                </c:pt>
                <c:pt idx="4">
                  <c:v>Гимназия №2</c:v>
                </c:pt>
                <c:pt idx="5">
                  <c:v>СОШ № 3</c:v>
                </c:pt>
                <c:pt idx="6">
                  <c:v>СОШ № 39</c:v>
                </c:pt>
                <c:pt idx="7">
                  <c:v>Лицей № 1 </c:v>
                </c:pt>
                <c:pt idx="8">
                  <c:v>СОШ  № 22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418</c:v>
                </c:pt>
                <c:pt idx="1">
                  <c:v>270</c:v>
                </c:pt>
                <c:pt idx="2">
                  <c:v>191</c:v>
                </c:pt>
                <c:pt idx="3">
                  <c:v>561</c:v>
                </c:pt>
                <c:pt idx="4">
                  <c:v>610</c:v>
                </c:pt>
                <c:pt idx="5">
                  <c:v>162</c:v>
                </c:pt>
                <c:pt idx="6">
                  <c:v>254</c:v>
                </c:pt>
                <c:pt idx="7">
                  <c:v>158</c:v>
                </c:pt>
                <c:pt idx="8">
                  <c:v>57</c:v>
                </c:pt>
              </c:numCache>
            </c:numRef>
          </c:val>
        </c:ser>
        <c:shape val="box"/>
        <c:axId val="150522496"/>
        <c:axId val="150608128"/>
        <c:axId val="0"/>
      </c:bar3DChart>
      <c:catAx>
        <c:axId val="1505224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 i="0"/>
            </a:pPr>
            <a:endParaRPr lang="ru-RU"/>
          </a:p>
        </c:txPr>
        <c:crossAx val="150608128"/>
        <c:crosses val="autoZero"/>
        <c:auto val="1"/>
        <c:lblAlgn val="ctr"/>
        <c:lblOffset val="100"/>
      </c:catAx>
      <c:valAx>
        <c:axId val="150608128"/>
        <c:scaling>
          <c:orientation val="minMax"/>
        </c:scaling>
        <c:axPos val="l"/>
        <c:numFmt formatCode="General" sourceLinked="1"/>
        <c:tickLblPos val="nextTo"/>
        <c:crossAx val="150522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5466661558569038"/>
          <c:y val="1.6534223732467355E-2"/>
          <c:w val="0.54533338441430956"/>
          <c:h val="0.13534065558140873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011748624620152"/>
          <c:y val="0.13885314013550221"/>
          <c:w val="0.77715825721531195"/>
          <c:h val="0.645141372588821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детей в ОО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Д/С № 5 "Жар-птица"</c:v>
                </c:pt>
                <c:pt idx="1">
                  <c:v>Д/С № 162 "Росинка"</c:v>
                </c:pt>
                <c:pt idx="2">
                  <c:v>Д/С № 30 "Гвоздичка"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447</c:v>
                </c:pt>
                <c:pt idx="1">
                  <c:v>430</c:v>
                </c:pt>
                <c:pt idx="2">
                  <c:v>310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детей в АИС "Навигатор ДО"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Лист1!$A$2:$A$4</c:f>
              <c:strCache>
                <c:ptCount val="3"/>
                <c:pt idx="0">
                  <c:v>Д/С № 5 "Жар-птица"</c:v>
                </c:pt>
                <c:pt idx="1">
                  <c:v>Д/С № 162 "Росинка"</c:v>
                </c:pt>
                <c:pt idx="2">
                  <c:v>Д/С № 30 "Гвоздичка"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230</c:v>
                </c:pt>
                <c:pt idx="1">
                  <c:v>180</c:v>
                </c:pt>
                <c:pt idx="2">
                  <c:v>145</c:v>
                </c:pt>
              </c:numCache>
            </c:numRef>
          </c:val>
        </c:ser>
        <c:shape val="box"/>
        <c:axId val="63216640"/>
        <c:axId val="63226624"/>
        <c:axId val="0"/>
      </c:bar3DChart>
      <c:catAx>
        <c:axId val="63216640"/>
        <c:scaling>
          <c:orientation val="minMax"/>
        </c:scaling>
        <c:axPos val="b"/>
        <c:tickLblPos val="nextTo"/>
        <c:txPr>
          <a:bodyPr/>
          <a:lstStyle/>
          <a:p>
            <a:pPr>
              <a:defRPr sz="2100" b="1" i="0"/>
            </a:pPr>
            <a:endParaRPr lang="ru-RU"/>
          </a:p>
        </c:txPr>
        <c:crossAx val="63226624"/>
        <c:crosses val="autoZero"/>
        <c:auto val="1"/>
        <c:lblAlgn val="ctr"/>
        <c:lblOffset val="100"/>
      </c:catAx>
      <c:valAx>
        <c:axId val="63226624"/>
        <c:scaling>
          <c:orientation val="minMax"/>
        </c:scaling>
        <c:axPos val="l"/>
        <c:numFmt formatCode="General" sourceLinked="1"/>
        <c:tickLblPos val="nextTo"/>
        <c:crossAx val="63216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5466661558569038"/>
          <c:y val="1.6534223732467358E-2"/>
          <c:w val="0.54533338441430956"/>
          <c:h val="0.2181406429351327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011748624620152"/>
          <c:y val="0.13885314013550221"/>
          <c:w val="0.85668986430633365"/>
          <c:h val="0.6451413725888215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детей в ОО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Д/С № 9 "Красная шапочка"</c:v>
                </c:pt>
                <c:pt idx="1">
                  <c:v>Д/С № 114 "Чебурашка"</c:v>
                </c:pt>
                <c:pt idx="2">
                  <c:v>Д/С № 154 "Лебедушка"</c:v>
                </c:pt>
                <c:pt idx="3">
                  <c:v>Д/С № 127 "Березка"</c:v>
                </c:pt>
                <c:pt idx="4">
                  <c:v>Д/С № 27 "Дружная семейка"</c:v>
                </c:pt>
                <c:pt idx="5">
                  <c:v>Д/С № 82 "Одуванчик"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292</c:v>
                </c:pt>
                <c:pt idx="1">
                  <c:v>219</c:v>
                </c:pt>
                <c:pt idx="2">
                  <c:v>192</c:v>
                </c:pt>
                <c:pt idx="3">
                  <c:v>175</c:v>
                </c:pt>
                <c:pt idx="4">
                  <c:v>158</c:v>
                </c:pt>
                <c:pt idx="5">
                  <c:v>147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детей в АИС "Навигатор ДО"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Лист1!$A$2:$A$7</c:f>
              <c:strCache>
                <c:ptCount val="6"/>
                <c:pt idx="0">
                  <c:v>Д/С № 9 "Красная шапочка"</c:v>
                </c:pt>
                <c:pt idx="1">
                  <c:v>Д/С № 114 "Чебурашка"</c:v>
                </c:pt>
                <c:pt idx="2">
                  <c:v>Д/С № 154 "Лебедушка"</c:v>
                </c:pt>
                <c:pt idx="3">
                  <c:v>Д/С № 127 "Березка"</c:v>
                </c:pt>
                <c:pt idx="4">
                  <c:v>Д/С № 27 "Дружная семейка"</c:v>
                </c:pt>
                <c:pt idx="5">
                  <c:v>Д/С № 82 "Одуванчик"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292</c:v>
                </c:pt>
                <c:pt idx="1">
                  <c:v>187</c:v>
                </c:pt>
                <c:pt idx="2">
                  <c:v>161</c:v>
                </c:pt>
                <c:pt idx="3">
                  <c:v>175</c:v>
                </c:pt>
                <c:pt idx="4">
                  <c:v>131</c:v>
                </c:pt>
                <c:pt idx="5">
                  <c:v>121</c:v>
                </c:pt>
              </c:numCache>
            </c:numRef>
          </c:val>
        </c:ser>
        <c:shape val="box"/>
        <c:axId val="155511424"/>
        <c:axId val="156182400"/>
        <c:axId val="0"/>
      </c:bar3DChart>
      <c:catAx>
        <c:axId val="15551142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 i="0"/>
            </a:pPr>
            <a:endParaRPr lang="ru-RU"/>
          </a:p>
        </c:txPr>
        <c:crossAx val="156182400"/>
        <c:crosses val="autoZero"/>
        <c:auto val="1"/>
        <c:lblAlgn val="ctr"/>
        <c:lblOffset val="100"/>
      </c:catAx>
      <c:valAx>
        <c:axId val="156182400"/>
        <c:scaling>
          <c:orientation val="minMax"/>
        </c:scaling>
        <c:axPos val="l"/>
        <c:numFmt formatCode="General" sourceLinked="1"/>
        <c:tickLblPos val="nextTo"/>
        <c:crossAx val="155511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5466661558569038"/>
          <c:y val="1.6534223732467362E-2"/>
          <c:w val="0.54533338441430956"/>
          <c:h val="0.2181406429351327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8725270887193726"/>
          <c:y val="2.5499554649531467E-2"/>
          <c:w val="0.80959701843946763"/>
          <c:h val="0.4932886358381146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chemeClr val="accent4"/>
              </a:solidFill>
            </c:spPr>
          </c:dPt>
          <c:dPt>
            <c:idx val="4"/>
            <c:spPr>
              <a:solidFill>
                <a:schemeClr val="accent3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50"/>
              </a:solidFill>
            </c:spPr>
          </c:dPt>
          <c:dPt>
            <c:idx val="8"/>
            <c:spPr>
              <a:solidFill>
                <a:srgbClr val="C00000"/>
              </a:solidFill>
            </c:spPr>
          </c:dPt>
          <c:dPt>
            <c:idx val="9"/>
            <c:spPr>
              <a:solidFill>
                <a:srgbClr val="BC8F0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Pt>
            <c:idx val="11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Дворец единоборств им. А.Осипенко</c:v>
                </c:pt>
                <c:pt idx="1">
                  <c:v>СШОР по спортивной гимнастике</c:v>
                </c:pt>
                <c:pt idx="2">
                  <c:v>Спортивная школа Олимп</c:v>
                </c:pt>
                <c:pt idx="3">
                  <c:v>Спортивная школа Десна</c:v>
                </c:pt>
                <c:pt idx="4">
                  <c:v>Спортивная школа Русь</c:v>
                </c:pt>
                <c:pt idx="5">
                  <c:v>Спортивная школа Торпедо</c:v>
                </c:pt>
                <c:pt idx="6">
                  <c:v>Спортивная школа Вымпел</c:v>
                </c:pt>
                <c:pt idx="7">
                  <c:v>Футбольная школа А. Степина</c:v>
                </c:pt>
                <c:pt idx="8">
                  <c:v>Учебно-спортивный центр РО ДОСААФ</c:v>
                </c:pt>
                <c:pt idx="9">
                  <c:v>Спортивный клуб Брянск</c:v>
                </c:pt>
                <c:pt idx="10">
                  <c:v>Спортивная школа по пулевой стрельбе Спартаковец</c:v>
                </c:pt>
                <c:pt idx="11">
                  <c:v>Школа паралимпийского резерва Виктория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978</c:v>
                </c:pt>
                <c:pt idx="1">
                  <c:v>785</c:v>
                </c:pt>
                <c:pt idx="2">
                  <c:v>513</c:v>
                </c:pt>
                <c:pt idx="3">
                  <c:v>438</c:v>
                </c:pt>
                <c:pt idx="4">
                  <c:v>394</c:v>
                </c:pt>
                <c:pt idx="5">
                  <c:v>367</c:v>
                </c:pt>
                <c:pt idx="6">
                  <c:v>326</c:v>
                </c:pt>
                <c:pt idx="7">
                  <c:v>225</c:v>
                </c:pt>
                <c:pt idx="8">
                  <c:v>206</c:v>
                </c:pt>
                <c:pt idx="9">
                  <c:v>202</c:v>
                </c:pt>
                <c:pt idx="10">
                  <c:v>129</c:v>
                </c:pt>
                <c:pt idx="11">
                  <c:v>113</c:v>
                </c:pt>
              </c:numCache>
            </c:numRef>
          </c:val>
        </c:ser>
        <c:axId val="118837248"/>
        <c:axId val="118838784"/>
      </c:barChart>
      <c:catAx>
        <c:axId val="1188372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8838784"/>
        <c:crosses val="autoZero"/>
        <c:auto val="1"/>
        <c:lblAlgn val="ctr"/>
        <c:lblOffset val="100"/>
      </c:catAx>
      <c:valAx>
        <c:axId val="11883878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883724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0066710486251221"/>
          <c:y val="3.4805403153785955E-2"/>
          <c:w val="0.78681049499696021"/>
          <c:h val="0.4728774486004053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chemeClr val="accent4"/>
              </a:solidFill>
            </c:spPr>
          </c:dPt>
          <c:dPt>
            <c:idx val="4"/>
            <c:spPr>
              <a:solidFill>
                <a:schemeClr val="accent3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50"/>
              </a:solidFill>
            </c:spPr>
          </c:dPt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Техникум питания и торгови</c:v>
                </c:pt>
                <c:pt idx="1">
                  <c:v>Транспортный техникум</c:v>
                </c:pt>
                <c:pt idx="2">
                  <c:v>Базовый медицинский колледж</c:v>
                </c:pt>
                <c:pt idx="3">
                  <c:v>Строительный колледж</c:v>
                </c:pt>
                <c:pt idx="4">
                  <c:v>Профессионально-педагогический колледж</c:v>
                </c:pt>
                <c:pt idx="5">
                  <c:v>Техникум профтехнологий и сферы услуг</c:v>
                </c:pt>
                <c:pt idx="6">
                  <c:v>Медицинский Сеченовский предуниверсарий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172</c:v>
                </c:pt>
                <c:pt idx="1">
                  <c:v>171</c:v>
                </c:pt>
                <c:pt idx="2">
                  <c:v>167</c:v>
                </c:pt>
                <c:pt idx="3">
                  <c:v>144</c:v>
                </c:pt>
                <c:pt idx="4">
                  <c:v>143</c:v>
                </c:pt>
                <c:pt idx="5">
                  <c:v>118</c:v>
                </c:pt>
                <c:pt idx="6">
                  <c:v>105</c:v>
                </c:pt>
              </c:numCache>
            </c:numRef>
          </c:val>
        </c:ser>
        <c:axId val="156631040"/>
        <c:axId val="156632576"/>
      </c:barChart>
      <c:catAx>
        <c:axId val="1566310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56632576"/>
        <c:crosses val="autoZero"/>
        <c:auto val="1"/>
        <c:lblAlgn val="ctr"/>
        <c:lblOffset val="100"/>
      </c:catAx>
      <c:valAx>
        <c:axId val="156632576"/>
        <c:scaling>
          <c:orientation val="minMax"/>
        </c:scaling>
        <c:axPos val="l"/>
        <c:numFmt formatCode="General" sourceLinked="1"/>
        <c:tickLblPos val="nextTo"/>
        <c:crossAx val="15663104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3357562"/>
            <a:ext cx="6572296" cy="1470025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Microsoft JhengHei" pitchFamily="34" charset="-120"/>
                <a:ea typeface="Microsoft JhengHei" pitchFamily="34" charset="-120"/>
              </a:rPr>
              <a:t>Совещание                                 23.12.2022</a:t>
            </a:r>
            <a:br>
              <a:rPr lang="ru-RU" sz="2700" b="1" dirty="0" smtClean="0">
                <a:latin typeface="Microsoft JhengHei" pitchFamily="34" charset="-120"/>
                <a:ea typeface="Microsoft JhengHei" pitchFamily="34" charset="-120"/>
              </a:rPr>
            </a:br>
            <a:r>
              <a:rPr lang="ru-RU" sz="2700" b="1" dirty="0" smtClean="0">
                <a:latin typeface="Microsoft JhengHei" pitchFamily="34" charset="-120"/>
                <a:ea typeface="Microsoft JhengHei" pitchFamily="34" charset="-120"/>
              </a:rPr>
              <a:t>____________________________________________</a:t>
            </a:r>
            <a:r>
              <a:rPr lang="ru-RU" sz="27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/>
            </a:r>
            <a:br>
              <a:rPr lang="ru-RU" sz="27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/>
            </a:r>
            <a:br>
              <a:rPr lang="ru-RU" sz="27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>«Итоговые показатели реализации Целевой модели развития региональной системы дополнительного образования детей в Брянской области </a:t>
            </a:r>
            <a:br>
              <a:rPr lang="ru-RU" sz="27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>в муниципальном образовании </a:t>
            </a:r>
            <a:br>
              <a:rPr lang="ru-RU" sz="27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>город  Брянск за 2022 год»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Picture 2" descr="E:\Мои документы\МОЦ\МОЦ\Эмблема_МОЦ-removebg-preview —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0"/>
            <a:ext cx="1614691" cy="178592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2500306"/>
            <a:ext cx="20716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СОВЕЩАНИЕ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0" y="-24"/>
            <a:ext cx="7143768" cy="1500198"/>
          </a:xfrm>
          <a:prstGeom prst="homePlate">
            <a:avLst/>
          </a:prstGeom>
          <a:gradFill flip="none" rotWithShape="1">
            <a:gsLst>
              <a:gs pos="0">
                <a:srgbClr val="0070C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71414"/>
            <a:ext cx="7500958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5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Муниципальный опорный центр дополнительного образования детей 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г. Брянска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844" y="214290"/>
            <a:ext cx="86439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УЧРЕЖДЕНИЯ  ФИЗИЧЕСКОЙ КУЛЬТУРЫ И СПОРТА,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показавшие высокие результаты охвата детей дополнительным образованием в  2022 году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214282" y="1214422"/>
          <a:ext cx="8715436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285728"/>
            <a:ext cx="86439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ПРОФЕССИОНАЛЬНЫЕ  ОБРАЗОВАТЕЛЬНЫЕ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ОРГАНИЗАЦИИ,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показавшие высокие результаты охвата детей дополнительным образованием в 2022 году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214282" y="1142984"/>
          <a:ext cx="842968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85728"/>
            <a:ext cx="8715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Заполнение модуля «МЕРОПРИЯТИЯ»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857232"/>
          <a:ext cx="8215371" cy="4783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1796"/>
                <a:gridCol w="2337131"/>
                <a:gridCol w="1416444"/>
              </a:tblGrid>
              <a:tr h="1375136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Тип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 опубликованных </a:t>
                      </a:r>
                      <a:r>
                        <a:rPr lang="ru-RU" baseline="0" dirty="0" smtClean="0"/>
                        <a:t>  мероприятий в АИС «Навигатор ДО»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поданных заявок</a:t>
                      </a:r>
                      <a:endParaRPr lang="ru-RU" dirty="0"/>
                    </a:p>
                  </a:txBody>
                  <a:tcPr/>
                </a:tc>
              </a:tr>
              <a:tr h="740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Дошкольные образовательные организации	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/>
                </a:tc>
              </a:tr>
              <a:tr h="428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Общеобразовательные организации	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428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 физической культуры и спорта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428995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Социальные организации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74045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Профессиональные образовательные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</a:tr>
              <a:tr h="428995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 негосударственного сектора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2000240"/>
            <a:ext cx="500066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 наступающим</a:t>
            </a:r>
          </a:p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Новым Годом!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3429000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Пусть осуществляются самые смелые планы и идеи, 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а мечты сбываются!</a:t>
            </a:r>
            <a:endParaRPr lang="ru-RU" sz="32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2143116"/>
            <a:ext cx="564360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>К О Н Ц Е П Ц И Я</a:t>
            </a:r>
            <a:r>
              <a:rPr lang="ru-RU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</a:br>
            <a:r>
              <a:rPr lang="ru-RU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>развития дополнительного образования детей </a:t>
            </a:r>
            <a:br>
              <a:rPr lang="ru-RU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</a:br>
            <a:r>
              <a:rPr lang="ru-RU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>до 2030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Picture 2" descr="E:\Мои документы\МОЦ\МОЦ\Эмблема_МОЦ-removebg-preview —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51" y="5548711"/>
            <a:ext cx="1186063" cy="1380751"/>
          </a:xfrm>
          <a:prstGeom prst="rect">
            <a:avLst/>
          </a:prstGeom>
          <a:noFill/>
        </p:spPr>
      </p:pic>
      <p:sp>
        <p:nvSpPr>
          <p:cNvPr id="8" name="Пятиугольник 7"/>
          <p:cNvSpPr/>
          <p:nvPr/>
        </p:nvSpPr>
        <p:spPr>
          <a:xfrm>
            <a:off x="1" y="0"/>
            <a:ext cx="2214546" cy="5500702"/>
          </a:xfrm>
          <a:prstGeom prst="homePlate">
            <a:avLst>
              <a:gd name="adj" fmla="val 31641"/>
            </a:avLst>
          </a:prstGeom>
          <a:gradFill flip="none" rotWithShape="1">
            <a:gsLst>
              <a:gs pos="0">
                <a:srgbClr val="0070C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428736"/>
            <a:ext cx="20716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Утверждена распоряжением Правительства Российской Федерации 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от 31.03.2022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№ 678-р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 flipH="1">
            <a:off x="1285852" y="5786454"/>
            <a:ext cx="7858148" cy="1071546"/>
          </a:xfrm>
          <a:prstGeom prst="homePlate">
            <a:avLst>
              <a:gd name="adj" fmla="val 33947"/>
            </a:avLst>
          </a:prstGeom>
          <a:gradFill flip="none" rotWithShape="1">
            <a:gsLst>
              <a:gs pos="0">
                <a:srgbClr val="0070C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14480" y="5786454"/>
            <a:ext cx="71438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5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Муниципальный опорный центр дополнительного образования детей г. Брянска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58" y="-1"/>
            <a:ext cx="5715008" cy="67020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ятиугольник 4"/>
          <p:cNvSpPr/>
          <p:nvPr/>
        </p:nvSpPr>
        <p:spPr>
          <a:xfrm>
            <a:off x="0" y="0"/>
            <a:ext cx="2714612" cy="6858000"/>
          </a:xfrm>
          <a:prstGeom prst="homePlate">
            <a:avLst>
              <a:gd name="adj" fmla="val 31641"/>
            </a:avLst>
          </a:prstGeom>
          <a:gradFill flip="none" rotWithShape="1">
            <a:gsLst>
              <a:gs pos="0">
                <a:srgbClr val="0070C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План мероприятий 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по реализации Концепции развития дополнительного образования детей до 2030 года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1 этап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(2022 – 2024 годы)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в Брянской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357166"/>
            <a:ext cx="86439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ЦЕЛЕВЫЕ ПОКАЗАТЕЛИ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реализации 1 этапа Концепции развития дополнительного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образования детей (2022 – 2024 годы)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854738"/>
          <a:ext cx="8786874" cy="4146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321"/>
                <a:gridCol w="3027579"/>
                <a:gridCol w="857256"/>
                <a:gridCol w="1071570"/>
                <a:gridCol w="1761153"/>
                <a:gridCol w="726188"/>
                <a:gridCol w="798807"/>
              </a:tblGrid>
              <a:tr h="348622">
                <a:tc rowSpan="3"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861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72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200" b="1" dirty="0" smtClean="0"/>
                        <a:t>на  23</a:t>
                      </a:r>
                      <a:r>
                        <a:rPr lang="ru-RU" sz="1200" b="1" i="0" dirty="0" smtClean="0"/>
                        <a:t>.12.2022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727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 в возрасте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5 до 18 лет, охваченных дополнительным образованием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77,2</a:t>
                      </a: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г. Брянск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(с учреждениями культуры)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79,5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Блок-схема: альтернативный процесс 3"/>
          <p:cNvSpPr/>
          <p:nvPr/>
        </p:nvSpPr>
        <p:spPr>
          <a:xfrm>
            <a:off x="857224" y="5000636"/>
            <a:ext cx="2714644" cy="5715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Статистика: 57780 детей  </a:t>
            </a:r>
          </a:p>
          <a:p>
            <a:pPr algn="ctr"/>
            <a:r>
              <a:rPr lang="ru-RU" dirty="0" smtClean="0"/>
              <a:t>в возрасте от 5 до 18 лет</a:t>
            </a:r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643438" y="5000636"/>
            <a:ext cx="1071570" cy="5715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44491 чел. </a:t>
            </a:r>
            <a:endParaRPr lang="ru-RU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072198" y="5000636"/>
            <a:ext cx="1071570" cy="5715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44615 чел. </a:t>
            </a:r>
            <a:endParaRPr lang="ru-RU" dirty="0"/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3714744" y="5143512"/>
            <a:ext cx="857256" cy="285752"/>
          </a:xfrm>
          <a:prstGeom prst="striped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28662" y="357166"/>
            <a:ext cx="7143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Соотношение показателей охвата детей дополнительным образованием по различным типам учреждений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818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357166"/>
            <a:ext cx="86439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ОБЩЕОБРАЗОВАТЕЛЬНЫЕ УЧРЕЖДЕНИЯ,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показавшие высокие результаты охвата детей дополнительным образованием в 2022 году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142844" y="1500174"/>
          <a:ext cx="9001156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57290" y="2071678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23,1%</a:t>
            </a:r>
            <a:endParaRPr lang="ru-RU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214546" y="2786058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22,0%</a:t>
            </a:r>
            <a:endParaRPr lang="ru-RU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857620" y="3071810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48,9 %</a:t>
            </a:r>
            <a:endParaRPr lang="ru-RU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43438" y="3357562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70,1%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57950" y="3429000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30,1%</a:t>
            </a:r>
            <a:endParaRPr lang="ru-RU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428728" y="6457890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70C0"/>
                </a:solidFill>
              </a:rPr>
              <a:t>Учреждения, имеющие ставки ДОД</a:t>
            </a:r>
            <a:endParaRPr lang="ru-RU" sz="2000" i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0364" y="2928934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16,1%</a:t>
            </a:r>
            <a:endParaRPr lang="ru-RU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29256" y="3357562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18,9%</a:t>
            </a:r>
            <a:endParaRPr lang="ru-RU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215206" y="3571876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22,4%</a:t>
            </a:r>
            <a:endParaRPr lang="ru-RU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858148" y="4000504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17,0%</a:t>
            </a:r>
            <a:endParaRPr lang="ru-RU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643834" y="5857892"/>
            <a:ext cx="13573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70C0"/>
                </a:solidFill>
              </a:rPr>
              <a:t>Учреждение, не имеющее ставки ДОД</a:t>
            </a:r>
            <a:endParaRPr lang="ru-RU" sz="11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357166"/>
            <a:ext cx="86439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ДОШКОЛЬНЫЕ ОБРАЗОВАТЕЛЬНЫЕ УЧРЕЖДЕНИЯ,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показавшие высокие результаты охвата детей дополнительным образованием в 2022 году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428596" y="1500174"/>
          <a:ext cx="814393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714612" y="3286124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51,5 %</a:t>
            </a:r>
            <a:endParaRPr lang="ru-RU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00562" y="3500438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41,9 %</a:t>
            </a:r>
            <a:endParaRPr lang="ru-RU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357950" y="3643314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46,8 %</a:t>
            </a:r>
            <a:endParaRPr lang="ru-RU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214942" y="6143644"/>
            <a:ext cx="3286148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bg1"/>
                </a:solidFill>
              </a:rPr>
              <a:t>Учреждения, имеющие ставки ДОД</a:t>
            </a:r>
            <a:endParaRPr lang="ru-RU" sz="1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357166"/>
            <a:ext cx="86439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ДОШКОЛЬНЫЕ ОБРАЗОВАТЕЛЬНЫЕ УЧРЕЖДЕНИЯ,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показавшие высокие результаты охвата детей дополнительным образованием в 2022 году (80 % и выше)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428596" y="1500174"/>
          <a:ext cx="814393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143240" y="2876132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85,4 %</a:t>
            </a:r>
            <a:endParaRPr lang="ru-RU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143504" y="3019008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100 %</a:t>
            </a:r>
            <a:endParaRPr lang="ru-RU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357950" y="3447636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82,9 %</a:t>
            </a:r>
            <a:endParaRPr lang="ru-RU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214942" y="6143644"/>
            <a:ext cx="3286148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1"/>
                </a:solidFill>
              </a:rPr>
              <a:t>Учреждения,  не имеющие ставки ДОД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0232" y="1947438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100 %</a:t>
            </a:r>
            <a:endParaRPr lang="ru-RU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14810" y="3090446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83,9 %</a:t>
            </a:r>
            <a:endParaRPr 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429520" y="3519074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82,3 %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357166"/>
            <a:ext cx="86439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ДОШКОЛЬНЫЕ ОБРАЗОВАТЕЛЬНЫЕ УЧРЕЖДЕНИЯ,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показавшие высокие результаты охвата детей дополнительным образованием в 2022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году (50 - 80 %)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14282" y="1428736"/>
          <a:ext cx="8643998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7945"/>
                <a:gridCol w="4906053"/>
              </a:tblGrid>
              <a:tr h="2994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60 -80 % </a:t>
                      </a:r>
                      <a:endParaRPr lang="ru-RU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50-60 % </a:t>
                      </a:r>
                      <a:endParaRPr lang="ru-RU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МБДОУ Детский сад № 52 «Лебедушка»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МБДОУ Детский сад № 96 «Олененок» </a:t>
                      </a: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МБДОУ Детский сад № 87 «Рассвет»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МБДОУ Детский сад № 70 «Родничок»</a:t>
                      </a: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МБДОУ Детский сад № 117 «Радостный»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МБДОУ Детский сад  № 80 «Солнечный» </a:t>
                      </a: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МБДОУ Детский сад № 101 «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Деснянка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»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МБДОУ Детский сад № 183 «Незабудка» </a:t>
                      </a: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МБДОУ Детский сад присмотра и оздоровления № 51 «Мотылёк»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МБДОУ Детский сад № 26 «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Добрынюшка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» </a:t>
                      </a: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МБДОУ Детский сад комбинированного вида № 112 «Лисичка»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МБДОУ Детский сад №136 «Радуга»</a:t>
                      </a: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МБДОУ Детский сад №137 «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Ивушка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»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МБДОУ Детский сад   комбинированного вида  №126 «Счастливый» </a:t>
                      </a:r>
                    </a:p>
                  </a:txBody>
                  <a:tcPr marL="45720" marR="45720" anchor="ctr"/>
                </a:tc>
              </a:tr>
              <a:tr h="370840">
                <a:tc rowSpan="4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МБДОУ Детский сад комбинированного вида №134 «Морячок» </a:t>
                      </a:r>
                    </a:p>
                  </a:txBody>
                  <a:tcPr marL="45720" marR="4572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МБДОУ Детский сад 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комбинированого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вида №139 «Антошка» </a:t>
                      </a:r>
                    </a:p>
                  </a:txBody>
                  <a:tcPr marL="45720" marR="4572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МБДОУ Детский сад № 100 «Кораблик» </a:t>
                      </a:r>
                    </a:p>
                  </a:txBody>
                  <a:tcPr marL="45720" marR="4572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МБДОУ Детский сад № 130 «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Деснянские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звёздочки» </a:t>
                      </a:r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551</Words>
  <PresentationFormat>Экран (4:3)</PresentationFormat>
  <Paragraphs>143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Совещание                                 23.12.2022 ____________________________________________  «Итоговые показатели реализации Целевой модели развития региональной системы дополнительного образования детей в Брянской области  в муниципальном образовании  город  Брянск за 2022 год» </vt:lpstr>
      <vt:lpstr>К О Н Ц Е П Ц И Я развития дополнительного образования детей  до 2030 года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ОПОРНЫЙ ЦЕНТР ДОПОЛНИТЕЛЬНОГО  ОБРАЗОВАНИЯ ДЕТЕЙ  города БРЯНСКА</dc:title>
  <dc:creator>ЦВР_Брянск</dc:creator>
  <cp:lastModifiedBy>ЦВР_Брянск</cp:lastModifiedBy>
  <cp:revision>931</cp:revision>
  <dcterms:created xsi:type="dcterms:W3CDTF">2022-10-10T11:36:46Z</dcterms:created>
  <dcterms:modified xsi:type="dcterms:W3CDTF">2022-12-26T06:32:40Z</dcterms:modified>
</cp:coreProperties>
</file>