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0"/>
            <a:ext cx="4000528" cy="85725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6072206"/>
            <a:ext cx="6715140" cy="64294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Муниципальный опорный центр дополнительного образования детей г. Брянска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714348" y="1428736"/>
            <a:ext cx="75009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Формула мастер-класса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0034" y="2357430"/>
            <a:ext cx="200026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Успешная технология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000364" y="2357430"/>
            <a:ext cx="200026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Доступность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10437" y="3702735"/>
            <a:ext cx="2286016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Интерактивность</a:t>
            </a:r>
          </a:p>
        </p:txBody>
      </p:sp>
      <p:sp>
        <p:nvSpPr>
          <p:cNvPr id="10" name="Плюс 9"/>
          <p:cNvSpPr/>
          <p:nvPr/>
        </p:nvSpPr>
        <p:spPr>
          <a:xfrm>
            <a:off x="2571736" y="2571744"/>
            <a:ext cx="428628" cy="428628"/>
          </a:xfrm>
          <a:prstGeom prst="mathPl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люс 10"/>
          <p:cNvSpPr/>
          <p:nvPr/>
        </p:nvSpPr>
        <p:spPr>
          <a:xfrm>
            <a:off x="5072066" y="2571744"/>
            <a:ext cx="428628" cy="428628"/>
          </a:xfrm>
          <a:prstGeom prst="mathPl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19402" y="3636074"/>
            <a:ext cx="257176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spc="150" dirty="0" err="1" smtClean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Презентативность</a:t>
            </a:r>
            <a:endParaRPr lang="ru-RU" sz="2000" spc="150" dirty="0" smtClean="0">
              <a:ln w="18415" cmpd="sng">
                <a:noFill/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191268" y="3651864"/>
            <a:ext cx="2571768" cy="85725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spc="150" dirty="0">
                <a:ln w="18415" cmpd="sng">
                  <a:noFill/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Эксклюзивность</a:t>
            </a:r>
          </a:p>
        </p:txBody>
      </p:sp>
      <p:sp>
        <p:nvSpPr>
          <p:cNvPr id="14" name="Плюс 13"/>
          <p:cNvSpPr/>
          <p:nvPr/>
        </p:nvSpPr>
        <p:spPr>
          <a:xfrm>
            <a:off x="5715008" y="3787330"/>
            <a:ext cx="428628" cy="428628"/>
          </a:xfrm>
          <a:prstGeom prst="mathPl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люс 14"/>
          <p:cNvSpPr/>
          <p:nvPr/>
        </p:nvSpPr>
        <p:spPr>
          <a:xfrm>
            <a:off x="8072462" y="2571744"/>
            <a:ext cx="428628" cy="428628"/>
          </a:xfrm>
          <a:prstGeom prst="mathPl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 15"/>
          <p:cNvSpPr/>
          <p:nvPr/>
        </p:nvSpPr>
        <p:spPr>
          <a:xfrm>
            <a:off x="2496453" y="5301208"/>
            <a:ext cx="428628" cy="357190"/>
          </a:xfrm>
          <a:prstGeom prst="mathEqua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057498" y="4941168"/>
            <a:ext cx="3315218" cy="857256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spc="11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МАСТЕР-КЛАСС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616346" y="2374004"/>
            <a:ext cx="2456115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15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Компетентностный</a:t>
            </a:r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специалист</a:t>
            </a:r>
            <a:endParaRPr lang="ru-RU" spc="15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люс 18"/>
          <p:cNvSpPr/>
          <p:nvPr/>
        </p:nvSpPr>
        <p:spPr>
          <a:xfrm>
            <a:off x="2600300" y="3850388"/>
            <a:ext cx="428628" cy="428628"/>
          </a:xfrm>
          <a:prstGeom prst="mathPlu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0"/>
            <a:ext cx="4000528" cy="85725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6072206"/>
            <a:ext cx="6715140" cy="64294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Муниципальный опорный центр дополнительного образования детей г. Брянска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928670"/>
            <a:ext cx="857256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этап </a:t>
            </a:r>
            <a:r>
              <a:rPr lang="ru-RU" sz="2000" b="1" dirty="0" smtClean="0"/>
              <a:t>- </a:t>
            </a: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подготовительно-организационный </a:t>
            </a:r>
          </a:p>
          <a:p>
            <a:endParaRPr lang="ru-RU" sz="5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Постановка проблемной ситуации (начало, мотивирующее творческую деятельность каждого участника МК) -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"индуктор"</a:t>
            </a:r>
            <a:r>
              <a:rPr lang="ru-RU" sz="2000" dirty="0" smtClean="0"/>
              <a:t> </a:t>
            </a:r>
          </a:p>
          <a:p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Технологии и методики:</a:t>
            </a:r>
          </a:p>
          <a:p>
            <a:pPr marL="174625" indent="-174625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видеометод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/>
              <a:t>–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преподавания с использованием экранных источников информации;</a:t>
            </a:r>
          </a:p>
          <a:p>
            <a:pPr marL="174625" indent="-174625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геймификация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игровые методы в неигровых процессах;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174625" indent="-174625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сторителлинг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(от английского –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storytelling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story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миф, история и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telling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ритуал, представление) - искусство увлекательного рассказа.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0"/>
            <a:ext cx="4000528" cy="85725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6072206"/>
            <a:ext cx="6715140" cy="64294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Муниципальный опорный центр дополнительного образования детей г. Брянска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1214423"/>
            <a:ext cx="857256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этап -</a:t>
            </a:r>
            <a:r>
              <a:rPr lang="ru-RU" sz="2000" b="1" dirty="0" smtClean="0"/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социоконструкция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 -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работа с проблемным материалом.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Организация работы участников.</a:t>
            </a:r>
          </a:p>
          <a:p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Технологии и методики:</a:t>
            </a:r>
          </a:p>
          <a:p>
            <a:pPr marL="266700" indent="-2667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кооперированное обучение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метод обучения, предполагающий сотрудничество в группах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</a:t>
            </a:r>
          </a:p>
          <a:p>
            <a:pPr marL="266700" indent="-2667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баддинг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предоставление друг другу информации и установление обратной связи между членами группы;</a:t>
            </a:r>
            <a:endParaRPr lang="ru-RU" sz="2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66700" indent="-2667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привлечение к работе </a:t>
            </a:r>
            <a:r>
              <a:rPr lang="ru-RU" sz="20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фокус-группы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метод социально-психологического исследования. </a:t>
            </a:r>
          </a:p>
          <a:p>
            <a:pPr>
              <a:lnSpc>
                <a:spcPct val="150000"/>
              </a:lnSpc>
            </a:pPr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0"/>
            <a:ext cx="4000528" cy="85725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6072206"/>
            <a:ext cx="6715140" cy="64294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Муниципальный опорный центр дополнительного образования детей г. Брянска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071546"/>
            <a:ext cx="8572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 этап -</a:t>
            </a:r>
            <a:r>
              <a:rPr lang="ru-RU" sz="2000" b="1" dirty="0" smtClean="0"/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«рефлексия» - </a:t>
            </a: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отражение чувств, ощущений, возникших у участников в ходе мастер-класса</a:t>
            </a: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endParaRPr lang="ru-RU" sz="2000" dirty="0" smtClean="0">
              <a:solidFill>
                <a:schemeClr val="bg1"/>
              </a:solidFill>
            </a:endParaRPr>
          </a:p>
          <a:p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1857364"/>
            <a:ext cx="8501122" cy="2092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Виды рефлексии:</a:t>
            </a: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b="1" dirty="0" smtClean="0">
              <a:latin typeface="Arial" pitchFamily="34" charset="0"/>
              <a:cs typeface="Arial" pitchFamily="34" charset="0"/>
            </a:endParaRPr>
          </a:p>
          <a:p>
            <a:pPr marR="0" lvl="0" indent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времени: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рефлексия – в – действии (интроспективная (ситуативная)  - контроль, корректировка или усложнение мыслительных процессов в ходе реализации деятельности;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рефлексия – после –  действия (ретроспективная) - выявление и воссоздание схем, средств и процессов, имевших место в прошлом;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рефлексия – до – действия (перспективная) - выявление и корректировка схем и средств возможной будущей деятельности.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4000504"/>
            <a:ext cx="850112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содержанию: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устная рефлексия;</a:t>
            </a:r>
            <a:b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письменная рефлексия.</a:t>
            </a:r>
            <a:b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форме деятельности: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коллективная;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групповая;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индивидуальная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428992" y="4071942"/>
            <a:ext cx="528641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цели: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рефлексия настроения и эмоционального состояния;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рефлексия деятельности;</a:t>
            </a:r>
          </a:p>
          <a:p>
            <a:pPr>
              <a:buFontTx/>
              <a:buChar char="-"/>
            </a:pPr>
            <a:r>
              <a:rPr lang="ru-RU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рефлексия содержания </a:t>
            </a:r>
          </a:p>
          <a:p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0"/>
            <a:ext cx="4000528" cy="85725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6072206"/>
            <a:ext cx="6715140" cy="64294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Муниципальный опорный центр дополнительного образования детей г. Брянска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6386" name="Picture 2" descr="E:\Мои документы\МОЦ\Учебное занятие-Мастер класс\e2ee1c440b89afe348804e3bf4393378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640" y="1730164"/>
            <a:ext cx="1713597" cy="148113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671749" y="1282471"/>
            <a:ext cx="28201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«Рефлексивная мишень»</a:t>
            </a:r>
            <a:endParaRPr lang="ru-RU" u="sng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2559" y="1507332"/>
            <a:ext cx="1800200" cy="1414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Прямоугольник 9"/>
          <p:cNvSpPr/>
          <p:nvPr/>
        </p:nvSpPr>
        <p:spPr>
          <a:xfrm>
            <a:off x="6133497" y="1270329"/>
            <a:ext cx="1318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«Ресторан"</a:t>
            </a:r>
            <a:endParaRPr lang="ru-RU" u="sng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38751" y="3564110"/>
            <a:ext cx="24073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/>
              <a:t>«Рефлексивный круг»</a:t>
            </a:r>
          </a:p>
        </p:txBody>
      </p:sp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924705"/>
            <a:ext cx="1409617" cy="1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Прямоугольник 35"/>
          <p:cNvSpPr/>
          <p:nvPr/>
        </p:nvSpPr>
        <p:spPr>
          <a:xfrm>
            <a:off x="6715140" y="1714488"/>
            <a:ext cx="364202" cy="276999"/>
          </a:xfrm>
          <a:prstGeom prst="rect">
            <a:avLst/>
          </a:prstGeom>
          <a:noFill/>
          <a:effectLst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200" b="1" cap="none" spc="0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Да</a:t>
            </a:r>
            <a:endParaRPr lang="ru-RU" sz="1200" b="1" cap="none" spc="0" dirty="0">
              <a:ln w="12700">
                <a:noFill/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72330" y="1996851"/>
            <a:ext cx="500066" cy="461665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Не </a:t>
            </a:r>
          </a:p>
          <a:p>
            <a:pPr algn="ctr"/>
            <a:r>
              <a:rPr lang="ru-RU" sz="1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все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6715140" y="2071678"/>
            <a:ext cx="418320" cy="2857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1200" b="1" dirty="0" smtClean="0">
                <a:ln w="12700">
                  <a:noFill/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Нет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571868" y="3425611"/>
            <a:ext cx="17859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«Телеграмма»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6392" name="Picture 8" descr="Зачем нужна телеграмма о проведении независимой экспертизы?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92714" y="3894631"/>
            <a:ext cx="2165104" cy="15268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7" name="Прямоугольник 46"/>
          <p:cNvSpPr/>
          <p:nvPr/>
        </p:nvSpPr>
        <p:spPr>
          <a:xfrm>
            <a:off x="310157" y="5328178"/>
            <a:ext cx="2643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/>
              <a:t>«Цепочка пожеланий</a:t>
            </a:r>
            <a:r>
              <a:rPr lang="ru-RU" b="1" u="sng" dirty="0" smtClean="0"/>
              <a:t>»</a:t>
            </a:r>
            <a:endParaRPr lang="ru-RU" u="sng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5786446" y="3425611"/>
            <a:ext cx="307183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«Закончи фразу»</a:t>
            </a:r>
          </a:p>
          <a:p>
            <a:pPr algn="ctr"/>
            <a:endParaRPr lang="ru-RU" sz="500" b="1" dirty="0" smtClean="0"/>
          </a:p>
          <a:p>
            <a:pPr>
              <a:buFontTx/>
              <a:buChar char="-"/>
            </a:pPr>
            <a:r>
              <a:rPr lang="ru-RU" sz="1400" i="1" dirty="0" smtClean="0">
                <a:solidFill>
                  <a:schemeClr val="bg1"/>
                </a:solidFill>
              </a:rPr>
              <a:t> Когда я буду вспоминать о</a:t>
            </a:r>
            <a:br>
              <a:rPr lang="ru-RU" sz="1400" i="1" dirty="0" smtClean="0">
                <a:solidFill>
                  <a:schemeClr val="bg1"/>
                </a:solidFill>
              </a:rPr>
            </a:br>
            <a:r>
              <a:rPr lang="ru-RU" sz="1400" i="1" dirty="0" smtClean="0">
                <a:solidFill>
                  <a:schemeClr val="bg1"/>
                </a:solidFill>
              </a:rPr>
              <a:t>сегодняшнем дне, то вспомню в первую очередь...;</a:t>
            </a:r>
          </a:p>
          <a:p>
            <a:pPr>
              <a:buFontTx/>
              <a:buChar char="-"/>
            </a:pPr>
            <a:r>
              <a:rPr lang="ru-RU" sz="1400" i="1" dirty="0" smtClean="0">
                <a:solidFill>
                  <a:schemeClr val="bg1"/>
                </a:solidFill>
              </a:rPr>
              <a:t> Я понял, что…;</a:t>
            </a:r>
            <a:br>
              <a:rPr lang="ru-RU" sz="1400" i="1" dirty="0" smtClean="0">
                <a:solidFill>
                  <a:schemeClr val="bg1"/>
                </a:solidFill>
              </a:rPr>
            </a:br>
            <a:r>
              <a:rPr lang="ru-RU" sz="1400" i="1" dirty="0" smtClean="0">
                <a:solidFill>
                  <a:schemeClr val="bg1"/>
                </a:solidFill>
              </a:rPr>
              <a:t>– Теперь я могу...;</a:t>
            </a:r>
            <a:br>
              <a:rPr lang="ru-RU" sz="1400" i="1" dirty="0" smtClean="0">
                <a:solidFill>
                  <a:schemeClr val="bg1"/>
                </a:solidFill>
              </a:rPr>
            </a:br>
            <a:r>
              <a:rPr lang="ru-RU" sz="1400" i="1" dirty="0" smtClean="0">
                <a:solidFill>
                  <a:schemeClr val="bg1"/>
                </a:solidFill>
              </a:rPr>
              <a:t>– Я почувствовал, что...;</a:t>
            </a:r>
            <a:br>
              <a:rPr lang="ru-RU" sz="1400" i="1" dirty="0" smtClean="0">
                <a:solidFill>
                  <a:schemeClr val="bg1"/>
                </a:solidFill>
              </a:rPr>
            </a:br>
            <a:r>
              <a:rPr lang="ru-RU" sz="1400" i="1" dirty="0" smtClean="0">
                <a:solidFill>
                  <a:schemeClr val="bg1"/>
                </a:solidFill>
              </a:rPr>
              <a:t>– Меня удивило...«;</a:t>
            </a:r>
          </a:p>
          <a:p>
            <a:pPr>
              <a:buFontTx/>
              <a:buChar char="-"/>
            </a:pPr>
            <a:r>
              <a:rPr lang="ru-RU" sz="1400" i="1" dirty="0" smtClean="0">
                <a:solidFill>
                  <a:schemeClr val="bg1"/>
                </a:solidFill>
              </a:rPr>
              <a:t>- Я не знал, что … и т.п.</a:t>
            </a: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642910" y="785794"/>
            <a:ext cx="75009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30164"/>
            <a:ext cx="928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Оценка содержания</a:t>
            </a:r>
            <a:endParaRPr lang="ru-RU" sz="1000" dirty="0"/>
          </a:p>
        </p:txBody>
      </p:sp>
      <p:sp>
        <p:nvSpPr>
          <p:cNvPr id="32" name="TextBox 31"/>
          <p:cNvSpPr txBox="1"/>
          <p:nvPr/>
        </p:nvSpPr>
        <p:spPr>
          <a:xfrm>
            <a:off x="467544" y="2811187"/>
            <a:ext cx="134040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Оценка формы </a:t>
            </a:r>
          </a:p>
          <a:p>
            <a:r>
              <a:rPr lang="ru-RU" sz="1000" dirty="0" smtClean="0"/>
              <a:t>и методов взаимодействия</a:t>
            </a:r>
            <a:endParaRPr lang="ru-RU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2987824" y="1714488"/>
            <a:ext cx="9282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Оценка деятельности мастера</a:t>
            </a:r>
            <a:endParaRPr lang="ru-RU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2987824" y="2888131"/>
            <a:ext cx="9282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Оценка своей деятельности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5583" y="1911449"/>
            <a:ext cx="430887" cy="1098506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параметры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779912" y="1930219"/>
            <a:ext cx="430887" cy="1098506"/>
          </a:xfrm>
          <a:prstGeom prst="rect">
            <a:avLst/>
          </a:prstGeom>
          <a:noFill/>
        </p:spPr>
        <p:txBody>
          <a:bodyPr vert="vert"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1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параметры</a:t>
            </a:r>
            <a:endParaRPr lang="ru-RU" sz="1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372200" y="1714488"/>
            <a:ext cx="1872208" cy="3615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spc="34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Насытились?</a:t>
            </a:r>
            <a:endParaRPr lang="ru-RU" sz="1400" spc="34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6228184" y="2199379"/>
            <a:ext cx="851158" cy="542701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Segoe Script" pitchFamily="34" charset="0"/>
              </a:rPr>
              <a:t>Я съел бы еще…</a:t>
            </a:r>
            <a:endParaRPr lang="ru-RU" sz="1200" dirty="0">
              <a:latin typeface="Segoe Script" pitchFamily="34" charset="0"/>
            </a:endParaRPr>
          </a:p>
        </p:txBody>
      </p:sp>
      <p:sp>
        <p:nvSpPr>
          <p:cNvPr id="40" name="Загнутый угол 39"/>
          <p:cNvSpPr/>
          <p:nvPr/>
        </p:nvSpPr>
        <p:spPr>
          <a:xfrm>
            <a:off x="7224484" y="2268486"/>
            <a:ext cx="1163940" cy="542701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Segoe Script" pitchFamily="34" charset="0"/>
              </a:rPr>
              <a:t>Я почти переварил…</a:t>
            </a:r>
            <a:endParaRPr lang="ru-RU" sz="1200" dirty="0">
              <a:latin typeface="Segoe Script" pitchFamily="34" charset="0"/>
            </a:endParaRPr>
          </a:p>
        </p:txBody>
      </p:sp>
      <p:sp>
        <p:nvSpPr>
          <p:cNvPr id="41" name="Загнутый угол 40"/>
          <p:cNvSpPr/>
          <p:nvPr/>
        </p:nvSpPr>
        <p:spPr>
          <a:xfrm>
            <a:off x="6073142" y="2822484"/>
            <a:ext cx="851158" cy="542701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Segoe Script" pitchFamily="34" charset="0"/>
              </a:rPr>
              <a:t>Я переел…</a:t>
            </a:r>
            <a:endParaRPr lang="ru-RU" sz="1200" dirty="0">
              <a:latin typeface="Segoe Script" pitchFamily="34" charset="0"/>
            </a:endParaRPr>
          </a:p>
        </p:txBody>
      </p:sp>
      <p:sp>
        <p:nvSpPr>
          <p:cNvPr id="42" name="Загнутый угол 41"/>
          <p:cNvSpPr/>
          <p:nvPr/>
        </p:nvSpPr>
        <p:spPr>
          <a:xfrm>
            <a:off x="7224484" y="2896536"/>
            <a:ext cx="1633796" cy="542701"/>
          </a:xfrm>
          <a:prstGeom prst="foldedCorner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Segoe Script" pitchFamily="34" charset="0"/>
              </a:rPr>
              <a:t>Пожалуйста, добавьте …</a:t>
            </a:r>
            <a:endParaRPr lang="ru-RU" sz="1200" dirty="0">
              <a:latin typeface="Segoe Scrip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27391" y="4589514"/>
            <a:ext cx="22385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/>
              <a:t>Что нового узнали?</a:t>
            </a:r>
          </a:p>
          <a:p>
            <a:r>
              <a:rPr lang="ru-RU" sz="1400" b="1" i="1" dirty="0" smtClean="0"/>
              <a:t>Что осталось неясным?</a:t>
            </a:r>
          </a:p>
          <a:p>
            <a:r>
              <a:rPr lang="ru-RU" sz="1400" b="1" i="1" dirty="0" smtClean="0"/>
              <a:t>Что было полезным?</a:t>
            </a:r>
          </a:p>
          <a:p>
            <a:r>
              <a:rPr lang="ru-RU" sz="1400" b="1" i="1" dirty="0" smtClean="0"/>
              <a:t>Что будете применять?</a:t>
            </a:r>
            <a:endParaRPr lang="ru-RU" sz="1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0"/>
            <a:ext cx="4000528" cy="85725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МАСТЕР-КЛАСС</a:t>
            </a:r>
            <a:endParaRPr lang="ru-RU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28860" y="6072206"/>
            <a:ext cx="6715140" cy="642942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>
                <a:ln w="18415" cmpd="sng">
                  <a:solidFill>
                    <a:srgbClr val="FFFFFF"/>
                  </a:solidFill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Муниципальный опорный центр дополнительного образования детей г. Брянска</a:t>
            </a:r>
            <a:endParaRPr lang="ru-RU" sz="2000" i="1" dirty="0">
              <a:ln w="18415" cmpd="sng">
                <a:solidFill>
                  <a:srgbClr val="FFFFFF"/>
                </a:solidFill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Rectangle 1"/>
          <p:cNvSpPr>
            <a:spLocks noChangeArrowheads="1"/>
          </p:cNvSpPr>
          <p:nvPr/>
        </p:nvSpPr>
        <p:spPr bwMode="auto">
          <a:xfrm>
            <a:off x="1142976" y="809936"/>
            <a:ext cx="642942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Рефлексия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4143372" y="1302519"/>
            <a:ext cx="428628" cy="50006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Rectangle 1"/>
          <p:cNvSpPr>
            <a:spLocks noChangeArrowheads="1"/>
          </p:cNvSpPr>
          <p:nvPr/>
        </p:nvSpPr>
        <p:spPr bwMode="auto">
          <a:xfrm>
            <a:off x="861985" y="1802585"/>
            <a:ext cx="750099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Технология критического мышления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285720" y="2325805"/>
            <a:ext cx="171451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pc="15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Синквейн</a:t>
            </a:r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2217622" y="2349617"/>
            <a:ext cx="178595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«Кластер»</a:t>
            </a: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4143372" y="2349617"/>
            <a:ext cx="235745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«Тонкие и толстые вопросы»</a:t>
            </a: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6649382" y="2349617"/>
            <a:ext cx="2099082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pc="15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«Бортовой журнал»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4335755"/>
              </p:ext>
            </p:extLst>
          </p:nvPr>
        </p:nvGraphicFramePr>
        <p:xfrm>
          <a:off x="179512" y="3212976"/>
          <a:ext cx="8502549" cy="2736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  <a:gridCol w="2160240"/>
                <a:gridCol w="1152128"/>
                <a:gridCol w="1296144"/>
                <a:gridCol w="959010"/>
                <a:gridCol w="1062819"/>
              </a:tblGrid>
              <a:tr h="2736304"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</a:rPr>
                        <a:t>Способ графической организации </a:t>
                      </a:r>
                      <a:r>
                        <a:rPr kumimoji="0" lang="ru-RU" sz="1400" b="1" kern="1200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материала</a:t>
                      </a:r>
                      <a:endParaRPr kumimoji="0" lang="ru-RU" sz="1400" b="1" kern="12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Кто?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Что?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Когда?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Может?</a:t>
                      </a:r>
                    </a:p>
                    <a:p>
                      <a:r>
                        <a:rPr lang="ru-RU" sz="1600" dirty="0" smtClean="0">
                          <a:solidFill>
                            <a:schemeClr val="bg1"/>
                          </a:solidFill>
                        </a:rPr>
                        <a:t>Согласны?</a:t>
                      </a:r>
                      <a:endParaRPr lang="ru-RU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Дайте объяснение, почему…?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В чем различие…?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Что, если…?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bg1"/>
                          </a:solidFill>
                        </a:rPr>
                        <a:t>Почему вы считаете…?</a:t>
                      </a:r>
                      <a:endParaRPr lang="ru-RU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Что мне известно по данной теме?</a:t>
                      </a:r>
                      <a:endParaRPr kumimoji="0" lang="ru-RU" sz="1400" b="1" kern="12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400" b="1" kern="1200" dirty="0" smtClean="0">
                          <a:solidFill>
                            <a:schemeClr val="tx1">
                              <a:lumMod val="60000"/>
                              <a:lumOff val="4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Что нового узнал?</a:t>
                      </a:r>
                      <a:endParaRPr kumimoji="0" lang="ru-RU" sz="1400" b="1" kern="1200" dirty="0">
                        <a:solidFill>
                          <a:schemeClr val="tx1">
                            <a:lumMod val="60000"/>
                            <a:lumOff val="4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</a:tr>
            </a:tbl>
          </a:graphicData>
        </a:graphic>
      </p:graphicFrame>
      <p:sp>
        <p:nvSpPr>
          <p:cNvPr id="5" name="AutoShape 4" descr="https://s1.slide-share.ru/s_slide/962522da4d06f278858213589f0e87b6/375c7a87-f392-468a-b01a-6e8a57e3806a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s://s1.slide-share.ru/s_slide/962522da4d06f278858213589f0e87b6/375c7a87-f392-468a-b01a-6e8a57e3806a.jpe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900igr.net/up/datas/213009/01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18" y="3825044"/>
            <a:ext cx="2147742" cy="1800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07063" y="4581128"/>
            <a:ext cx="178067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ru-RU" sz="1000" i="1" dirty="0" smtClean="0">
                <a:latin typeface="+mj-lt"/>
                <a:cs typeface="DilleniaUPC" pitchFamily="18" charset="-34"/>
              </a:rPr>
              <a:t>Жизнь.</a:t>
            </a:r>
          </a:p>
          <a:p>
            <a:r>
              <a:rPr lang="ru-RU" sz="1000" i="1" dirty="0" smtClean="0">
                <a:latin typeface="+mj-lt"/>
                <a:cs typeface="DilleniaUPC" pitchFamily="18" charset="-34"/>
              </a:rPr>
              <a:t>2. Активная</a:t>
            </a:r>
            <a:r>
              <a:rPr lang="ru-RU" sz="1000" i="1" dirty="0">
                <a:latin typeface="+mj-lt"/>
                <a:cs typeface="DilleniaUPC" pitchFamily="18" charset="-34"/>
              </a:rPr>
              <a:t>, бурная</a:t>
            </a:r>
            <a:r>
              <a:rPr lang="ru-RU" sz="1000" i="1" dirty="0" smtClean="0">
                <a:latin typeface="+mj-lt"/>
                <a:cs typeface="DilleniaUPC" pitchFamily="18" charset="-34"/>
              </a:rPr>
              <a:t>.</a:t>
            </a:r>
          </a:p>
          <a:p>
            <a:r>
              <a:rPr lang="ru-RU" sz="1000" i="1" dirty="0" smtClean="0">
                <a:latin typeface="+mj-lt"/>
                <a:cs typeface="DilleniaUPC" pitchFamily="18" charset="-34"/>
              </a:rPr>
              <a:t>3. Воспитывает</a:t>
            </a:r>
            <a:r>
              <a:rPr lang="ru-RU" sz="1000" i="1" dirty="0">
                <a:latin typeface="+mj-lt"/>
                <a:cs typeface="DilleniaUPC" pitchFamily="18" charset="-34"/>
              </a:rPr>
              <a:t>, развивает, учит.</a:t>
            </a:r>
          </a:p>
          <a:p>
            <a:r>
              <a:rPr lang="ru-RU" sz="1000" i="1" dirty="0" smtClean="0">
                <a:latin typeface="+mj-lt"/>
                <a:cs typeface="DilleniaUPC" pitchFamily="18" charset="-34"/>
              </a:rPr>
              <a:t>4. Дает </a:t>
            </a:r>
            <a:r>
              <a:rPr lang="ru-RU" sz="1000" i="1" dirty="0">
                <a:latin typeface="+mj-lt"/>
                <a:cs typeface="DilleniaUPC" pitchFamily="18" charset="-34"/>
              </a:rPr>
              <a:t>возможность реализовать себя.</a:t>
            </a:r>
          </a:p>
          <a:p>
            <a:r>
              <a:rPr lang="ru-RU" sz="1000" i="1" dirty="0" smtClean="0">
                <a:latin typeface="+mj-lt"/>
                <a:cs typeface="DilleniaUPC" pitchFamily="18" charset="-34"/>
              </a:rPr>
              <a:t>5. Искусство</a:t>
            </a:r>
            <a:endParaRPr lang="ru-RU" sz="1000" i="1" dirty="0">
              <a:latin typeface="+mj-lt"/>
              <a:cs typeface="DilleniaUPC" pitchFamily="18" charset="-34"/>
            </a:endParaRPr>
          </a:p>
        </p:txBody>
      </p:sp>
      <p:pic>
        <p:nvPicPr>
          <p:cNvPr id="1034" name="Picture 10" descr="https://ds04.infourok.ru/uploads/ex/0a04/0001cb3b-50575c4e/img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72" t="20609" r="19812" b="14534"/>
          <a:stretch/>
        </p:blipFill>
        <p:spPr bwMode="auto">
          <a:xfrm>
            <a:off x="198410" y="3284984"/>
            <a:ext cx="1844657" cy="11521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трелка вниз 7"/>
          <p:cNvSpPr/>
          <p:nvPr/>
        </p:nvSpPr>
        <p:spPr>
          <a:xfrm>
            <a:off x="1693650" y="4437112"/>
            <a:ext cx="288032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Другая 7">
      <a:dk1>
        <a:srgbClr val="000000"/>
      </a:dk1>
      <a:lt1>
        <a:srgbClr val="542378"/>
      </a:lt1>
      <a:dk2>
        <a:srgbClr val="FFFFFF"/>
      </a:dk2>
      <a:lt2>
        <a:srgbClr val="EBDDC3"/>
      </a:lt2>
      <a:accent1>
        <a:srgbClr val="6E2D9E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939</TotalTime>
  <Words>465</Words>
  <Application>Microsoft Office PowerPoint</Application>
  <PresentationFormat>Экран (4:3)</PresentationFormat>
  <Paragraphs>112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МАСТЕР-КЛАСС</vt:lpstr>
      <vt:lpstr>МАСТЕР-КЛАСС</vt:lpstr>
      <vt:lpstr>МАСТЕР-КЛАСС</vt:lpstr>
      <vt:lpstr>МАСТЕР-КЛАСС</vt:lpstr>
      <vt:lpstr>МАСТЕР-КЛАСС</vt:lpstr>
      <vt:lpstr>МАСТЕР-КЛАСС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</dc:title>
  <dc:creator>ЦВР_Брянск</dc:creator>
  <cp:lastModifiedBy>Мариничевы</cp:lastModifiedBy>
  <cp:revision>19</cp:revision>
  <dcterms:created xsi:type="dcterms:W3CDTF">2022-03-25T06:55:48Z</dcterms:created>
  <dcterms:modified xsi:type="dcterms:W3CDTF">2022-03-29T20:06:26Z</dcterms:modified>
</cp:coreProperties>
</file>